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4431" r:id="rId5"/>
    <p:sldMasterId id="2147484439" r:id="rId6"/>
  </p:sldMasterIdLst>
  <p:notesMasterIdLst>
    <p:notesMasterId r:id="rId28"/>
  </p:notesMasterIdLst>
  <p:handoutMasterIdLst>
    <p:handoutMasterId r:id="rId29"/>
  </p:handoutMasterIdLst>
  <p:sldIdLst>
    <p:sldId id="433" r:id="rId7"/>
    <p:sldId id="525" r:id="rId8"/>
    <p:sldId id="526" r:id="rId9"/>
    <p:sldId id="527" r:id="rId10"/>
    <p:sldId id="531" r:id="rId11"/>
    <p:sldId id="530" r:id="rId12"/>
    <p:sldId id="563" r:id="rId13"/>
    <p:sldId id="561" r:id="rId14"/>
    <p:sldId id="573" r:id="rId15"/>
    <p:sldId id="498" r:id="rId16"/>
    <p:sldId id="570" r:id="rId17"/>
    <p:sldId id="497" r:id="rId18"/>
    <p:sldId id="534" r:id="rId19"/>
    <p:sldId id="258" r:id="rId20"/>
    <p:sldId id="571" r:id="rId21"/>
    <p:sldId id="511" r:id="rId22"/>
    <p:sldId id="521" r:id="rId23"/>
    <p:sldId id="562" r:id="rId24"/>
    <p:sldId id="572" r:id="rId25"/>
    <p:sldId id="574" r:id="rId26"/>
    <p:sldId id="528" r:id="rId27"/>
  </p:sldIdLst>
  <p:sldSz cx="12192000" cy="6858000"/>
  <p:notesSz cx="9928225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8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nsby, Christopher W" initials="DCW" lastIdx="4" clrIdx="0">
    <p:extLst>
      <p:ext uri="{19B8F6BF-5375-455C-9EA6-DF929625EA0E}">
        <p15:presenceInfo xmlns:p15="http://schemas.microsoft.com/office/powerpoint/2012/main" userId="S::cwd@ic.ac.uk::7d230c85-f939-436d-a3a6-37621e78bc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207F"/>
    <a:srgbClr val="000000"/>
    <a:srgbClr val="FF0000"/>
    <a:srgbClr val="FFFFFF"/>
    <a:srgbClr val="FF4343"/>
    <a:srgbClr val="33CC33"/>
    <a:srgbClr val="009900"/>
    <a:srgbClr val="FF7F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8" autoAdjust="0"/>
    <p:restoredTop sz="92517" autoAdjust="0"/>
  </p:normalViewPr>
  <p:slideViewPr>
    <p:cSldViewPr showGuides="1">
      <p:cViewPr varScale="1">
        <p:scale>
          <a:sx n="114" d="100"/>
          <a:sy n="114" d="100"/>
        </p:scale>
        <p:origin x="1040" y="168"/>
      </p:cViewPr>
      <p:guideLst>
        <p:guide orient="horz" pos="1389"/>
        <p:guide pos="3840"/>
      </p:guideLst>
    </p:cSldViewPr>
  </p:slideViewPr>
  <p:outlineViewPr>
    <p:cViewPr>
      <p:scale>
        <a:sx n="33" d="100"/>
        <a:sy n="33" d="100"/>
      </p:scale>
      <p:origin x="0" y="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133" d="100"/>
          <a:sy n="133" d="100"/>
        </p:scale>
        <p:origin x="-486" y="-7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commentAuthors" Target="commentAuthors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5T10:13:55.805" idx="2">
    <p:pos x="158" y="812"/>
    <p:text>James, please update this slide as you like and add extra slides. Perhaps up to 3 max.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5T10:14:10.785" idx="3">
    <p:pos x="10" y="10"/>
    <p:text>Uwe, please update this slide as you like and add extra slides. Perhaps up to 3 max.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5T10:14:22.159" idx="4">
    <p:pos x="10" y="10"/>
    <p:text>Ken, please update this slide as you like and add extra slides. Perhaps up to 3 max.</p:text>
    <p:extLst>
      <p:ext uri="{C676402C-5697-4E1C-873F-D02D1690AC5C}">
        <p15:threadingInfo xmlns:p15="http://schemas.microsoft.com/office/powerpoint/2012/main" timeZoneBias="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>
            <a:lvl1pPr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7688" y="0"/>
            <a:ext cx="4300537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>
            <a:lvl1pPr algn="r"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05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b" anchorCtr="0" compatLnSpc="1">
            <a:prstTxWarp prst="textNoShape">
              <a:avLst/>
            </a:prstTxWarp>
          </a:bodyPr>
          <a:lstStyle>
            <a:lvl1pPr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7688" y="6456363"/>
            <a:ext cx="4300537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b" anchorCtr="0" compatLnSpc="1">
            <a:prstTxWarp prst="textNoShape">
              <a:avLst/>
            </a:prstTxWarp>
          </a:bodyPr>
          <a:lstStyle>
            <a:lvl1pPr algn="r"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FC04A87-473C-4E5C-B736-895787F74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40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>
            <a:lvl1pPr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7688" y="0"/>
            <a:ext cx="4300537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>
            <a:lvl1pPr algn="r"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750" y="511175"/>
            <a:ext cx="4532313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2388" y="3230563"/>
            <a:ext cx="72834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05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b" anchorCtr="0" compatLnSpc="1">
            <a:prstTxWarp prst="textNoShape">
              <a:avLst/>
            </a:prstTxWarp>
          </a:bodyPr>
          <a:lstStyle>
            <a:lvl1pPr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7688" y="6456363"/>
            <a:ext cx="4300537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b" anchorCtr="0" compatLnSpc="1">
            <a:prstTxWarp prst="textNoShape">
              <a:avLst/>
            </a:prstTxWarp>
          </a:bodyPr>
          <a:lstStyle>
            <a:lvl1pPr algn="r"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E740887-CB9A-4F95-A948-16BF8DFEC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287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Brief</a:t>
            </a:r>
            <a:r>
              <a:rPr lang="en-GB" baseline="0" dirty="0"/>
              <a:t> intro to lecturers. Highlight level and ECTS – no prerequisites.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476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15B784-CF2C-44C4-B075-4E26EE466CFE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42950"/>
            <a:ext cx="6583363" cy="3703638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What are desirable properties of a radiopharmaceutical</a:t>
            </a:r>
          </a:p>
          <a:p>
            <a:r>
              <a:rPr lang="en-US"/>
              <a:t>No pharmacologic effects, that’s why called radiotracer - doesn’t perturb system being studied but traces it</a:t>
            </a:r>
          </a:p>
          <a:p>
            <a:r>
              <a:rPr lang="en-US"/>
              <a:t>Differences between pharmaceutical and radiopharmaceutical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740887-CB9A-4F95-A948-16BF8DFEC1B7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1073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543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TP – treatment planning</a:t>
            </a:r>
          </a:p>
          <a:p>
            <a:r>
              <a:rPr lang="en-GB"/>
              <a:t>IMRT - intensity-modulated radiation therapy</a:t>
            </a:r>
          </a:p>
          <a:p>
            <a:r>
              <a:rPr lang="en-GB"/>
              <a:t>IGRT - Image-Guided Radiation Therapy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740887-CB9A-4F95-A948-16BF8DFEC1B7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58321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740887-CB9A-4F95-A948-16BF8DFEC1B7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55580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7950" y="739775"/>
            <a:ext cx="6581775" cy="3703638"/>
          </a:xfrm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8B8CAC-DC88-4D73-B0DA-30723BE737C3}" type="slidenum">
              <a:rPr kumimoji="0" lang="en-GB" altLang="en-GB" sz="1100" b="0" i="1" u="none" strike="noStrike" kern="1200" cap="none" spc="0" normalizeH="0" baseline="0" noProof="0">
                <a:ln>
                  <a:noFill/>
                </a:ln>
                <a:solidFill>
                  <a:srgbClr val="6E6E6F"/>
                </a:solidFill>
                <a:effectLst/>
                <a:uLnTx/>
                <a:uFillTx/>
                <a:latin typeface="Verdana" pitchFamily="34" charset="0"/>
                <a:ea typeface="+mn-ea"/>
                <a:cs typeface="Times New Roman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altLang="en-GB" sz="1100" b="0" i="1" u="none" strike="noStrike" kern="1200" cap="none" spc="0" normalizeH="0" baseline="0" noProof="0">
              <a:ln>
                <a:noFill/>
              </a:ln>
              <a:solidFill>
                <a:srgbClr val="6E6E6F"/>
              </a:solidFill>
              <a:effectLst/>
              <a:uLnTx/>
              <a:uFillTx/>
              <a:latin typeface="Verdana" pitchFamily="34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3276160-ED65-47F7-96F9-239C928885AF}" type="slidenum">
              <a:rPr kumimoji="0" lang="en-GB" altLang="en-GB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altLang="en-GB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81775" cy="3703638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2611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72BD1D2-112A-484C-9EF9-3E41BBC6F9FF}" type="slidenum">
              <a:rPr kumimoji="0" lang="en-GB" alt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altLang="en-GB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39775"/>
            <a:ext cx="6583362" cy="3703638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Describe</a:t>
            </a:r>
            <a:r>
              <a:rPr lang="en-GB" baseline="0"/>
              <a:t> course structure – make it clear that “course work” is done in groups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750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Medical imaging just over 100 years old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525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Describe</a:t>
            </a:r>
            <a:r>
              <a:rPr lang="en-GB" baseline="0"/>
              <a:t> course structure – make it clear that “course work” is done in groups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57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Quality</a:t>
            </a:r>
            <a:r>
              <a:rPr lang="en-GB" baseline="0" dirty="0"/>
              <a:t> of data improved significantly due to improved understanding, optimisation of parameters and developments in technology.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04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Moved</a:t>
            </a:r>
            <a:r>
              <a:rPr lang="en-GB" baseline="0" dirty="0"/>
              <a:t> from 2D imaging to full 3D tomography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733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Started with discovery of X-rays, but have seen many modalities developed</a:t>
            </a:r>
            <a:r>
              <a:rPr lang="en-GB" baseline="0" dirty="0"/>
              <a:t> since. The importance of medical imaging is underlined by the numerous Nobel prizes awarded for key advancements.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00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Basic aim of the course is to introduce key physical principles underlining</a:t>
            </a:r>
            <a:r>
              <a:rPr lang="en-GB" baseline="0" dirty="0"/>
              <a:t> the main medical imaging and therapy techniques (given on next slides)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30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Describe</a:t>
            </a:r>
            <a:r>
              <a:rPr lang="en-GB" baseline="0" dirty="0"/>
              <a:t> course structure – make it clear that “course work” is done in groups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247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60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11175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771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416560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 l="6931"/>
          <a:stretch>
            <a:fillRect/>
          </a:stretch>
        </p:blipFill>
        <p:spPr bwMode="auto">
          <a:xfrm>
            <a:off x="439616" y="63500"/>
            <a:ext cx="4978400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17334" y="1628793"/>
            <a:ext cx="6335184" cy="1514475"/>
          </a:xfrm>
        </p:spPr>
        <p:txBody>
          <a:bodyPr/>
          <a:lstStyle>
            <a:lvl1pPr>
              <a:defRPr sz="3600">
                <a:solidFill>
                  <a:srgbClr val="0E207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0199" y="5437188"/>
            <a:ext cx="2872318" cy="703262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01835F"/>
                </a:solidFill>
              </a:defRPr>
            </a:lvl1pPr>
          </a:lstStyle>
          <a:p>
            <a:r>
              <a:rPr lang="en-GB"/>
              <a:t>Name of presenter</a:t>
            </a:r>
          </a:p>
          <a:p>
            <a:r>
              <a:rPr lang="en-GB"/>
              <a:t>Job title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A8CCEA0-068B-4646-B28F-4C47571A21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8F89E3F-AD37-4A11-B6A5-0FFED4F0F7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4662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1D3E2B69-BA23-4DE0-BE9D-870C16F98C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3440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A239B6C-4F72-4D55-8223-AF1BEB8A32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4934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 (one column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46582"/>
            <a:ext cx="10972800" cy="3484580"/>
          </a:xfr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 sz="1600"/>
            </a:lvl3pPr>
            <a:lvl4pPr>
              <a:buClr>
                <a:srgbClr val="002548"/>
              </a:buClr>
              <a:defRPr sz="1600"/>
            </a:lvl4pPr>
            <a:lvl5pPr>
              <a:buClr>
                <a:srgbClr val="002548"/>
              </a:buClr>
              <a:defRPr sz="1600">
                <a:latin typeface="+mn-lt"/>
              </a:defRPr>
            </a:lvl5pPr>
            <a:lvl6pPr marL="3047924" indent="0">
              <a:buNone/>
              <a:defRPr sz="1867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738568" y="662859"/>
            <a:ext cx="2843833" cy="312291"/>
          </a:xfrm>
        </p:spPr>
        <p:txBody>
          <a:bodyPr/>
          <a:lstStyle>
            <a:lvl1pPr marL="0" indent="0" algn="r">
              <a:buNone/>
              <a:defRPr sz="1333" b="1">
                <a:solidFill>
                  <a:srgbClr val="003E74"/>
                </a:solidFill>
              </a:defRPr>
            </a:lvl1pPr>
            <a:lvl2pPr marL="609585" indent="0">
              <a:buNone/>
              <a:defRPr sz="1600">
                <a:solidFill>
                  <a:srgbClr val="003E74"/>
                </a:solidFill>
              </a:defRPr>
            </a:lvl2pPr>
            <a:lvl3pPr marL="1219170" indent="0">
              <a:buNone/>
              <a:defRPr sz="1600">
                <a:solidFill>
                  <a:srgbClr val="003E74"/>
                </a:solidFill>
              </a:defRPr>
            </a:lvl3pPr>
            <a:lvl4pPr marL="1828754" indent="0">
              <a:buNone/>
              <a:defRPr sz="1600">
                <a:solidFill>
                  <a:srgbClr val="003E74"/>
                </a:solidFill>
              </a:defRPr>
            </a:lvl4pPr>
            <a:lvl5pPr marL="2438339" indent="0">
              <a:buNone/>
              <a:defRPr sz="16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/>
              <a:t>Click to edit presentation title</a:t>
            </a:r>
            <a:endParaRPr lang="en-US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653256" y="984350"/>
            <a:ext cx="1929145" cy="257175"/>
          </a:xfrm>
        </p:spPr>
        <p:txBody>
          <a:bodyPr/>
          <a:lstStyle>
            <a:lvl1pPr marL="0" indent="0" algn="r">
              <a:buNone/>
              <a:defRPr sz="1333">
                <a:solidFill>
                  <a:srgbClr val="003E74"/>
                </a:solidFill>
              </a:defRPr>
            </a:lvl1pPr>
          </a:lstStyle>
          <a:p>
            <a:pPr lvl="0"/>
            <a:r>
              <a:rPr lang="en-US"/>
              <a:t>Click to add the date</a:t>
            </a:r>
          </a:p>
        </p:txBody>
      </p:sp>
    </p:spTree>
    <p:extLst>
      <p:ext uri="{BB962C8B-B14F-4D97-AF65-F5344CB8AC3E}">
        <p14:creationId xmlns:p14="http://schemas.microsoft.com/office/powerpoint/2010/main" val="109343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4" y="381006"/>
            <a:ext cx="363855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17334" y="1628781"/>
            <a:ext cx="6335184" cy="151447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0199" y="5437188"/>
            <a:ext cx="2872318" cy="703262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FE9914"/>
                </a:solidFill>
              </a:defRPr>
            </a:lvl1pPr>
          </a:lstStyle>
          <a:p>
            <a:r>
              <a:rPr lang="en-GB"/>
              <a:t>Name of presenter</a:t>
            </a:r>
          </a:p>
          <a:p>
            <a:r>
              <a:rPr lang="en-GB"/>
              <a:t>Job title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6670681"/>
            <a:ext cx="2844800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i="1">
                <a:latin typeface="Verdana" pitchFamily="34" charset="0"/>
                <a:cs typeface="Times New Roman" pitchFamily="18" charset="0"/>
              </a:rPr>
              <a:t>Page </a:t>
            </a:r>
            <a:fld id="{9A1624B0-8FBF-4874-9761-6BF6C1480F18}" type="slidenum">
              <a:rPr lang="en-US" altLang="en-US" i="1">
                <a:latin typeface="Verdana" pitchFamily="34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572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GB" i="1">
                <a:latin typeface="Verdana" pitchFamily="34" charset="0"/>
                <a:cs typeface="Times New Roman" pitchFamily="18" charset="0"/>
              </a:rPr>
              <a:t>© Imperial College London</a:t>
            </a:r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i="1">
                <a:latin typeface="Verdana" pitchFamily="34" charset="0"/>
                <a:cs typeface="Times New Roman" pitchFamily="18" charset="0"/>
              </a:rPr>
              <a:t>Page </a:t>
            </a:r>
            <a:fld id="{2D151511-297B-43D7-A8C1-34FADC65976A}" type="slidenum">
              <a:rPr lang="en-US" altLang="en-US" i="1">
                <a:latin typeface="Verdana" pitchFamily="34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772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GB" i="1">
                <a:latin typeface="Verdana" pitchFamily="34" charset="0"/>
                <a:cs typeface="Times New Roman" pitchFamily="18" charset="0"/>
              </a:rPr>
              <a:t>© Imperial College London</a:t>
            </a:r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i="1">
                <a:latin typeface="Verdana" pitchFamily="34" charset="0"/>
                <a:cs typeface="Times New Roman" pitchFamily="18" charset="0"/>
              </a:rPr>
              <a:t>Page </a:t>
            </a:r>
            <a:fld id="{D3F71FC8-B92B-4A26-AEE2-A65D1B53D6A4}" type="slidenum">
              <a:rPr lang="en-US" altLang="en-US" i="1">
                <a:latin typeface="Verdana" pitchFamily="34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291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4097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2300" y="14097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GB" i="1">
                <a:latin typeface="Verdana" pitchFamily="34" charset="0"/>
                <a:cs typeface="Times New Roman" pitchFamily="18" charset="0"/>
              </a:rPr>
              <a:t>© Imperial College London</a:t>
            </a:r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i="1">
                <a:latin typeface="Verdana" pitchFamily="34" charset="0"/>
                <a:cs typeface="Times New Roman" pitchFamily="18" charset="0"/>
              </a:rPr>
              <a:t>Page </a:t>
            </a:r>
            <a:fld id="{04CD08AB-5925-4E2E-8336-15F0E22EF53E}" type="slidenum">
              <a:rPr lang="en-US" altLang="en-US" i="1">
                <a:latin typeface="Verdana" pitchFamily="34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050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GB" i="1">
                <a:latin typeface="Verdana" pitchFamily="34" charset="0"/>
                <a:cs typeface="Times New Roman" pitchFamily="18" charset="0"/>
              </a:rPr>
              <a:t>© Imperial College London</a:t>
            </a:r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i="1">
                <a:latin typeface="Verdana" pitchFamily="34" charset="0"/>
                <a:cs typeface="Times New Roman" pitchFamily="18" charset="0"/>
              </a:rPr>
              <a:t>Page </a:t>
            </a:r>
            <a:fld id="{9A659F19-0FE6-4BE4-A780-18862969E27C}" type="slidenum">
              <a:rPr lang="en-US" altLang="en-US" i="1">
                <a:latin typeface="Verdana" pitchFamily="34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5038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GB" i="1">
                <a:latin typeface="Verdana" pitchFamily="34" charset="0"/>
                <a:cs typeface="Times New Roman" pitchFamily="18" charset="0"/>
              </a:rPr>
              <a:t>© Imperial College London</a:t>
            </a:r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i="1">
                <a:latin typeface="Verdana" pitchFamily="34" charset="0"/>
                <a:cs typeface="Times New Roman" pitchFamily="18" charset="0"/>
              </a:rPr>
              <a:t>Page </a:t>
            </a:r>
            <a:fld id="{A6DFC998-59E5-4BAC-B876-789DCCBB551C}" type="slidenum">
              <a:rPr lang="en-US" altLang="en-US" i="1">
                <a:latin typeface="Verdana" pitchFamily="34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030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1147F9EB-4F38-4FA9-9741-B1349CB967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GB" i="1">
                <a:latin typeface="Verdana" pitchFamily="34" charset="0"/>
                <a:cs typeface="Times New Roman" pitchFamily="18" charset="0"/>
              </a:rPr>
              <a:t>© Imperial College London</a:t>
            </a:r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i="1">
                <a:latin typeface="Verdana" pitchFamily="34" charset="0"/>
                <a:cs typeface="Times New Roman" pitchFamily="18" charset="0"/>
              </a:rPr>
              <a:t>Page </a:t>
            </a:r>
            <a:fld id="{54DA4A62-F103-4AC4-9762-7C772170E0B3}" type="slidenum">
              <a:rPr lang="en-US" altLang="en-US" i="1">
                <a:latin typeface="Verdana" pitchFamily="34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9070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6" y="273056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GB" i="1">
                <a:latin typeface="Verdana" pitchFamily="34" charset="0"/>
                <a:cs typeface="Times New Roman" pitchFamily="18" charset="0"/>
              </a:rPr>
              <a:t>© Imperial College London</a:t>
            </a:r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i="1">
                <a:latin typeface="Verdana" pitchFamily="34" charset="0"/>
                <a:cs typeface="Times New Roman" pitchFamily="18" charset="0"/>
              </a:rPr>
              <a:t>Page </a:t>
            </a:r>
            <a:fld id="{EE9819C8-A5BA-46E2-A4EA-9855CEEC03CE}" type="slidenum">
              <a:rPr lang="en-US" altLang="en-US" i="1">
                <a:latin typeface="Verdana" pitchFamily="34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5356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GB" i="1">
                <a:latin typeface="Verdana" pitchFamily="34" charset="0"/>
                <a:cs typeface="Times New Roman" pitchFamily="18" charset="0"/>
              </a:rPr>
              <a:t>© Imperial College London</a:t>
            </a:r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i="1">
                <a:latin typeface="Verdana" pitchFamily="34" charset="0"/>
                <a:cs typeface="Times New Roman" pitchFamily="18" charset="0"/>
              </a:rPr>
              <a:t>Page </a:t>
            </a:r>
            <a:fld id="{BB3E2544-EBF3-44F8-B6FB-5F346DB89458}" type="slidenum">
              <a:rPr lang="en-US" altLang="en-US" i="1">
                <a:latin typeface="Verdana" pitchFamily="34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6993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GB" i="1">
                <a:latin typeface="Verdana" pitchFamily="34" charset="0"/>
                <a:cs typeface="Times New Roman" pitchFamily="18" charset="0"/>
              </a:rPr>
              <a:t>© Imperial College London</a:t>
            </a:r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i="1">
                <a:latin typeface="Verdana" pitchFamily="34" charset="0"/>
                <a:cs typeface="Times New Roman" pitchFamily="18" charset="0"/>
              </a:rPr>
              <a:t>Page </a:t>
            </a:r>
            <a:fld id="{E5C11756-337F-4540-A55E-619E373025F8}" type="slidenum">
              <a:rPr lang="en-US" altLang="en-US" i="1">
                <a:latin typeface="Verdana" pitchFamily="34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3722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7271" y="171450"/>
            <a:ext cx="2595034" cy="53530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1" y="171450"/>
            <a:ext cx="7584016" cy="53530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GB" i="1">
                <a:latin typeface="Verdana" pitchFamily="34" charset="0"/>
                <a:cs typeface="Times New Roman" pitchFamily="18" charset="0"/>
              </a:rPr>
              <a:t>© Imperial College London</a:t>
            </a:r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i="1">
                <a:latin typeface="Verdana" pitchFamily="34" charset="0"/>
                <a:cs typeface="Times New Roman" pitchFamily="18" charset="0"/>
              </a:rPr>
              <a:t>Page </a:t>
            </a:r>
            <a:fld id="{E6D063BC-61EE-4E38-BB38-44B342645B05}" type="slidenum">
              <a:rPr lang="en-US" altLang="en-US" i="1">
                <a:latin typeface="Verdana" pitchFamily="34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0811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17145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9100" y="14097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702300" y="14097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702300" y="35433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GB" i="1">
                <a:latin typeface="Verdana" pitchFamily="34" charset="0"/>
                <a:cs typeface="Times New Roman" pitchFamily="18" charset="0"/>
              </a:rPr>
              <a:t>© Imperial College London</a:t>
            </a:r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i="1">
                <a:latin typeface="Verdana" pitchFamily="34" charset="0"/>
                <a:cs typeface="Times New Roman" pitchFamily="18" charset="0"/>
              </a:rPr>
              <a:t>Page </a:t>
            </a:r>
            <a:fld id="{686F97EC-1B26-4923-8EF0-B65139144F89}" type="slidenum">
              <a:rPr lang="en-US" altLang="en-US" i="1">
                <a:latin typeface="Verdana" pitchFamily="34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altLang="en-US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99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4097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2300" y="14097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C28644C-61E0-4BB3-8DF7-DC1FDB40AA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8F89E3F-AD37-4A11-B6A5-0FFED4F0F7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1D3E2B69-BA23-4DE0-BE9D-870C16F98C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A239B6C-4F72-4D55-8223-AF1BEB8A32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416560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 l="6931"/>
          <a:stretch>
            <a:fillRect/>
          </a:stretch>
        </p:blipFill>
        <p:spPr bwMode="auto">
          <a:xfrm>
            <a:off x="439616" y="63500"/>
            <a:ext cx="4978400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17334" y="1628793"/>
            <a:ext cx="6335184" cy="1514475"/>
          </a:xfrm>
        </p:spPr>
        <p:txBody>
          <a:bodyPr/>
          <a:lstStyle>
            <a:lvl1pPr>
              <a:defRPr sz="3600">
                <a:solidFill>
                  <a:srgbClr val="0E207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0199" y="5437188"/>
            <a:ext cx="2872318" cy="703262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01835F"/>
                </a:solidFill>
              </a:defRPr>
            </a:lvl1pPr>
          </a:lstStyle>
          <a:p>
            <a:r>
              <a:rPr lang="en-GB"/>
              <a:t>Name of presenter</a:t>
            </a:r>
          </a:p>
          <a:p>
            <a:r>
              <a:rPr lang="en-GB"/>
              <a:t>Job title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A8CCEA0-068B-4646-B28F-4C47571A21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9788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1147F9EB-4F38-4FA9-9741-B1349CB967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894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4097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2300" y="14097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C28644C-61E0-4BB3-8DF7-DC1FDB40AA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626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0539" y="17145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078" y="14097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4108" y="63087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000">
                <a:solidFill>
                  <a:srgbClr val="0E207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Page </a:t>
            </a:r>
            <a:fld id="{42A11B54-3E74-40C6-B033-9CFD376044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7" r:id="rId1"/>
    <p:sldLayoutId id="2147484412" r:id="rId2"/>
    <p:sldLayoutId id="2147484413" r:id="rId3"/>
    <p:sldLayoutId id="2147484414" r:id="rId4"/>
    <p:sldLayoutId id="2147484415" r:id="rId5"/>
    <p:sldLayoutId id="2147484416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0E207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E207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E207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0539" y="17145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078" y="14097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4108" y="63087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000">
                <a:solidFill>
                  <a:srgbClr val="0E207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Page </a:t>
            </a:r>
            <a:fld id="{42A11B54-3E74-40C6-B033-9CFD376044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5338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2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0E207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E207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E207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0050" y="17145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4097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745136" y="6669088"/>
            <a:ext cx="2446866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000">
                <a:solidFill>
                  <a:srgbClr val="0E207F"/>
                </a:solidFill>
              </a:defRPr>
            </a:lvl1pPr>
          </a:lstStyle>
          <a:p>
            <a:pPr eaLnBrk="0" hangingPunct="0">
              <a:defRPr/>
            </a:pPr>
            <a:r>
              <a:rPr lang="en-GB" altLang="en-GB" b="0" i="1">
                <a:latin typeface="Verdana" pitchFamily="34" charset="0"/>
                <a:cs typeface="Times New Roman" pitchFamily="18" charset="0"/>
              </a:rPr>
              <a:t>© Imperial College London</a:t>
            </a:r>
            <a:endParaRPr lang="en-US" altLang="en-US" b="0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669088"/>
            <a:ext cx="28448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000">
                <a:solidFill>
                  <a:srgbClr val="0E207F"/>
                </a:solidFill>
              </a:defRPr>
            </a:lvl1pPr>
          </a:lstStyle>
          <a:p>
            <a:pPr eaLnBrk="0" hangingPunct="0">
              <a:defRPr/>
            </a:pPr>
            <a:r>
              <a:rPr lang="en-US" altLang="en-US" b="0" i="1">
                <a:latin typeface="Verdana" pitchFamily="34" charset="0"/>
                <a:cs typeface="Times New Roman" pitchFamily="18" charset="0"/>
              </a:rPr>
              <a:t>Page </a:t>
            </a:r>
            <a:fld id="{FB892805-3959-4AEB-A859-12531843EFA5}" type="slidenum">
              <a:rPr lang="en-US" altLang="en-US" b="0" i="1">
                <a:latin typeface="Verdana" pitchFamily="34" charset="0"/>
                <a:cs typeface="Times New Roman" pitchFamily="18" charset="0"/>
              </a:rPr>
              <a:pPr eaLnBrk="0" hangingPunct="0">
                <a:defRPr/>
              </a:pPr>
              <a:t>‹#›</a:t>
            </a:fld>
            <a:endParaRPr lang="en-US" altLang="en-US" b="0" i="1"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81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0" r:id="rId1"/>
    <p:sldLayoutId id="2147484441" r:id="rId2"/>
    <p:sldLayoutId id="2147484442" r:id="rId3"/>
    <p:sldLayoutId id="2147484443" r:id="rId4"/>
    <p:sldLayoutId id="2147484444" r:id="rId5"/>
    <p:sldLayoutId id="2147484445" r:id="rId6"/>
    <p:sldLayoutId id="2147484446" r:id="rId7"/>
    <p:sldLayoutId id="2147484447" r:id="rId8"/>
    <p:sldLayoutId id="2147484448" r:id="rId9"/>
    <p:sldLayoutId id="2147484449" r:id="rId10"/>
    <p:sldLayoutId id="2147484450" r:id="rId11"/>
    <p:sldLayoutId id="2147484451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E991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E9914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E9914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E9914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E9914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E9914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E9914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E9914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E9914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0E207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E207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E207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mailto:uoelfke@ic.ac.uk" TargetMode="External"/><Relationship Id="rId3" Type="http://schemas.openxmlformats.org/officeDocument/2006/relationships/image" Target="../media/image25.tiff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tiff"/><Relationship Id="rId5" Type="http://schemas.openxmlformats.org/officeDocument/2006/relationships/image" Target="../media/image27.jpeg"/><Relationship Id="rId10" Type="http://schemas.openxmlformats.org/officeDocument/2006/relationships/comments" Target="../comments/comment2.xml"/><Relationship Id="rId4" Type="http://schemas.openxmlformats.org/officeDocument/2006/relationships/image" Target="../media/image26.jpeg"/><Relationship Id="rId9" Type="http://schemas.openxmlformats.org/officeDocument/2006/relationships/hyperlink" Target="mailto:uwe.oelfke@icr.ac.uk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5.jpeg"/><Relationship Id="rId4" Type="http://schemas.openxmlformats.org/officeDocument/2006/relationships/image" Target="../media/image3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3.xml"/><Relationship Id="rId3" Type="http://schemas.openxmlformats.org/officeDocument/2006/relationships/image" Target="../media/image35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4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13.gi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gif"/><Relationship Id="rId5" Type="http://schemas.openxmlformats.org/officeDocument/2006/relationships/image" Target="../media/image19.tiff"/><Relationship Id="rId4" Type="http://schemas.openxmlformats.org/officeDocument/2006/relationships/image" Target="../media/image18.pn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95400" y="251904"/>
            <a:ext cx="10801200" cy="1143000"/>
          </a:xfrm>
        </p:spPr>
        <p:txBody>
          <a:bodyPr/>
          <a:lstStyle/>
          <a:p>
            <a:pPr algn="ctr"/>
            <a:r>
              <a:rPr lang="en-GB" sz="4000" dirty="0"/>
              <a:t>Physics of medical imaging and radiotherapy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661001" y="1556793"/>
            <a:ext cx="8856979" cy="989761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None/>
              <a:defRPr/>
            </a:pPr>
            <a:r>
              <a:rPr lang="en-GB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BSc/</a:t>
            </a:r>
            <a:r>
              <a:rPr lang="en-GB" sz="2400" b="1" dirty="0" err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MSci</a:t>
            </a:r>
            <a:r>
              <a:rPr lang="en-GB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Physics level 3</a:t>
            </a:r>
          </a:p>
          <a:p>
            <a:pPr marL="0" indent="0" algn="ctr" eaLnBrk="1" hangingPunct="1">
              <a:spcBef>
                <a:spcPct val="0"/>
              </a:spcBef>
              <a:buNone/>
              <a:defRPr/>
            </a:pPr>
            <a:r>
              <a:rPr lang="en-GB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7.5 ECTS course in term 2</a:t>
            </a:r>
            <a:endParaRPr lang="en-GB" sz="2400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1049000" y="3573026"/>
            <a:ext cx="1959768" cy="29523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pic>
        <p:nvPicPr>
          <p:cNvPr id="1026" name="Picture 2" descr="Portrait 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422" y="2852936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ortrait 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001" y="2852936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fbcdn-sphotos-h-a.akamaihd.net/hphotos-ak-snc7/391534_10150351974521743_1726040212_n.jpg"/>
          <p:cNvPicPr>
            <a:picLocks noChangeAspect="1" noChangeArrowheads="1"/>
          </p:cNvPicPr>
          <p:nvPr/>
        </p:nvPicPr>
        <p:blipFill rotWithShape="1">
          <a:blip r:embed="rId5" cstate="print"/>
          <a:srcRect l="13057" b="12752"/>
          <a:stretch/>
        </p:blipFill>
        <p:spPr bwMode="auto">
          <a:xfrm>
            <a:off x="6201843" y="2863738"/>
            <a:ext cx="1781175" cy="2383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37377" y="5263369"/>
            <a:ext cx="2572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Chris Dunsby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christopher.dunsby@imperial.ac.uk</a:t>
            </a:r>
            <a:endParaRPr lang="en-GB" sz="2000" b="0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31421" y="5263369"/>
            <a:ext cx="1822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Ken Long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k.long@imperial.ac.uk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46922" y="5263369"/>
            <a:ext cx="2291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Dr James McGinty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james.mcginty@imperial.ac.uk</a:t>
            </a:r>
          </a:p>
        </p:txBody>
      </p:sp>
      <p:pic>
        <p:nvPicPr>
          <p:cNvPr id="14" name="Picture 13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40D1B1CB-1E16-4E9D-A5CC-09DECD0A86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0" r="8750"/>
          <a:stretch/>
        </p:blipFill>
        <p:spPr>
          <a:xfrm>
            <a:off x="8472265" y="2864713"/>
            <a:ext cx="1781175" cy="23812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9833C72-DB7C-476C-9CC6-DE023C2F27DB}"/>
              </a:ext>
            </a:extLst>
          </p:cNvPr>
          <p:cNvSpPr txBox="1"/>
          <p:nvPr/>
        </p:nvSpPr>
        <p:spPr>
          <a:xfrm>
            <a:off x="8328249" y="5262493"/>
            <a:ext cx="2050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Uwe Oelfke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uwe.oelfke@icr.ac.uk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5"/>
          <p:cNvPicPr>
            <a:picLocks noChangeAspect="1" noChangeArrowheads="1"/>
          </p:cNvPicPr>
          <p:nvPr/>
        </p:nvPicPr>
        <p:blipFill>
          <a:blip r:embed="rId3" cstate="print"/>
          <a:srcRect b="11191"/>
          <a:stretch>
            <a:fillRect/>
          </a:stretch>
        </p:blipFill>
        <p:spPr bwMode="auto">
          <a:xfrm>
            <a:off x="7780339" y="2657475"/>
            <a:ext cx="3008312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Radiopharmaceutical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idx="1"/>
          </p:nvPr>
        </p:nvSpPr>
        <p:spPr>
          <a:xfrm>
            <a:off x="420078" y="1409700"/>
            <a:ext cx="7116082" cy="4114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75000"/>
              </a:spcBef>
            </a:pPr>
            <a:r>
              <a:rPr lang="en-US" sz="2400"/>
              <a:t>compound tagged with a radionuclide</a:t>
            </a:r>
          </a:p>
          <a:p>
            <a:pPr>
              <a:lnSpc>
                <a:spcPct val="90000"/>
              </a:lnSpc>
              <a:spcBef>
                <a:spcPct val="75000"/>
              </a:spcBef>
            </a:pPr>
            <a:r>
              <a:rPr lang="en-US" sz="2400"/>
              <a:t>accumulation, or rate of uptake or clearance of radiopharmaceutical should be related to a physiologic, biochemical or molecular process, target or function</a:t>
            </a:r>
          </a:p>
          <a:p>
            <a:pPr>
              <a:lnSpc>
                <a:spcPct val="90000"/>
              </a:lnSpc>
              <a:spcBef>
                <a:spcPct val="75000"/>
              </a:spcBef>
            </a:pPr>
            <a:r>
              <a:rPr lang="en-US" sz="2400"/>
              <a:t>radionuclide should produce emissions that can be detected outside the body (primarily gamma rays or annihilation photons)</a:t>
            </a:r>
          </a:p>
          <a:p>
            <a:pPr>
              <a:lnSpc>
                <a:spcPct val="90000"/>
              </a:lnSpc>
              <a:spcBef>
                <a:spcPct val="75000"/>
              </a:spcBef>
            </a:pPr>
            <a:r>
              <a:rPr lang="en-US" sz="2400"/>
              <a:t>radiopharmaceutical introduced in very tiny amounts (~nanograms)</a:t>
            </a:r>
            <a:r>
              <a:rPr lang="en-US" sz="2800"/>
              <a:t> 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9021765" y="2184403"/>
            <a:ext cx="409575" cy="784225"/>
            <a:chOff x="4581" y="1376"/>
            <a:chExt cx="238" cy="494"/>
          </a:xfrm>
        </p:grpSpPr>
        <p:sp>
          <p:nvSpPr>
            <p:cNvPr id="1032" name="Oval 6"/>
            <p:cNvSpPr>
              <a:spLocks noChangeArrowheads="1"/>
            </p:cNvSpPr>
            <p:nvPr/>
          </p:nvSpPr>
          <p:spPr bwMode="auto">
            <a:xfrm>
              <a:off x="4627" y="1684"/>
              <a:ext cx="186" cy="186"/>
            </a:xfrm>
            <a:prstGeom prst="ellipse">
              <a:avLst/>
            </a:prstGeom>
            <a:solidFill>
              <a:srgbClr val="FFFE0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4581" y="1376"/>
            <a:ext cx="238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Microsoft ClipArt Gallery" r:id="rId4" imgW="3251200" imgH="3251200" progId="">
                    <p:embed/>
                  </p:oleObj>
                </mc:Choice>
                <mc:Fallback>
                  <p:oleObj name="Microsoft ClipArt Gallery" r:id="rId4" imgW="3251200" imgH="3251200" progId="">
                    <p:embed/>
                    <p:pic>
                      <p:nvPicPr>
                        <p:cNvPr id="1026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81" y="1376"/>
                          <a:ext cx="238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344B56-3F78-4595-9D9D-95578E94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Lectures 7-9: Nuclear imaging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C277CCC3-E189-4E0E-A061-47A67F0F8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6" r="11183"/>
          <a:stretch>
            <a:fillRect/>
          </a:stretch>
        </p:blipFill>
        <p:spPr bwMode="auto">
          <a:xfrm>
            <a:off x="1867556" y="2688978"/>
            <a:ext cx="1139411" cy="190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C4C911A-8FDD-4347-B01B-83BD27E58D93}"/>
              </a:ext>
            </a:extLst>
          </p:cNvPr>
          <p:cNvSpPr/>
          <p:nvPr/>
        </p:nvSpPr>
        <p:spPr>
          <a:xfrm>
            <a:off x="1465153" y="1858677"/>
            <a:ext cx="19442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Gamma camera</a:t>
            </a:r>
          </a:p>
        </p:txBody>
      </p:sp>
      <p:pic>
        <p:nvPicPr>
          <p:cNvPr id="15" name="Picture 1">
            <a:extLst>
              <a:ext uri="{FF2B5EF4-FFF2-40B4-BE49-F238E27FC236}">
                <a16:creationId xmlns:a16="http://schemas.microsoft.com/office/drawing/2014/main" id="{45213165-77B0-460E-BF99-C5DCB8720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328" y="1523735"/>
            <a:ext cx="2664294" cy="391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2">
            <a:extLst>
              <a:ext uri="{FF2B5EF4-FFF2-40B4-BE49-F238E27FC236}">
                <a16:creationId xmlns:a16="http://schemas.microsoft.com/office/drawing/2014/main" id="{6E6E64D3-1315-B299-64DD-37DEA4A4C330}"/>
              </a:ext>
            </a:extLst>
          </p:cNvPr>
          <p:cNvGrpSpPr>
            <a:grpSpLocks/>
          </p:cNvGrpSpPr>
          <p:nvPr/>
        </p:nvGrpSpPr>
        <p:grpSpPr bwMode="auto">
          <a:xfrm>
            <a:off x="3789777" y="2564904"/>
            <a:ext cx="3313112" cy="1943100"/>
            <a:chOff x="3008784" y="1502052"/>
            <a:chExt cx="3311910" cy="1943941"/>
          </a:xfrm>
        </p:grpSpPr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AAFC862B-ECC2-01A4-3733-E7D7C912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8784" y="2492896"/>
              <a:ext cx="3311910" cy="23334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FDEF95F7-D65B-4EA1-2A45-462789415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8784" y="2369082"/>
              <a:ext cx="3311910" cy="1412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grpSp>
          <p:nvGrpSpPr>
            <p:cNvPr id="16" name="Group 74">
              <a:extLst>
                <a:ext uri="{FF2B5EF4-FFF2-40B4-BE49-F238E27FC236}">
                  <a16:creationId xmlns:a16="http://schemas.microsoft.com/office/drawing/2014/main" id="{6FDA8C74-2E7F-2998-184C-7D33A5D8AE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6718" y="1502052"/>
              <a:ext cx="3265889" cy="863921"/>
              <a:chOff x="5392281" y="3501007"/>
              <a:chExt cx="3267156" cy="1010797"/>
            </a:xfrm>
          </p:grpSpPr>
          <p:sp>
            <p:nvSpPr>
              <p:cNvPr id="1035" name="Rectangle 7">
                <a:extLst>
                  <a:ext uri="{FF2B5EF4-FFF2-40B4-BE49-F238E27FC236}">
                    <a16:creationId xmlns:a16="http://schemas.microsoft.com/office/drawing/2014/main" id="{B35BD205-2437-7B9A-B113-D596C96D4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2186" y="3505118"/>
                <a:ext cx="269975" cy="71154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036" name="AutoShape 8">
                <a:extLst>
                  <a:ext uri="{FF2B5EF4-FFF2-40B4-BE49-F238E27FC236}">
                    <a16:creationId xmlns:a16="http://schemas.microsoft.com/office/drawing/2014/main" id="{2937AD3B-756E-2FAB-9043-600AEF720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114911" y="4216661"/>
                <a:ext cx="544526" cy="295143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039" name="Rectangle 9">
                <a:extLst>
                  <a:ext uri="{FF2B5EF4-FFF2-40B4-BE49-F238E27FC236}">
                    <a16:creationId xmlns:a16="http://schemas.microsoft.com/office/drawing/2014/main" id="{A03F2EAE-05CB-BF1B-8E7B-9FDC2B140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07660" y="3505118"/>
                <a:ext cx="272262" cy="71154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040" name="AutoShape 10">
                <a:extLst>
                  <a:ext uri="{FF2B5EF4-FFF2-40B4-BE49-F238E27FC236}">
                    <a16:creationId xmlns:a16="http://schemas.microsoft.com/office/drawing/2014/main" id="{F230BF87-E18C-03C2-B87B-AD2B8D7A2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572672" y="4216661"/>
                <a:ext cx="542239" cy="295143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041" name="Rectangle 11">
                <a:extLst>
                  <a:ext uri="{FF2B5EF4-FFF2-40B4-BE49-F238E27FC236}">
                    <a16:creationId xmlns:a16="http://schemas.microsoft.com/office/drawing/2014/main" id="{E349AFD3-4837-EBFF-1DD4-5BBE793BF0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0846" y="3505118"/>
                <a:ext cx="276840" cy="71154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042" name="AutoShape 12">
                <a:extLst>
                  <a:ext uri="{FF2B5EF4-FFF2-40B4-BE49-F238E27FC236}">
                    <a16:creationId xmlns:a16="http://schemas.microsoft.com/office/drawing/2014/main" id="{30798301-9A3C-E83F-EAEE-AB97B8950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025859" y="4216661"/>
                <a:ext cx="546813" cy="295143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043" name="Rectangle 13">
                <a:extLst>
                  <a:ext uri="{FF2B5EF4-FFF2-40B4-BE49-F238E27FC236}">
                    <a16:creationId xmlns:a16="http://schemas.microsoft.com/office/drawing/2014/main" id="{FAE20A52-43B4-20C1-6FD8-B85435343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8609" y="3505118"/>
                <a:ext cx="269975" cy="71154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044" name="AutoShape 14">
                <a:extLst>
                  <a:ext uri="{FF2B5EF4-FFF2-40B4-BE49-F238E27FC236}">
                    <a16:creationId xmlns:a16="http://schemas.microsoft.com/office/drawing/2014/main" id="{F2E22E29-9401-0CFB-8AE2-B32F35D95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483620" y="4216661"/>
                <a:ext cx="542239" cy="295143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045" name="Rectangle 15">
                <a:extLst>
                  <a:ext uri="{FF2B5EF4-FFF2-40B4-BE49-F238E27FC236}">
                    <a16:creationId xmlns:a16="http://schemas.microsoft.com/office/drawing/2014/main" id="{9B63D0B8-91BC-B529-5E74-1921E7C463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76370" y="3505118"/>
                <a:ext cx="269975" cy="71154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046" name="AutoShape 16">
                <a:extLst>
                  <a:ext uri="{FF2B5EF4-FFF2-40B4-BE49-F238E27FC236}">
                    <a16:creationId xmlns:a16="http://schemas.microsoft.com/office/drawing/2014/main" id="{06DE02B7-742C-86B8-A123-45C185A4C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939094" y="4216661"/>
                <a:ext cx="542239" cy="295143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047" name="Rectangle 17">
                <a:extLst>
                  <a:ext uri="{FF2B5EF4-FFF2-40B4-BE49-F238E27FC236}">
                    <a16:creationId xmlns:a16="http://schemas.microsoft.com/office/drawing/2014/main" id="{4C2A3227-D363-B10D-0792-9AEAF0B08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064" y="3501007"/>
                <a:ext cx="272264" cy="735237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048" name="AutoShape 18">
                <a:extLst>
                  <a:ext uri="{FF2B5EF4-FFF2-40B4-BE49-F238E27FC236}">
                    <a16:creationId xmlns:a16="http://schemas.microsoft.com/office/drawing/2014/main" id="{11928D25-DD8C-8B96-A815-1BE729805B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392281" y="4216661"/>
                <a:ext cx="546813" cy="295143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</p:grpSp>
        <p:grpSp>
          <p:nvGrpSpPr>
            <p:cNvPr id="17" name="Group 101">
              <a:extLst>
                <a:ext uri="{FF2B5EF4-FFF2-40B4-BE49-F238E27FC236}">
                  <a16:creationId xmlns:a16="http://schemas.microsoft.com/office/drawing/2014/main" id="{EE88543C-58A5-0179-6A72-F50BDE95B9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8784" y="2726237"/>
              <a:ext cx="3311910" cy="719756"/>
              <a:chOff x="5457056" y="4869160"/>
              <a:chExt cx="3312368" cy="360040"/>
            </a:xfrm>
          </p:grpSpPr>
          <p:cxnSp>
            <p:nvCxnSpPr>
              <p:cNvPr id="18" name="Straight Connector 77">
                <a:extLst>
                  <a:ext uri="{FF2B5EF4-FFF2-40B4-BE49-F238E27FC236}">
                    <a16:creationId xmlns:a16="http://schemas.microsoft.com/office/drawing/2014/main" id="{AC368778-045D-D219-BBD3-BCDB41D00C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277036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0" name="Straight Connector 78">
                <a:extLst>
                  <a:ext uri="{FF2B5EF4-FFF2-40B4-BE49-F238E27FC236}">
                    <a16:creationId xmlns:a16="http://schemas.microsoft.com/office/drawing/2014/main" id="{E3B834E4-29F6-6A9D-461E-98CDB9BCCA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421052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1" name="Straight Connector 79">
                <a:extLst>
                  <a:ext uri="{FF2B5EF4-FFF2-40B4-BE49-F238E27FC236}">
                    <a16:creationId xmlns:a16="http://schemas.microsoft.com/office/drawing/2014/main" id="{D342997A-A51C-23AF-3DBB-DF751A732A9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565068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2" name="Straight Connector 80">
                <a:extLst>
                  <a:ext uri="{FF2B5EF4-FFF2-40B4-BE49-F238E27FC236}">
                    <a16:creationId xmlns:a16="http://schemas.microsoft.com/office/drawing/2014/main" id="{299B282D-33B4-6064-C62F-E710B4CF2EC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709084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3" name="Straight Connector 81">
                <a:extLst>
                  <a:ext uri="{FF2B5EF4-FFF2-40B4-BE49-F238E27FC236}">
                    <a16:creationId xmlns:a16="http://schemas.microsoft.com/office/drawing/2014/main" id="{044F8C6F-A73C-7D5D-668C-DA7D8D1140B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853100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4" name="Straight Connector 82">
                <a:extLst>
                  <a:ext uri="{FF2B5EF4-FFF2-40B4-BE49-F238E27FC236}">
                    <a16:creationId xmlns:a16="http://schemas.microsoft.com/office/drawing/2014/main" id="{18A8E54F-1FC7-6D1A-8712-EAED9DBE56E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97116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5" name="Straight Connector 83">
                <a:extLst>
                  <a:ext uri="{FF2B5EF4-FFF2-40B4-BE49-F238E27FC236}">
                    <a16:creationId xmlns:a16="http://schemas.microsoft.com/office/drawing/2014/main" id="{36EE457B-6CEB-FD2F-C603-E09034F54C4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141132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6" name="Straight Connector 84">
                <a:extLst>
                  <a:ext uri="{FF2B5EF4-FFF2-40B4-BE49-F238E27FC236}">
                    <a16:creationId xmlns:a16="http://schemas.microsoft.com/office/drawing/2014/main" id="{8F3EBC5A-C8A6-991A-163C-845A4CD8F9E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285148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7" name="Straight Connector 85">
                <a:extLst>
                  <a:ext uri="{FF2B5EF4-FFF2-40B4-BE49-F238E27FC236}">
                    <a16:creationId xmlns:a16="http://schemas.microsoft.com/office/drawing/2014/main" id="{85A060B9-6592-8FD2-30C2-00CA0393A82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429164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8" name="Straight Connector 86">
                <a:extLst>
                  <a:ext uri="{FF2B5EF4-FFF2-40B4-BE49-F238E27FC236}">
                    <a16:creationId xmlns:a16="http://schemas.microsoft.com/office/drawing/2014/main" id="{1EF79957-51B5-3464-7D8E-B15157ADFC8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573180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9" name="Straight Connector 87">
                <a:extLst>
                  <a:ext uri="{FF2B5EF4-FFF2-40B4-BE49-F238E27FC236}">
                    <a16:creationId xmlns:a16="http://schemas.microsoft.com/office/drawing/2014/main" id="{7321554D-DCE5-E0F7-6B2C-94F8C8AA84D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717196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30" name="Straight Connector 88">
                <a:extLst>
                  <a:ext uri="{FF2B5EF4-FFF2-40B4-BE49-F238E27FC236}">
                    <a16:creationId xmlns:a16="http://schemas.microsoft.com/office/drawing/2014/main" id="{F90DA959-F7EE-102B-07C2-753BE933129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861212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31" name="Straight Connector 89">
                <a:extLst>
                  <a:ext uri="{FF2B5EF4-FFF2-40B4-BE49-F238E27FC236}">
                    <a16:creationId xmlns:a16="http://schemas.microsoft.com/office/drawing/2014/main" id="{014EEB79-1204-188A-B991-DA70CF28D89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005228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24" name="Straight Connector 90">
                <a:extLst>
                  <a:ext uri="{FF2B5EF4-FFF2-40B4-BE49-F238E27FC236}">
                    <a16:creationId xmlns:a16="http://schemas.microsoft.com/office/drawing/2014/main" id="{7AC0D25D-FB6A-F6F9-CA07-63B263F76A6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149244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25" name="Straight Connector 91">
                <a:extLst>
                  <a:ext uri="{FF2B5EF4-FFF2-40B4-BE49-F238E27FC236}">
                    <a16:creationId xmlns:a16="http://schemas.microsoft.com/office/drawing/2014/main" id="{B60ABA6E-47F6-C035-5796-632CA2EABC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293260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26" name="Straight Connector 92">
                <a:extLst>
                  <a:ext uri="{FF2B5EF4-FFF2-40B4-BE49-F238E27FC236}">
                    <a16:creationId xmlns:a16="http://schemas.microsoft.com/office/drawing/2014/main" id="{5106B12E-3FBF-369C-AF4E-B67025470A8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437276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27" name="Straight Connector 93">
                <a:extLst>
                  <a:ext uri="{FF2B5EF4-FFF2-40B4-BE49-F238E27FC236}">
                    <a16:creationId xmlns:a16="http://schemas.microsoft.com/office/drawing/2014/main" id="{2289161F-BCDC-D552-3CFA-ED3A4D0968A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581292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28" name="Straight Connector 94">
                <a:extLst>
                  <a:ext uri="{FF2B5EF4-FFF2-40B4-BE49-F238E27FC236}">
                    <a16:creationId xmlns:a16="http://schemas.microsoft.com/office/drawing/2014/main" id="{AF7C13ED-1198-08AD-EFB8-F1518A887ED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725308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29" name="Straight Connector 95">
                <a:extLst>
                  <a:ext uri="{FF2B5EF4-FFF2-40B4-BE49-F238E27FC236}">
                    <a16:creationId xmlns:a16="http://schemas.microsoft.com/office/drawing/2014/main" id="{D71DDF8C-422D-023F-26BB-966271BB18D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69324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30" name="Straight Connector 96">
                <a:extLst>
                  <a:ext uri="{FF2B5EF4-FFF2-40B4-BE49-F238E27FC236}">
                    <a16:creationId xmlns:a16="http://schemas.microsoft.com/office/drawing/2014/main" id="{004D5D8B-0CBF-0F53-2417-756FE8EBB1E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013340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31" name="Straight Connector 97">
                <a:extLst>
                  <a:ext uri="{FF2B5EF4-FFF2-40B4-BE49-F238E27FC236}">
                    <a16:creationId xmlns:a16="http://schemas.microsoft.com/office/drawing/2014/main" id="{1640566B-3ADB-4300-B231-B7E435A034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157356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32" name="Straight Connector 98">
                <a:extLst>
                  <a:ext uri="{FF2B5EF4-FFF2-40B4-BE49-F238E27FC236}">
                    <a16:creationId xmlns:a16="http://schemas.microsoft.com/office/drawing/2014/main" id="{B60E388C-92F8-3A01-F835-D8329796801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301372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33" name="Straight Connector 99">
                <a:extLst>
                  <a:ext uri="{FF2B5EF4-FFF2-40B4-BE49-F238E27FC236}">
                    <a16:creationId xmlns:a16="http://schemas.microsoft.com/office/drawing/2014/main" id="{BB08D18C-7BC1-E5A4-EB32-F4BD18C39D0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445388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34" name="Straight Connector 100">
                <a:extLst>
                  <a:ext uri="{FF2B5EF4-FFF2-40B4-BE49-F238E27FC236}">
                    <a16:creationId xmlns:a16="http://schemas.microsoft.com/office/drawing/2014/main" id="{31596F5A-588C-D477-0198-C7DC8E9668D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589404" y="5049180"/>
                <a:ext cx="36004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sp>
        <p:nvSpPr>
          <p:cNvPr id="1049" name="TextBox 1048">
            <a:extLst>
              <a:ext uri="{FF2B5EF4-FFF2-40B4-BE49-F238E27FC236}">
                <a16:creationId xmlns:a16="http://schemas.microsoft.com/office/drawing/2014/main" id="{068103A7-C9FC-A2CD-F008-48BA0DC709C6}"/>
              </a:ext>
            </a:extLst>
          </p:cNvPr>
          <p:cNvSpPr txBox="1"/>
          <p:nvPr/>
        </p:nvSpPr>
        <p:spPr>
          <a:xfrm>
            <a:off x="7246938" y="399577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Collimator</a:t>
            </a:r>
          </a:p>
        </p:txBody>
      </p:sp>
      <p:sp>
        <p:nvSpPr>
          <p:cNvPr id="1050" name="TextBox 1049">
            <a:extLst>
              <a:ext uri="{FF2B5EF4-FFF2-40B4-BE49-F238E27FC236}">
                <a16:creationId xmlns:a16="http://schemas.microsoft.com/office/drawing/2014/main" id="{AF5AA1A7-1E02-D0B2-AC81-E5C849A95713}"/>
              </a:ext>
            </a:extLst>
          </p:cNvPr>
          <p:cNvSpPr txBox="1"/>
          <p:nvPr/>
        </p:nvSpPr>
        <p:spPr>
          <a:xfrm>
            <a:off x="7246938" y="3487273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Scintillator</a:t>
            </a:r>
          </a:p>
        </p:txBody>
      </p:sp>
      <p:sp>
        <p:nvSpPr>
          <p:cNvPr id="1051" name="TextBox 1050">
            <a:extLst>
              <a:ext uri="{FF2B5EF4-FFF2-40B4-BE49-F238E27FC236}">
                <a16:creationId xmlns:a16="http://schemas.microsoft.com/office/drawing/2014/main" id="{2839E34E-1D36-D694-B63E-8DC921E8F55C}"/>
              </a:ext>
            </a:extLst>
          </p:cNvPr>
          <p:cNvSpPr txBox="1"/>
          <p:nvPr/>
        </p:nvSpPr>
        <p:spPr>
          <a:xfrm>
            <a:off x="7275080" y="2806972"/>
            <a:ext cx="761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PMTs</a:t>
            </a:r>
          </a:p>
        </p:txBody>
      </p:sp>
    </p:spTree>
    <p:extLst>
      <p:ext uri="{BB962C8B-B14F-4D97-AF65-F5344CB8AC3E}">
        <p14:creationId xmlns:p14="http://schemas.microsoft.com/office/powerpoint/2010/main" val="4131552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/>
        </p:nvSpPr>
        <p:spPr bwMode="auto">
          <a:xfrm>
            <a:off x="5741332" y="1700216"/>
            <a:ext cx="4319588" cy="4321175"/>
          </a:xfrm>
          <a:prstGeom prst="donut">
            <a:avLst>
              <a:gd name="adj" fmla="val 15523"/>
            </a:avLst>
          </a:prstGeom>
          <a:solidFill>
            <a:schemeClr val="bg2">
              <a:lumMod val="20000"/>
              <a:lumOff val="8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E9914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PET: annihilation coincidence detection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E207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Page </a:t>
            </a:r>
            <a:fld id="{7E50E251-137A-4D0E-A97F-55679D27BB5E}" type="slidenum">
              <a:rPr kumimoji="0" lang="en-US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E207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000" b="1" i="0" u="none" strike="noStrike" kern="1200" cap="none" spc="0" normalizeH="0" baseline="0" noProof="0">
              <a:ln>
                <a:noFill/>
              </a:ln>
              <a:solidFill>
                <a:srgbClr val="0E207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54277" name="Straight Connector 9"/>
          <p:cNvCxnSpPr>
            <a:cxnSpLocks noChangeShapeType="1"/>
          </p:cNvCxnSpPr>
          <p:nvPr/>
        </p:nvCxnSpPr>
        <p:spPr bwMode="auto">
          <a:xfrm rot="5400000" flipH="1" flipV="1">
            <a:off x="5739746" y="3860801"/>
            <a:ext cx="43211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78" name="Straight Connector 13"/>
          <p:cNvCxnSpPr>
            <a:cxnSpLocks noChangeShapeType="1"/>
          </p:cNvCxnSpPr>
          <p:nvPr/>
        </p:nvCxnSpPr>
        <p:spPr bwMode="auto">
          <a:xfrm rot="1800000" flipH="1" flipV="1">
            <a:off x="5741332" y="3860800"/>
            <a:ext cx="43195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79" name="Straight Connector 14"/>
          <p:cNvCxnSpPr>
            <a:cxnSpLocks noChangeShapeType="1"/>
          </p:cNvCxnSpPr>
          <p:nvPr/>
        </p:nvCxnSpPr>
        <p:spPr bwMode="auto">
          <a:xfrm rot="900000" flipH="1" flipV="1">
            <a:off x="5739747" y="3843338"/>
            <a:ext cx="431958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80" name="Straight Connector 15"/>
          <p:cNvCxnSpPr>
            <a:cxnSpLocks noChangeShapeType="1"/>
          </p:cNvCxnSpPr>
          <p:nvPr/>
        </p:nvCxnSpPr>
        <p:spPr bwMode="auto">
          <a:xfrm rot="2700000" flipH="1" flipV="1">
            <a:off x="5739746" y="3860801"/>
            <a:ext cx="43211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81" name="Straight Connector 16"/>
          <p:cNvCxnSpPr>
            <a:cxnSpLocks noChangeShapeType="1"/>
          </p:cNvCxnSpPr>
          <p:nvPr/>
        </p:nvCxnSpPr>
        <p:spPr bwMode="auto">
          <a:xfrm rot="3600000" flipH="1" flipV="1">
            <a:off x="5739746" y="3860801"/>
            <a:ext cx="43211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82" name="Straight Connector 17"/>
          <p:cNvCxnSpPr>
            <a:cxnSpLocks noChangeShapeType="1"/>
          </p:cNvCxnSpPr>
          <p:nvPr/>
        </p:nvCxnSpPr>
        <p:spPr bwMode="auto">
          <a:xfrm rot="4500000" flipH="1" flipV="1">
            <a:off x="5739746" y="3860801"/>
            <a:ext cx="43211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83" name="Straight Connector 19"/>
          <p:cNvCxnSpPr>
            <a:cxnSpLocks noChangeShapeType="1"/>
          </p:cNvCxnSpPr>
          <p:nvPr/>
        </p:nvCxnSpPr>
        <p:spPr bwMode="auto">
          <a:xfrm flipH="1" flipV="1">
            <a:off x="5741332" y="3860800"/>
            <a:ext cx="43195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84" name="Straight Connector 20"/>
          <p:cNvCxnSpPr>
            <a:cxnSpLocks noChangeShapeType="1"/>
          </p:cNvCxnSpPr>
          <p:nvPr/>
        </p:nvCxnSpPr>
        <p:spPr bwMode="auto">
          <a:xfrm rot="-3600000" flipH="1" flipV="1">
            <a:off x="5739746" y="3860801"/>
            <a:ext cx="43211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85" name="Straight Connector 21"/>
          <p:cNvCxnSpPr>
            <a:cxnSpLocks noChangeShapeType="1"/>
          </p:cNvCxnSpPr>
          <p:nvPr/>
        </p:nvCxnSpPr>
        <p:spPr bwMode="auto">
          <a:xfrm rot="-4500000" flipH="1" flipV="1">
            <a:off x="5738953" y="3844132"/>
            <a:ext cx="431958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86" name="Straight Connector 22"/>
          <p:cNvCxnSpPr>
            <a:cxnSpLocks noChangeShapeType="1"/>
          </p:cNvCxnSpPr>
          <p:nvPr/>
        </p:nvCxnSpPr>
        <p:spPr bwMode="auto">
          <a:xfrm rot="-2700000" flipH="1" flipV="1">
            <a:off x="5741332" y="3860800"/>
            <a:ext cx="43195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87" name="Straight Connector 23"/>
          <p:cNvCxnSpPr>
            <a:cxnSpLocks noChangeShapeType="1"/>
          </p:cNvCxnSpPr>
          <p:nvPr/>
        </p:nvCxnSpPr>
        <p:spPr bwMode="auto">
          <a:xfrm rot="-1800000" flipH="1" flipV="1">
            <a:off x="5741332" y="3860800"/>
            <a:ext cx="43195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88" name="Straight Connector 24"/>
          <p:cNvCxnSpPr>
            <a:cxnSpLocks noChangeShapeType="1"/>
          </p:cNvCxnSpPr>
          <p:nvPr/>
        </p:nvCxnSpPr>
        <p:spPr bwMode="auto">
          <a:xfrm rot="-900000" flipH="1" flipV="1">
            <a:off x="5741332" y="3860800"/>
            <a:ext cx="43195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54289" name="Oval 27"/>
          <p:cNvSpPr>
            <a:spLocks noChangeArrowheads="1"/>
          </p:cNvSpPr>
          <p:nvPr/>
        </p:nvSpPr>
        <p:spPr bwMode="auto">
          <a:xfrm>
            <a:off x="6389032" y="2349500"/>
            <a:ext cx="3024188" cy="3024188"/>
          </a:xfrm>
          <a:prstGeom prst="ellipse">
            <a:avLst/>
          </a:prstGeom>
          <a:solidFill>
            <a:schemeClr val="bg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E9914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4290" name="TextBox 28"/>
          <p:cNvSpPr txBox="1">
            <a:spLocks noChangeArrowheads="1"/>
          </p:cNvSpPr>
          <p:nvPr/>
        </p:nvSpPr>
        <p:spPr bwMode="auto">
          <a:xfrm>
            <a:off x="8621057" y="6237290"/>
            <a:ext cx="15023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E207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Detectors</a:t>
            </a:r>
          </a:p>
        </p:txBody>
      </p:sp>
      <p:cxnSp>
        <p:nvCxnSpPr>
          <p:cNvPr id="54291" name="Straight Arrow Connector 30"/>
          <p:cNvCxnSpPr>
            <a:cxnSpLocks noChangeShapeType="1"/>
          </p:cNvCxnSpPr>
          <p:nvPr/>
        </p:nvCxnSpPr>
        <p:spPr bwMode="auto">
          <a:xfrm rot="16200000" flipV="1">
            <a:off x="8513108" y="5768977"/>
            <a:ext cx="647700" cy="2889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54292" name="Group 67"/>
          <p:cNvGrpSpPr>
            <a:grpSpLocks/>
          </p:cNvGrpSpPr>
          <p:nvPr/>
        </p:nvGrpSpPr>
        <p:grpSpPr bwMode="auto">
          <a:xfrm>
            <a:off x="6676370" y="3068641"/>
            <a:ext cx="2449512" cy="1584325"/>
            <a:chOff x="1424608" y="3501010"/>
            <a:chExt cx="1152128" cy="720078"/>
          </a:xfrm>
        </p:grpSpPr>
        <p:sp>
          <p:nvSpPr>
            <p:cNvPr id="33" name="Rectangle 32"/>
            <p:cNvSpPr/>
            <p:nvPr/>
          </p:nvSpPr>
          <p:spPr bwMode="auto">
            <a:xfrm>
              <a:off x="1424608" y="4076784"/>
              <a:ext cx="1152128" cy="1443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E9914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54316" name="Oval 24"/>
            <p:cNvSpPr>
              <a:spLocks noChangeArrowheads="1"/>
            </p:cNvSpPr>
            <p:nvPr/>
          </p:nvSpPr>
          <p:spPr bwMode="auto">
            <a:xfrm rot="5400000">
              <a:off x="1764005" y="3408358"/>
              <a:ext cx="473331" cy="864096"/>
            </a:xfrm>
            <a:prstGeom prst="ellipse">
              <a:avLst/>
            </a:prstGeom>
            <a:solidFill>
              <a:srgbClr val="E38583">
                <a:alpha val="6588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54317" name="Oval 24"/>
            <p:cNvSpPr>
              <a:spLocks noChangeArrowheads="1"/>
            </p:cNvSpPr>
            <p:nvPr/>
          </p:nvSpPr>
          <p:spPr bwMode="auto">
            <a:xfrm rot="5400000">
              <a:off x="1507787" y="3705861"/>
              <a:ext cx="473331" cy="207641"/>
            </a:xfrm>
            <a:prstGeom prst="ellipse">
              <a:avLst/>
            </a:prstGeom>
            <a:solidFill>
              <a:srgbClr val="E38583">
                <a:alpha val="6588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54318" name="Oval 24"/>
            <p:cNvSpPr>
              <a:spLocks noChangeArrowheads="1"/>
            </p:cNvSpPr>
            <p:nvPr/>
          </p:nvSpPr>
          <p:spPr bwMode="auto">
            <a:xfrm rot="5400000">
              <a:off x="2011843" y="3705861"/>
              <a:ext cx="473331" cy="207641"/>
            </a:xfrm>
            <a:prstGeom prst="ellipse">
              <a:avLst/>
            </a:prstGeom>
            <a:solidFill>
              <a:srgbClr val="E38583">
                <a:alpha val="6588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54319" name="Oval 24"/>
            <p:cNvSpPr>
              <a:spLocks noChangeArrowheads="1"/>
            </p:cNvSpPr>
            <p:nvPr/>
          </p:nvSpPr>
          <p:spPr bwMode="auto">
            <a:xfrm rot="5400000">
              <a:off x="1795819" y="3489839"/>
              <a:ext cx="401322" cy="423664"/>
            </a:xfrm>
            <a:prstGeom prst="ellipse">
              <a:avLst/>
            </a:prstGeom>
            <a:solidFill>
              <a:srgbClr val="E38583">
                <a:alpha val="6588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54293" name="AutoShape 15"/>
          <p:cNvSpPr>
            <a:spLocks noChangeArrowheads="1"/>
          </p:cNvSpPr>
          <p:nvPr/>
        </p:nvSpPr>
        <p:spPr bwMode="auto">
          <a:xfrm>
            <a:off x="7273272" y="2852738"/>
            <a:ext cx="987425" cy="938212"/>
          </a:xfrm>
          <a:prstGeom prst="irregularSeal2">
            <a:avLst/>
          </a:prstGeom>
          <a:solidFill>
            <a:srgbClr val="FFFF00">
              <a:alpha val="54901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4294" name="Oval 16"/>
          <p:cNvSpPr>
            <a:spLocks noChangeArrowheads="1"/>
          </p:cNvSpPr>
          <p:nvPr/>
        </p:nvSpPr>
        <p:spPr bwMode="auto">
          <a:xfrm>
            <a:off x="7605058" y="3214691"/>
            <a:ext cx="203200" cy="192087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4295" name="Line 18"/>
          <p:cNvSpPr>
            <a:spLocks noChangeShapeType="1"/>
          </p:cNvSpPr>
          <p:nvPr/>
        </p:nvSpPr>
        <p:spPr bwMode="auto">
          <a:xfrm flipV="1">
            <a:off x="6604932" y="2133603"/>
            <a:ext cx="1944688" cy="2735263"/>
          </a:xfrm>
          <a:prstGeom prst="line">
            <a:avLst/>
          </a:prstGeom>
          <a:noFill/>
          <a:ln w="28575">
            <a:solidFill>
              <a:srgbClr val="CC00CC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54296" name="Straight Connector 44"/>
          <p:cNvCxnSpPr>
            <a:cxnSpLocks noChangeShapeType="1"/>
          </p:cNvCxnSpPr>
          <p:nvPr/>
        </p:nvCxnSpPr>
        <p:spPr bwMode="auto">
          <a:xfrm rot="5400000" flipH="1" flipV="1">
            <a:off x="8476595" y="1628775"/>
            <a:ext cx="431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97" name="Straight Connector 48"/>
          <p:cNvCxnSpPr>
            <a:cxnSpLocks noChangeShapeType="1"/>
          </p:cNvCxnSpPr>
          <p:nvPr/>
        </p:nvCxnSpPr>
        <p:spPr bwMode="auto">
          <a:xfrm rot="10800000">
            <a:off x="4660246" y="1412875"/>
            <a:ext cx="40322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98" name="Straight Connector 51"/>
          <p:cNvCxnSpPr>
            <a:cxnSpLocks noChangeShapeType="1"/>
          </p:cNvCxnSpPr>
          <p:nvPr/>
        </p:nvCxnSpPr>
        <p:spPr bwMode="auto">
          <a:xfrm rot="10800000">
            <a:off x="4660247" y="5157788"/>
            <a:ext cx="151288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299" name="Straight Connector 54"/>
          <p:cNvCxnSpPr>
            <a:cxnSpLocks noChangeShapeType="1"/>
          </p:cNvCxnSpPr>
          <p:nvPr/>
        </p:nvCxnSpPr>
        <p:spPr bwMode="auto">
          <a:xfrm rot="5400000">
            <a:off x="3863323" y="2200277"/>
            <a:ext cx="1584325" cy="95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54300" name="Straight Connector 55"/>
          <p:cNvCxnSpPr>
            <a:cxnSpLocks noChangeShapeType="1"/>
          </p:cNvCxnSpPr>
          <p:nvPr/>
        </p:nvCxnSpPr>
        <p:spPr bwMode="auto">
          <a:xfrm rot="5400000" flipH="1" flipV="1">
            <a:off x="3786326" y="4293394"/>
            <a:ext cx="17287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4301" name="TextBox 57"/>
          <p:cNvSpPr txBox="1">
            <a:spLocks noChangeArrowheads="1"/>
          </p:cNvSpPr>
          <p:nvPr/>
        </p:nvSpPr>
        <p:spPr bwMode="auto">
          <a:xfrm>
            <a:off x="3436513" y="2997203"/>
            <a:ext cx="2053767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E207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Coincidence?</a:t>
            </a:r>
          </a:p>
        </p:txBody>
      </p:sp>
      <p:cxnSp>
        <p:nvCxnSpPr>
          <p:cNvPr id="54302" name="Straight Connector 72"/>
          <p:cNvCxnSpPr>
            <a:cxnSpLocks noChangeShapeType="1"/>
          </p:cNvCxnSpPr>
          <p:nvPr/>
        </p:nvCxnSpPr>
        <p:spPr bwMode="auto">
          <a:xfrm rot="10800000">
            <a:off x="3210857" y="3213100"/>
            <a:ext cx="21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303" name="Straight Connector 74"/>
          <p:cNvCxnSpPr>
            <a:cxnSpLocks noChangeShapeType="1"/>
          </p:cNvCxnSpPr>
          <p:nvPr/>
        </p:nvCxnSpPr>
        <p:spPr bwMode="auto">
          <a:xfrm rot="5400000">
            <a:off x="2634597" y="3789363"/>
            <a:ext cx="115252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4304" name="TextBox 70"/>
          <p:cNvSpPr txBox="1">
            <a:spLocks noChangeArrowheads="1"/>
          </p:cNvSpPr>
          <p:nvPr/>
        </p:nvSpPr>
        <p:spPr bwMode="auto">
          <a:xfrm>
            <a:off x="2490134" y="4365627"/>
            <a:ext cx="1965603" cy="120032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E207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Electronics,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E207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processing &amp;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E207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display</a:t>
            </a:r>
          </a:p>
        </p:txBody>
      </p:sp>
      <p:sp>
        <p:nvSpPr>
          <p:cNvPr id="54306" name="TextBox 92"/>
          <p:cNvSpPr txBox="1">
            <a:spLocks noChangeArrowheads="1"/>
          </p:cNvSpPr>
          <p:nvPr/>
        </p:nvSpPr>
        <p:spPr bwMode="auto">
          <a:xfrm>
            <a:off x="2563157" y="1196978"/>
            <a:ext cx="16898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E207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Front view:</a:t>
            </a:r>
          </a:p>
        </p:txBody>
      </p:sp>
      <p:sp>
        <p:nvSpPr>
          <p:cNvPr id="54307" name="TextBox 93"/>
          <p:cNvSpPr txBox="1">
            <a:spLocks noChangeArrowheads="1"/>
          </p:cNvSpPr>
          <p:nvPr/>
        </p:nvSpPr>
        <p:spPr bwMode="auto">
          <a:xfrm>
            <a:off x="10411759" y="1052515"/>
            <a:ext cx="15888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E207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Side view:</a:t>
            </a:r>
          </a:p>
        </p:txBody>
      </p:sp>
      <p:cxnSp>
        <p:nvCxnSpPr>
          <p:cNvPr id="54309" name="Straight Arrow Connector 95"/>
          <p:cNvCxnSpPr>
            <a:cxnSpLocks noChangeShapeType="1"/>
            <a:endCxn id="92" idx="1"/>
          </p:cNvCxnSpPr>
          <p:nvPr/>
        </p:nvCxnSpPr>
        <p:spPr bwMode="auto">
          <a:xfrm flipV="1">
            <a:off x="9987328" y="5687645"/>
            <a:ext cx="1143569" cy="54964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54313" name="Straight Connector 106"/>
          <p:cNvCxnSpPr>
            <a:cxnSpLocks noChangeShapeType="1"/>
          </p:cNvCxnSpPr>
          <p:nvPr/>
        </p:nvCxnSpPr>
        <p:spPr bwMode="auto">
          <a:xfrm rot="5400000">
            <a:off x="8286890" y="3825082"/>
            <a:ext cx="424973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grpSp>
        <p:nvGrpSpPr>
          <p:cNvPr id="2" name="Group 1"/>
          <p:cNvGrpSpPr/>
          <p:nvPr/>
        </p:nvGrpSpPr>
        <p:grpSpPr>
          <a:xfrm>
            <a:off x="10862609" y="1700214"/>
            <a:ext cx="989013" cy="4321175"/>
            <a:chOff x="8572501" y="1905086"/>
            <a:chExt cx="989013" cy="3249884"/>
          </a:xfrm>
        </p:grpSpPr>
        <p:sp>
          <p:nvSpPr>
            <p:cNvPr id="92" name="Rectangle 91"/>
            <p:cNvSpPr/>
            <p:nvPr/>
          </p:nvSpPr>
          <p:spPr bwMode="auto">
            <a:xfrm>
              <a:off x="8840789" y="4652963"/>
              <a:ext cx="288925" cy="5020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E9914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8840789" y="1916115"/>
              <a:ext cx="288925" cy="6492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E9914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54310" name="AutoShape 15"/>
            <p:cNvSpPr>
              <a:spLocks noChangeArrowheads="1"/>
            </p:cNvSpPr>
            <p:nvPr/>
          </p:nvSpPr>
          <p:spPr bwMode="auto">
            <a:xfrm>
              <a:off x="8572501" y="2663717"/>
              <a:ext cx="989013" cy="938213"/>
            </a:xfrm>
            <a:prstGeom prst="irregularSeal2">
              <a:avLst/>
            </a:prstGeom>
            <a:solidFill>
              <a:srgbClr val="FFFF00">
                <a:alpha val="54901"/>
              </a:srgbClr>
            </a:soli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54311" name="Oval 16"/>
            <p:cNvSpPr>
              <a:spLocks noChangeArrowheads="1"/>
            </p:cNvSpPr>
            <p:nvPr/>
          </p:nvSpPr>
          <p:spPr bwMode="auto">
            <a:xfrm>
              <a:off x="8877301" y="3044715"/>
              <a:ext cx="216000" cy="16245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01" name="Line 18"/>
            <p:cNvSpPr>
              <a:spLocks noChangeShapeType="1"/>
            </p:cNvSpPr>
            <p:nvPr/>
          </p:nvSpPr>
          <p:spPr bwMode="auto">
            <a:xfrm flipV="1">
              <a:off x="8985448" y="2564906"/>
              <a:ext cx="0" cy="2087563"/>
            </a:xfrm>
            <a:prstGeom prst="line">
              <a:avLst/>
            </a:prstGeom>
            <a:noFill/>
            <a:ln w="28575">
              <a:solidFill>
                <a:srgbClr val="CC00CC"/>
              </a:solidFill>
              <a:round/>
              <a:headEnd type="triangle" w="med" len="med"/>
              <a:tailEnd type="triangle" w="med" len="med"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54314" name="Rectangle 109"/>
            <p:cNvSpPr>
              <a:spLocks noChangeArrowheads="1"/>
            </p:cNvSpPr>
            <p:nvPr/>
          </p:nvSpPr>
          <p:spPr bwMode="auto">
            <a:xfrm>
              <a:off x="8840789" y="1905086"/>
              <a:ext cx="288925" cy="3249884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E9914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pic>
        <p:nvPicPr>
          <p:cNvPr id="3" name="Picture 13">
            <a:extLst>
              <a:ext uri="{FF2B5EF4-FFF2-40B4-BE49-F238E27FC236}">
                <a16:creationId xmlns:a16="http://schemas.microsoft.com/office/drawing/2014/main" id="{F5E40B47-DBB5-A022-1B80-1BF3853D6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43" y="2513640"/>
            <a:ext cx="2121222" cy="1576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328BB4-5CF3-E444-B393-3FC69C8038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5" t="2937" r="3294" b="3054"/>
          <a:stretch/>
        </p:blipFill>
        <p:spPr>
          <a:xfrm>
            <a:off x="4731368" y="1342414"/>
            <a:ext cx="2729264" cy="12837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C6C7220-38BF-C44D-BB1F-30D24ECD6E20}"/>
              </a:ext>
            </a:extLst>
          </p:cNvPr>
          <p:cNvSpPr/>
          <p:nvPr/>
        </p:nvSpPr>
        <p:spPr bwMode="auto">
          <a:xfrm>
            <a:off x="5689215" y="1314450"/>
            <a:ext cx="818645" cy="130150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US" sz="1800" b="0">
              <a:solidFill>
                <a:srgbClr val="FE9914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7E3C17-EDEE-8A4F-A458-F69D97E89143}"/>
              </a:ext>
            </a:extLst>
          </p:cNvPr>
          <p:cNvSpPr/>
          <p:nvPr/>
        </p:nvSpPr>
        <p:spPr>
          <a:xfrm>
            <a:off x="6283927" y="2742350"/>
            <a:ext cx="3280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Proton-beam therapy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65C683-AF51-DB44-99A7-9093036B2ADE}"/>
              </a:ext>
            </a:extLst>
          </p:cNvPr>
          <p:cNvSpPr/>
          <p:nvPr/>
        </p:nvSpPr>
        <p:spPr>
          <a:xfrm>
            <a:off x="2660393" y="2742350"/>
            <a:ext cx="3280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X-ray/photon therapy</a:t>
            </a:r>
          </a:p>
        </p:txBody>
      </p:sp>
      <p:pic>
        <p:nvPicPr>
          <p:cNvPr id="20" name="Picture 6" descr="C:\Users\mdmlsnb2\Dropbox (The University of Manchester)\Work Manchester\Meetings 2018 and on\Inaugural lecture Sept 2018\Other pics\IMG_1450.JPG">
            <a:extLst>
              <a:ext uri="{FF2B5EF4-FFF2-40B4-BE49-F238E27FC236}">
                <a16:creationId xmlns:a16="http://schemas.microsoft.com/office/drawing/2014/main" id="{124A8B1D-5712-514A-873F-87EE9EF14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301" y="3336259"/>
            <a:ext cx="3403314" cy="17016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8F6A937D-EC42-C541-A4F1-31B152468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627" y="3320206"/>
            <a:ext cx="2287601" cy="173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DE2260A-5C4D-364F-9049-02B8EEDF775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115" t="6156" r="50748" b="4213"/>
          <a:stretch/>
        </p:blipFill>
        <p:spPr>
          <a:xfrm rot="5400000">
            <a:off x="7285456" y="4521826"/>
            <a:ext cx="1277004" cy="2874048"/>
          </a:xfrm>
          <a:prstGeom prst="rect">
            <a:avLst/>
          </a:prstGeom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A42F9C5-EC30-2544-AD29-0D3DED231D9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4389" t="6156" r="10653" b="4213"/>
          <a:stretch/>
        </p:blipFill>
        <p:spPr>
          <a:xfrm rot="5400000">
            <a:off x="3669091" y="4578521"/>
            <a:ext cx="1262670" cy="2774992"/>
          </a:xfrm>
          <a:prstGeom prst="rect">
            <a:avLst/>
          </a:prstGeom>
          <a:ln>
            <a:noFill/>
          </a:ln>
        </p:spPr>
      </p:pic>
      <p:pic>
        <p:nvPicPr>
          <p:cNvPr id="11" name="Picture 10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E9AB367B-7F74-4E97-B41F-15B396E5C83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0" r="8750"/>
          <a:stretch/>
        </p:blipFill>
        <p:spPr>
          <a:xfrm>
            <a:off x="535749" y="1824281"/>
            <a:ext cx="1781175" cy="23812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BA26EA-AEF4-44B9-9B1A-3693B21017CE}"/>
              </a:ext>
            </a:extLst>
          </p:cNvPr>
          <p:cNvSpPr txBox="1"/>
          <p:nvPr/>
        </p:nvSpPr>
        <p:spPr>
          <a:xfrm>
            <a:off x="391733" y="4222061"/>
            <a:ext cx="2050561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Uwe </a:t>
            </a:r>
            <a:r>
              <a:rPr lang="en-GB" sz="2000" b="0" dirty="0" err="1"/>
              <a:t>Oelfke</a:t>
            </a:r>
            <a:endParaRPr lang="en-GB" sz="2000" b="0" dirty="0"/>
          </a:p>
          <a:p>
            <a:pPr algn="ctr"/>
            <a:r>
              <a:rPr lang="en-GB" sz="1800" b="0" dirty="0"/>
              <a:t>ICR/RMH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  <a:hlinkClick r:id="rId8"/>
              </a:rPr>
              <a:t>uoelfke@ic.ac.uk</a:t>
            </a:r>
            <a:r>
              <a:rPr lang="en-GB" sz="1200" b="0" dirty="0">
                <a:solidFill>
                  <a:schemeClr val="accent2"/>
                </a:solidFill>
              </a:rPr>
              <a:t> &amp; 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  <a:hlinkClick r:id="rId9"/>
              </a:rPr>
              <a:t>uwe.oelfke@icr.ac.uk</a:t>
            </a:r>
            <a:endParaRPr lang="en-GB" sz="1200" b="0" dirty="0">
              <a:solidFill>
                <a:schemeClr val="accent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FD619B-79C7-499F-A870-4C21E1A6C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Lectures 10—12: Radiotherapy</a:t>
            </a:r>
          </a:p>
        </p:txBody>
      </p:sp>
    </p:spTree>
    <p:extLst>
      <p:ext uri="{BB962C8B-B14F-4D97-AF65-F5344CB8AC3E}">
        <p14:creationId xmlns:p14="http://schemas.microsoft.com/office/powerpoint/2010/main" val="136106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RT Physics L1/L2 </a:t>
            </a:r>
          </a:p>
        </p:txBody>
      </p:sp>
      <p:sp>
        <p:nvSpPr>
          <p:cNvPr id="28" name="Title 2"/>
          <p:cNvSpPr>
            <a:spLocks noGrp="1"/>
          </p:cNvSpPr>
          <p:nvPr>
            <p:ph type="title"/>
          </p:nvPr>
        </p:nvSpPr>
        <p:spPr>
          <a:xfrm>
            <a:off x="296711" y="506203"/>
            <a:ext cx="10972800" cy="507556"/>
          </a:xfrm>
        </p:spPr>
        <p:txBody>
          <a:bodyPr/>
          <a:lstStyle/>
          <a:p>
            <a:r>
              <a:rPr lang="en-US"/>
              <a:t>Radiotherapy overview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02413" y="1399645"/>
            <a:ext cx="6603090" cy="5847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Cancer: Clinical Motivation of RT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63478" y="2518291"/>
            <a:ext cx="2687997" cy="87209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Dose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67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Calculation/Delivery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67159" y="2518292"/>
            <a:ext cx="2687997" cy="87209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Radiation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67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Basic Physics/Dose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159796" y="2525993"/>
            <a:ext cx="2904756" cy="872098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Radiobiology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67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Cells/Cell Death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52882" y="4378895"/>
            <a:ext cx="2687997" cy="136454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Proton &amp; Ions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67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Basic Physics/Dose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87043" y="4378897"/>
            <a:ext cx="2687997" cy="87209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RT Concepts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67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TP/IMRT/IGRT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149200" y="4378894"/>
            <a:ext cx="2987360" cy="872098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Radiobiology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67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Protons &amp; Ions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698629" y="5702594"/>
            <a:ext cx="3859788" cy="107721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Clinical Applications of RT</a:t>
            </a:r>
          </a:p>
        </p:txBody>
      </p:sp>
      <p:cxnSp>
        <p:nvCxnSpPr>
          <p:cNvPr id="38" name="Elbow Connector 37"/>
          <p:cNvCxnSpPr>
            <a:stCxn id="31" idx="3"/>
            <a:endCxn id="30" idx="1"/>
          </p:cNvCxnSpPr>
          <p:nvPr/>
        </p:nvCxnSpPr>
        <p:spPr>
          <a:xfrm flipV="1">
            <a:off x="4055156" y="2954340"/>
            <a:ext cx="708322" cy="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/>
          <p:nvPr/>
        </p:nvCxnSpPr>
        <p:spPr>
          <a:xfrm flipV="1">
            <a:off x="7451476" y="2914527"/>
            <a:ext cx="708321" cy="1"/>
          </a:xfrm>
          <a:prstGeom prst="bentConnector3">
            <a:avLst>
              <a:gd name="adj1" fmla="val 471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572348" y="1101487"/>
            <a:ext cx="11070259" cy="2601944"/>
            <a:chOff x="585937" y="3704638"/>
            <a:chExt cx="8302694" cy="1951458"/>
          </a:xfrm>
        </p:grpSpPr>
        <p:sp>
          <p:nvSpPr>
            <p:cNvPr id="41" name="Rectangle 40"/>
            <p:cNvSpPr/>
            <p:nvPr/>
          </p:nvSpPr>
          <p:spPr>
            <a:xfrm>
              <a:off x="585937" y="3704638"/>
              <a:ext cx="8302694" cy="1951458"/>
            </a:xfrm>
            <a:prstGeom prst="rect">
              <a:avLst/>
            </a:prstGeom>
            <a:gradFill>
              <a:gsLst>
                <a:gs pos="100000">
                  <a:schemeClr val="bg2">
                    <a:alpha val="1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405605" y="3797550"/>
              <a:ext cx="1418899" cy="438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Lecture I</a:t>
              </a:r>
            </a:p>
          </p:txBody>
        </p:sp>
      </p:grpSp>
      <p:sp>
        <p:nvSpPr>
          <p:cNvPr id="43" name="Down Arrow 42"/>
          <p:cNvSpPr/>
          <p:nvPr/>
        </p:nvSpPr>
        <p:spPr>
          <a:xfrm>
            <a:off x="5933442" y="3700443"/>
            <a:ext cx="304799" cy="415509"/>
          </a:xfrm>
          <a:prstGeom prst="downArrow">
            <a:avLst/>
          </a:prstGeom>
          <a:gradFill>
            <a:gsLst>
              <a:gs pos="100000">
                <a:schemeClr val="tx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572347" y="4095958"/>
            <a:ext cx="11070259" cy="2724796"/>
            <a:chOff x="-1139125" y="3655604"/>
            <a:chExt cx="8302694" cy="1951458"/>
          </a:xfrm>
        </p:grpSpPr>
        <p:sp>
          <p:nvSpPr>
            <p:cNvPr id="45" name="Rectangle 44"/>
            <p:cNvSpPr/>
            <p:nvPr/>
          </p:nvSpPr>
          <p:spPr>
            <a:xfrm>
              <a:off x="-1139125" y="3655604"/>
              <a:ext cx="8302694" cy="1951458"/>
            </a:xfrm>
            <a:prstGeom prst="rect">
              <a:avLst/>
            </a:prstGeom>
            <a:gradFill>
              <a:gsLst>
                <a:gs pos="100000">
                  <a:schemeClr val="bg2">
                    <a:alpha val="1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-893453" y="5051911"/>
              <a:ext cx="1504258" cy="438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Lecture II</a:t>
              </a:r>
            </a:p>
          </p:txBody>
        </p:sp>
      </p:grpSp>
      <p:cxnSp>
        <p:nvCxnSpPr>
          <p:cNvPr id="47" name="Straight Arrow Connector 46"/>
          <p:cNvCxnSpPr/>
          <p:nvPr/>
        </p:nvCxnSpPr>
        <p:spPr>
          <a:xfrm>
            <a:off x="4075041" y="4768743"/>
            <a:ext cx="67784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7456118" y="4768919"/>
            <a:ext cx="67784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>
            <a:endCxn id="31" idx="0"/>
          </p:cNvCxnSpPr>
          <p:nvPr/>
        </p:nvCxnSpPr>
        <p:spPr>
          <a:xfrm>
            <a:off x="2711157" y="1892087"/>
            <a:ext cx="1" cy="62620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35" idx="2"/>
          </p:cNvCxnSpPr>
          <p:nvPr/>
        </p:nvCxnSpPr>
        <p:spPr>
          <a:xfrm flipH="1">
            <a:off x="9493200" y="5250992"/>
            <a:ext cx="149680" cy="4525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42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sinanco.net/third_party/xinha/plugins/ImageManager/demo_images/IU_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515" y="2386719"/>
            <a:ext cx="1893363" cy="2603299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3361370" y="1388919"/>
            <a:ext cx="1808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Ultrasound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57231" y="1693946"/>
            <a:ext cx="4153405" cy="3115054"/>
          </a:xfrm>
          <a:prstGeom prst="rect">
            <a:avLst/>
          </a:prstGeom>
        </p:spPr>
      </p:pic>
      <p:pic>
        <p:nvPicPr>
          <p:cNvPr id="20" name="Picture 4" descr="Portrait Picture">
            <a:extLst>
              <a:ext uri="{FF2B5EF4-FFF2-40B4-BE49-F238E27FC236}">
                <a16:creationId xmlns:a16="http://schemas.microsoft.com/office/drawing/2014/main" id="{6DE46322-3224-4296-85A0-56675242F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2060848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585ECE0-4543-48B1-BEFE-D7333BA768AE}"/>
              </a:ext>
            </a:extLst>
          </p:cNvPr>
          <p:cNvSpPr txBox="1"/>
          <p:nvPr/>
        </p:nvSpPr>
        <p:spPr>
          <a:xfrm>
            <a:off x="703824" y="4471281"/>
            <a:ext cx="2572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Prof Chris Dunsby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christopher.dunsby@imperial.ac.uk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3D3736-FDE1-4EBA-9AE1-571BF92A9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Lectures 13-15: Ultrasound Imaging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711E3F-B1DA-446B-8D60-6DFB98DEDFE0}"/>
              </a:ext>
            </a:extLst>
          </p:cNvPr>
          <p:cNvSpPr txBox="1"/>
          <p:nvPr/>
        </p:nvSpPr>
        <p:spPr>
          <a:xfrm>
            <a:off x="8976320" y="6268591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E207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Safe, gentle, cheap</a:t>
            </a:r>
          </a:p>
        </p:txBody>
      </p:sp>
      <p:pic>
        <p:nvPicPr>
          <p:cNvPr id="9" name="Picture 8" descr="IMG_0220.jpg">
            <a:extLst>
              <a:ext uri="{FF2B5EF4-FFF2-40B4-BE49-F238E27FC236}">
                <a16:creationId xmlns:a16="http://schemas.microsoft.com/office/drawing/2014/main" id="{B97892F3-9A8A-4787-BF3C-079BE15A4DCB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5419322" y="1683547"/>
            <a:ext cx="2952771" cy="2214578"/>
          </a:xfrm>
          <a:prstGeom prst="rect">
            <a:avLst/>
          </a:prstGeom>
        </p:spPr>
      </p:pic>
      <p:pic>
        <p:nvPicPr>
          <p:cNvPr id="10" name="Picture 9" descr="IMG_0217.jpg">
            <a:extLst>
              <a:ext uri="{FF2B5EF4-FFF2-40B4-BE49-F238E27FC236}">
                <a16:creationId xmlns:a16="http://schemas.microsoft.com/office/drawing/2014/main" id="{E389BE36-DE1F-476B-920E-369D60DC444B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86205" y="4471281"/>
            <a:ext cx="2819004" cy="211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86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2" descr="fetal_profile_24w"/>
          <p:cNvPicPr>
            <a:picLocks noChangeAspect="1" noChangeArrowheads="1"/>
          </p:cNvPicPr>
          <p:nvPr/>
        </p:nvPicPr>
        <p:blipFill>
          <a:blip r:embed="rId3" cstate="print"/>
          <a:srcRect r="635" b="9196"/>
          <a:stretch>
            <a:fillRect/>
          </a:stretch>
        </p:blipFill>
        <p:spPr bwMode="auto">
          <a:xfrm>
            <a:off x="1297781" y="214321"/>
            <a:ext cx="7037388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9626" y="2095500"/>
            <a:ext cx="51593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10"/>
          <p:cNvSpPr>
            <a:spLocks noChangeArrowheads="1"/>
          </p:cNvSpPr>
          <p:nvPr/>
        </p:nvSpPr>
        <p:spPr bwMode="auto">
          <a:xfrm>
            <a:off x="5476876" y="785821"/>
            <a:ext cx="5572125" cy="1500187"/>
          </a:xfrm>
          <a:prstGeom prst="rect">
            <a:avLst/>
          </a:prstGeom>
          <a:solidFill>
            <a:schemeClr val="tx1"/>
          </a:solidFill>
          <a:ln w="38100" algn="ctr">
            <a:noFill/>
            <a:round/>
            <a:headEnd/>
            <a:tailEnd type="triangle" w="lg" len="lg"/>
          </a:ln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E9914"/>
              </a:solidFill>
              <a:effectLst/>
              <a:uLnTx/>
              <a:uFillTx/>
              <a:latin typeface="Arial"/>
              <a:ea typeface="+mn-ea"/>
              <a:cs typeface="Times New Roman" pitchFamily="18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702976" y="785821"/>
            <a:ext cx="6346026" cy="1214437"/>
            <a:chOff x="3286122" y="785794"/>
            <a:chExt cx="5857878" cy="1214446"/>
          </a:xfrm>
        </p:grpSpPr>
        <p:sp>
          <p:nvSpPr>
            <p:cNvPr id="7180" name="Text Box 4"/>
            <p:cNvSpPr txBox="1">
              <a:spLocks noChangeArrowheads="1"/>
            </p:cNvSpPr>
            <p:nvPr/>
          </p:nvSpPr>
          <p:spPr bwMode="auto">
            <a:xfrm>
              <a:off x="4443413" y="785794"/>
              <a:ext cx="4700587" cy="461668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srgbClr val="6E6E6F"/>
                  </a:solidFill>
                  <a:effectLst/>
                  <a:uLnTx/>
                  <a:uFillTx/>
                  <a:latin typeface="Arial"/>
                  <a:ea typeface="+mn-ea"/>
                  <a:cs typeface="Times New Roman" pitchFamily="18" charset="0"/>
                </a:rPr>
                <a:t>2D Cross-sectional image</a:t>
              </a:r>
            </a:p>
          </p:txBody>
        </p:sp>
        <p:cxnSp>
          <p:nvCxnSpPr>
            <p:cNvPr id="7181" name="Straight Arrow Connector 7"/>
            <p:cNvCxnSpPr>
              <a:cxnSpLocks noChangeShapeType="1"/>
              <a:stCxn id="7180" idx="1"/>
            </p:cNvCxnSpPr>
            <p:nvPr/>
          </p:nvCxnSpPr>
          <p:spPr bwMode="auto">
            <a:xfrm flipH="1">
              <a:off x="3286122" y="1016629"/>
              <a:ext cx="1157291" cy="983611"/>
            </a:xfrm>
            <a:prstGeom prst="straightConnector1">
              <a:avLst/>
            </a:prstGeom>
            <a:noFill/>
            <a:ln w="38100" algn="ctr">
              <a:solidFill>
                <a:srgbClr val="FE9914"/>
              </a:solidFill>
              <a:round/>
              <a:headEnd/>
              <a:tailEnd type="arrow" w="med" len="med"/>
            </a:ln>
          </p:spPr>
        </p:cxnSp>
      </p:grp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4625579" y="142875"/>
            <a:ext cx="4024313" cy="642938"/>
          </a:xfrm>
          <a:prstGeom prst="rect">
            <a:avLst/>
          </a:prstGeom>
          <a:solidFill>
            <a:schemeClr val="tx1"/>
          </a:solidFill>
          <a:ln w="38100" algn="ctr">
            <a:noFill/>
            <a:round/>
            <a:headEnd/>
            <a:tailEnd type="triangle" w="lg" len="lg"/>
          </a:ln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E9914"/>
              </a:solidFill>
              <a:effectLst/>
              <a:uLnTx/>
              <a:uFillTx/>
              <a:latin typeface="Arial"/>
              <a:ea typeface="+mn-ea"/>
              <a:cs typeface="Times New Roman" pitchFamily="18" charset="0"/>
            </a:endParaRP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297784" y="5000629"/>
            <a:ext cx="5726906" cy="961841"/>
            <a:chOff x="142844" y="5000636"/>
            <a:chExt cx="5286412" cy="961630"/>
          </a:xfrm>
        </p:grpSpPr>
        <p:sp>
          <p:nvSpPr>
            <p:cNvPr id="7178" name="Text Box 4"/>
            <p:cNvSpPr txBox="1">
              <a:spLocks noChangeArrowheads="1"/>
            </p:cNvSpPr>
            <p:nvPr/>
          </p:nvSpPr>
          <p:spPr bwMode="auto">
            <a:xfrm>
              <a:off x="142844" y="5500702"/>
              <a:ext cx="4700587" cy="461564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srgbClr val="6E6E6F"/>
                  </a:solidFill>
                  <a:effectLst/>
                  <a:uLnTx/>
                  <a:uFillTx/>
                  <a:latin typeface="Arial"/>
                  <a:ea typeface="+mn-ea"/>
                  <a:cs typeface="Times New Roman" pitchFamily="18" charset="0"/>
                </a:rPr>
                <a:t>3D surface-rendered image</a:t>
              </a:r>
            </a:p>
          </p:txBody>
        </p:sp>
        <p:cxnSp>
          <p:nvCxnSpPr>
            <p:cNvPr id="7179" name="Straight Arrow Connector 14"/>
            <p:cNvCxnSpPr>
              <a:cxnSpLocks noChangeShapeType="1"/>
            </p:cNvCxnSpPr>
            <p:nvPr/>
          </p:nvCxnSpPr>
          <p:spPr bwMode="auto">
            <a:xfrm flipV="1">
              <a:off x="4357686" y="5000636"/>
              <a:ext cx="1071570" cy="428628"/>
            </a:xfrm>
            <a:prstGeom prst="straightConnector1">
              <a:avLst/>
            </a:prstGeom>
            <a:noFill/>
            <a:ln w="38100" algn="ctr">
              <a:solidFill>
                <a:srgbClr val="FE9914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Overview of ultrasound imaging lectures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GB" sz="2800"/>
              <a:t>Physics of ultrasound</a:t>
            </a:r>
          </a:p>
          <a:p>
            <a:pPr lvl="1">
              <a:spcBef>
                <a:spcPts val="1200"/>
              </a:spcBef>
            </a:pPr>
            <a:r>
              <a:rPr lang="en-GB" sz="2000">
                <a:solidFill>
                  <a:schemeClr val="tx1"/>
                </a:solidFill>
              </a:rPr>
              <a:t>ultrasound waves</a:t>
            </a:r>
          </a:p>
          <a:p>
            <a:pPr lvl="1">
              <a:spcBef>
                <a:spcPts val="1200"/>
              </a:spcBef>
            </a:pPr>
            <a:r>
              <a:rPr lang="en-GB" sz="2000">
                <a:solidFill>
                  <a:schemeClr val="tx1"/>
                </a:solidFill>
              </a:rPr>
              <a:t>wave propagation</a:t>
            </a:r>
          </a:p>
          <a:p>
            <a:pPr lvl="1">
              <a:spcBef>
                <a:spcPts val="1200"/>
              </a:spcBef>
            </a:pPr>
            <a:r>
              <a:rPr lang="en-GB" sz="2000">
                <a:solidFill>
                  <a:schemeClr val="tx1"/>
                </a:solidFill>
              </a:rPr>
              <a:t>interaction with biological media</a:t>
            </a:r>
          </a:p>
          <a:p>
            <a:pPr>
              <a:spcBef>
                <a:spcPts val="1200"/>
              </a:spcBef>
            </a:pPr>
            <a:r>
              <a:rPr lang="en-GB" sz="2800"/>
              <a:t>Engineering</a:t>
            </a:r>
          </a:p>
          <a:p>
            <a:pPr lvl="1">
              <a:spcBef>
                <a:spcPts val="1200"/>
              </a:spcBef>
            </a:pPr>
            <a:r>
              <a:rPr lang="en-GB" sz="2000">
                <a:solidFill>
                  <a:schemeClr val="tx1"/>
                </a:solidFill>
              </a:rPr>
              <a:t>hardware and software components for ultrasound imaging</a:t>
            </a:r>
          </a:p>
          <a:p>
            <a:pPr lvl="1">
              <a:spcBef>
                <a:spcPts val="1200"/>
              </a:spcBef>
            </a:pPr>
            <a:r>
              <a:rPr lang="en-GB" sz="2000">
                <a:solidFill>
                  <a:schemeClr val="tx1"/>
                </a:solidFill>
              </a:rPr>
              <a:t>design criteria – resolution</a:t>
            </a:r>
          </a:p>
          <a:p>
            <a:pPr lvl="1">
              <a:spcBef>
                <a:spcPts val="1200"/>
              </a:spcBef>
            </a:pPr>
            <a:r>
              <a:rPr lang="en-GB" sz="2000">
                <a:solidFill>
                  <a:schemeClr val="tx1"/>
                </a:solidFill>
              </a:rPr>
              <a:t>compromises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SC00297"/>
          <p:cNvPicPr>
            <a:picLocks noChangeAspect="1" noChangeArrowheads="1"/>
          </p:cNvPicPr>
          <p:nvPr/>
        </p:nvPicPr>
        <p:blipFill>
          <a:blip r:embed="rId3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3" r="23067"/>
          <a:stretch>
            <a:fillRect/>
          </a:stretch>
        </p:blipFill>
        <p:spPr bwMode="auto">
          <a:xfrm>
            <a:off x="5400702" y="2088318"/>
            <a:ext cx="1390595" cy="159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21538" y="1149777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MRI</a:t>
            </a:r>
          </a:p>
        </p:txBody>
      </p:sp>
      <p:pic>
        <p:nvPicPr>
          <p:cNvPr id="1036" name="Picture 12" descr="http://ars.els-cdn.com/content/image/1-s2.0-S0960896612005676-gr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500" y="4372377"/>
            <a:ext cx="1701432" cy="225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Portrait Picture">
            <a:extLst>
              <a:ext uri="{FF2B5EF4-FFF2-40B4-BE49-F238E27FC236}">
                <a16:creationId xmlns:a16="http://schemas.microsoft.com/office/drawing/2014/main" id="{65CBBE25-9587-483D-B8D5-7A78F0D74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1991127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D6FB80B-03C3-4564-A909-1B41AAFCE553}"/>
              </a:ext>
            </a:extLst>
          </p:cNvPr>
          <p:cNvSpPr txBox="1"/>
          <p:nvPr/>
        </p:nvSpPr>
        <p:spPr>
          <a:xfrm>
            <a:off x="911423" y="4401560"/>
            <a:ext cx="1822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Ken Long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k.long@imperial.ac.uk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F3AC77-9461-43C9-9045-4AAB6CE6C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Lectures 16—19 and Seminar 6: MRI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7D3B2A08-FA34-CA4B-AC74-5457403F20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854" y="725312"/>
            <a:ext cx="3773092" cy="2456440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83664F47-AC60-734E-AB23-26152F6009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750" y="3676249"/>
            <a:ext cx="1511300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383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1462881" y="239717"/>
            <a:ext cx="9245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GB" sz="3000" b="0" i="0" u="none" strike="noStrike" kern="1200" cap="none" spc="0" normalizeH="0" baseline="0" noProof="0">
                <a:ln>
                  <a:noFill/>
                </a:ln>
                <a:solidFill>
                  <a:srgbClr val="01835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MRI - multi contrast</a:t>
            </a:r>
          </a:p>
        </p:txBody>
      </p:sp>
      <p:pic>
        <p:nvPicPr>
          <p:cNvPr id="16387" name="Picture 6" descr="T2brain"/>
          <p:cNvPicPr>
            <a:picLocks noChangeAspect="1" noChangeArrowheads="1"/>
          </p:cNvPicPr>
          <p:nvPr/>
        </p:nvPicPr>
        <p:blipFill>
          <a:blip r:embed="rId3" cstate="print"/>
          <a:srcRect l="11399" r="18165"/>
          <a:stretch>
            <a:fillRect/>
          </a:stretch>
        </p:blipFill>
        <p:spPr bwMode="auto">
          <a:xfrm>
            <a:off x="7912100" y="1078230"/>
            <a:ext cx="3136900" cy="411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 descr="protonbrain"/>
          <p:cNvPicPr>
            <a:picLocks noChangeAspect="1" noChangeArrowheads="1"/>
          </p:cNvPicPr>
          <p:nvPr/>
        </p:nvPicPr>
        <p:blipFill>
          <a:blip r:embed="rId4" cstate="print"/>
          <a:srcRect l="9639" t="4479" r="18443"/>
          <a:stretch>
            <a:fillRect/>
          </a:stretch>
        </p:blipFill>
        <p:spPr bwMode="auto">
          <a:xfrm>
            <a:off x="1286087" y="1117600"/>
            <a:ext cx="3202940" cy="392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 descr="T1brain"/>
          <p:cNvPicPr>
            <a:picLocks noChangeAspect="1" noChangeArrowheads="1"/>
          </p:cNvPicPr>
          <p:nvPr/>
        </p:nvPicPr>
        <p:blipFill>
          <a:blip r:embed="rId5" cstate="print"/>
          <a:srcRect l="5592" t="-587" r="14828"/>
          <a:stretch>
            <a:fillRect/>
          </a:stretch>
        </p:blipFill>
        <p:spPr bwMode="auto">
          <a:xfrm>
            <a:off x="4367954" y="1046480"/>
            <a:ext cx="3544147" cy="413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71503" y="4869160"/>
            <a:ext cx="279659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183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Proton Density Weighted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1835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1936" y="4869160"/>
            <a:ext cx="148854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183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T1 Weighted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1835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48300" y="4869160"/>
            <a:ext cx="148854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1835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T2 Weighted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1835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496" y="476672"/>
            <a:ext cx="3816424" cy="559150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591944" y="2132857"/>
            <a:ext cx="54701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b="0" dirty="0"/>
              <a:t>The discovery of X-rays (</a:t>
            </a:r>
            <a:r>
              <a:rPr lang="en-US" sz="2800" b="0" dirty="0" err="1"/>
              <a:t>Röntgen</a:t>
            </a:r>
            <a:r>
              <a:rPr lang="en-US" sz="2800" b="0" dirty="0"/>
              <a:t> 1895) kick-started the field of medical imaging</a:t>
            </a:r>
          </a:p>
        </p:txBody>
      </p:sp>
    </p:spTree>
    <p:extLst>
      <p:ext uri="{BB962C8B-B14F-4D97-AF65-F5344CB8AC3E}">
        <p14:creationId xmlns:p14="http://schemas.microsoft.com/office/powerpoint/2010/main" val="39025968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Course Structure: Weeks 7-11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078" y="1268760"/>
            <a:ext cx="11148530" cy="4114800"/>
          </a:xfrm>
        </p:spPr>
        <p:txBody>
          <a:bodyPr/>
          <a:lstStyle/>
          <a:p>
            <a:r>
              <a:rPr lang="en-GB" sz="2400" dirty="0"/>
              <a:t>Problem Sheet Question and Answer exercise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Worth 10% of the final mark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Topic will be linked to that of the Project, see following slides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Work in a group of ~4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Group members will be the same as for Project</a:t>
            </a:r>
          </a:p>
          <a:p>
            <a:r>
              <a:rPr lang="en-GB" sz="2400" dirty="0"/>
              <a:t>Working in your group you: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Will prepare a problem sheet-style (NOT an exam-style) question with answers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Will have time to work on your PS Q&amp;A in class (15:00 25/02/25, 17:00 28/02/25)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Should aim to spend further time on this exercise outside class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Should aim that someone else in the class should take ~40 mins to complete it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Will assess the problem sheet-style question and answers prepared by 3 other groups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Will have time in class for discussing the other group’s Q&amp;As (3pm 10/03/25)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Assign a single mark (out of 10) from your group for each of the other 3 groups’ questions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This will then be combined with a mark (out of 10) from a member of academic staff to give the overall mark for the exercise (out of 20)</a:t>
            </a:r>
          </a:p>
        </p:txBody>
      </p:sp>
    </p:spTree>
    <p:extLst>
      <p:ext uri="{BB962C8B-B14F-4D97-AF65-F5344CB8AC3E}">
        <p14:creationId xmlns:p14="http://schemas.microsoft.com/office/powerpoint/2010/main" val="85108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Course Structure: Weeks 7-11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692" y="764704"/>
            <a:ext cx="11378769" cy="556180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2400" dirty="0"/>
              <a:t>Group project on an advanced topic</a:t>
            </a:r>
          </a:p>
          <a:p>
            <a:pPr lvl="1">
              <a:spcBef>
                <a:spcPts val="600"/>
              </a:spcBef>
            </a:pPr>
            <a:r>
              <a:rPr lang="en-GB" sz="1800" dirty="0">
                <a:solidFill>
                  <a:schemeClr val="tx1"/>
                </a:solidFill>
              </a:rPr>
              <a:t>We will release the list of potential projects at end of week 7</a:t>
            </a:r>
          </a:p>
          <a:p>
            <a:pPr lvl="1">
              <a:spcBef>
                <a:spcPts val="600"/>
              </a:spcBef>
            </a:pPr>
            <a:r>
              <a:rPr lang="en-GB" sz="1800" dirty="0">
                <a:solidFill>
                  <a:schemeClr val="tx1"/>
                </a:solidFill>
              </a:rPr>
              <a:t>At start of week 7, you will be asked to give your ranked preference for the projects on offer</a:t>
            </a:r>
          </a:p>
          <a:p>
            <a:pPr lvl="1">
              <a:spcBef>
                <a:spcPts val="600"/>
              </a:spcBef>
            </a:pPr>
            <a:r>
              <a:rPr lang="en-GB" sz="1800" dirty="0">
                <a:solidFill>
                  <a:schemeClr val="tx1"/>
                </a:solidFill>
              </a:rPr>
              <a:t>We will tell you your group and assigned project topic at the PS Q&amp;A session at end of week 8</a:t>
            </a:r>
          </a:p>
          <a:p>
            <a:pPr lvl="1">
              <a:spcBef>
                <a:spcPts val="600"/>
              </a:spcBef>
            </a:pPr>
            <a:r>
              <a:rPr lang="en-GB" sz="1800" dirty="0">
                <a:solidFill>
                  <a:schemeClr val="tx1"/>
                </a:solidFill>
              </a:rPr>
              <a:t>Working with your group, you need to prepare a report</a:t>
            </a:r>
          </a:p>
          <a:p>
            <a:pPr lvl="1">
              <a:spcBef>
                <a:spcPts val="600"/>
              </a:spcBef>
            </a:pPr>
            <a:r>
              <a:rPr lang="en-GB" sz="1800" dirty="0">
                <a:solidFill>
                  <a:schemeClr val="tx1"/>
                </a:solidFill>
              </a:rPr>
              <a:t>It is up to you to arrange meetings with your project supervisor</a:t>
            </a:r>
          </a:p>
          <a:p>
            <a:pPr>
              <a:spcBef>
                <a:spcPts val="1200"/>
              </a:spcBef>
            </a:pPr>
            <a:r>
              <a:rPr lang="en-GB" sz="2400" dirty="0"/>
              <a:t>The Report – deadline 5pm 2</a:t>
            </a:r>
            <a:r>
              <a:rPr lang="en-GB" sz="2400" baseline="30000" dirty="0"/>
              <a:t>nd</a:t>
            </a:r>
            <a:r>
              <a:rPr lang="en-GB" sz="2400" dirty="0"/>
              <a:t> May</a:t>
            </a:r>
          </a:p>
          <a:p>
            <a:pPr lvl="1">
              <a:spcBef>
                <a:spcPts val="600"/>
              </a:spcBef>
            </a:pPr>
            <a:r>
              <a:rPr lang="en-GB" sz="1800" dirty="0">
                <a:solidFill>
                  <a:schemeClr val="tx1"/>
                </a:solidFill>
              </a:rPr>
              <a:t>35% of final mark</a:t>
            </a:r>
          </a:p>
          <a:p>
            <a:pPr lvl="1">
              <a:spcBef>
                <a:spcPts val="600"/>
              </a:spcBef>
            </a:pPr>
            <a:r>
              <a:rPr lang="en-GB" sz="1800" dirty="0">
                <a:solidFill>
                  <a:schemeClr val="tx1"/>
                </a:solidFill>
              </a:rPr>
              <a:t>Max. 5 pages </a:t>
            </a:r>
            <a:r>
              <a:rPr lang="en-GB" sz="1800" u="sng" dirty="0">
                <a:solidFill>
                  <a:schemeClr val="tx1"/>
                </a:solidFill>
              </a:rPr>
              <a:t>and</a:t>
            </a:r>
            <a:r>
              <a:rPr lang="en-GB" sz="1800" dirty="0">
                <a:solidFill>
                  <a:schemeClr val="tx1"/>
                </a:solidFill>
              </a:rPr>
              <a:t> max. 1500 words per group member (so max. 20 pages and max 6000 words for group of 4)</a:t>
            </a:r>
          </a:p>
          <a:p>
            <a:pPr lvl="1">
              <a:spcBef>
                <a:spcPts val="600"/>
              </a:spcBef>
            </a:pPr>
            <a:r>
              <a:rPr lang="en-GB" sz="1800" dirty="0">
                <a:solidFill>
                  <a:schemeClr val="tx1"/>
                </a:solidFill>
              </a:rPr>
              <a:t>Marked by member of academic staff</a:t>
            </a:r>
          </a:p>
          <a:p>
            <a:pPr>
              <a:spcBef>
                <a:spcPts val="1200"/>
              </a:spcBef>
            </a:pPr>
            <a:r>
              <a:rPr lang="en-GB" sz="2400" dirty="0"/>
              <a:t>Report peer questionnaire</a:t>
            </a:r>
          </a:p>
          <a:p>
            <a:pPr lvl="1">
              <a:spcBef>
                <a:spcPts val="1200"/>
              </a:spcBef>
            </a:pPr>
            <a:r>
              <a:rPr lang="en-GB" sz="1800" dirty="0">
                <a:solidFill>
                  <a:schemeClr val="tx1"/>
                </a:solidFill>
              </a:rPr>
              <a:t>“For the report, each group member will return a survey on the relative contributions of all group members. If the contribution of any group member </a:t>
            </a:r>
            <a:r>
              <a:rPr lang="en-GB" sz="1800" b="1" i="1" dirty="0">
                <a:solidFill>
                  <a:schemeClr val="tx1"/>
                </a:solidFill>
              </a:rPr>
              <a:t>differs from the average by more than 20%</a:t>
            </a:r>
            <a:r>
              <a:rPr lang="en-GB" sz="1800" dirty="0">
                <a:solidFill>
                  <a:schemeClr val="tx1"/>
                </a:solidFill>
              </a:rPr>
              <a:t>, then </a:t>
            </a:r>
            <a:r>
              <a:rPr lang="en-GB" sz="1800" b="1" i="1" dirty="0">
                <a:solidFill>
                  <a:schemeClr val="tx1"/>
                </a:solidFill>
              </a:rPr>
              <a:t>each group member's mark will be scaled </a:t>
            </a:r>
            <a:r>
              <a:rPr lang="en-GB" sz="1800" dirty="0">
                <a:solidFill>
                  <a:schemeClr val="tx1"/>
                </a:solidFill>
              </a:rPr>
              <a:t>by the average of the relative contributions returned by the other group members.”</a:t>
            </a:r>
          </a:p>
          <a:p>
            <a:pPr lvl="1">
              <a:spcBef>
                <a:spcPts val="1200"/>
              </a:spcBef>
            </a:pPr>
            <a:endParaRPr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29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80" y="1628800"/>
            <a:ext cx="5600700" cy="35687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04112" y="2132856"/>
            <a:ext cx="3944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Developments in understanding and technology has led to far superior image quality</a:t>
            </a:r>
          </a:p>
        </p:txBody>
      </p:sp>
    </p:spTree>
    <p:extLst>
      <p:ext uri="{BB962C8B-B14F-4D97-AF65-F5344CB8AC3E}">
        <p14:creationId xmlns:p14="http://schemas.microsoft.com/office/powerpoint/2010/main" val="408356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Hand-CT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15481" y="1556792"/>
            <a:ext cx="5664629" cy="424847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104112" y="2132857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and has been extended to full 3D tomography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8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3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8386916" cy="990600"/>
          </a:xfrm>
        </p:spPr>
        <p:txBody>
          <a:bodyPr/>
          <a:lstStyle/>
          <a:p>
            <a:r>
              <a:rPr lang="en-GB" dirty="0"/>
              <a:t>Key developments in medical imaging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0000" t="31209" r="24355" b="13997"/>
          <a:stretch/>
        </p:blipFill>
        <p:spPr>
          <a:xfrm>
            <a:off x="1548788" y="1052736"/>
            <a:ext cx="9089715" cy="503227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634456" y="1104396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701560" y="1551192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9306864" y="1997988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9305132" y="2862084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9076092" y="3308880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8900848" y="4619772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8051500" y="5064836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GB" sz="1800" b="0">
              <a:solidFill>
                <a:srgbClr val="FE9914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26907-54A0-C4AA-D48C-23EBDC38B933}"/>
              </a:ext>
            </a:extLst>
          </p:cNvPr>
          <p:cNvSpPr txBox="1"/>
          <p:nvPr/>
        </p:nvSpPr>
        <p:spPr>
          <a:xfrm>
            <a:off x="3719736" y="494116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>
                <a:solidFill>
                  <a:srgbClr val="002060"/>
                </a:solidFill>
              </a:rPr>
              <a:t>Mansfield</a:t>
            </a:r>
          </a:p>
        </p:txBody>
      </p:sp>
      <p:cxnSp>
        <p:nvCxnSpPr>
          <p:cNvPr id="6" name="Elbow Connector 5">
            <a:extLst>
              <a:ext uri="{FF2B5EF4-FFF2-40B4-BE49-F238E27FC236}">
                <a16:creationId xmlns:a16="http://schemas.microsoft.com/office/drawing/2014/main" id="{DD525EC2-212C-7748-623A-B2F45D52E6E3}"/>
              </a:ext>
            </a:extLst>
          </p:cNvPr>
          <p:cNvCxnSpPr>
            <a:cxnSpLocks/>
          </p:cNvCxnSpPr>
          <p:nvPr/>
        </p:nvCxnSpPr>
        <p:spPr bwMode="auto">
          <a:xfrm flipV="1">
            <a:off x="3575720" y="5157192"/>
            <a:ext cx="216026" cy="197870"/>
          </a:xfrm>
          <a:prstGeom prst="bentConnector3">
            <a:avLst>
              <a:gd name="adj1" fmla="val 38076"/>
            </a:avLst>
          </a:pr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55192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Aims: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8288" indent="-268288"/>
            <a:r>
              <a:rPr lang="en-GB" dirty="0"/>
              <a:t>insight into the state of the art of medical imaging technology</a:t>
            </a:r>
          </a:p>
          <a:p>
            <a:pPr marL="268288" indent="-268288"/>
            <a:r>
              <a:rPr lang="en-GB" dirty="0"/>
              <a:t>to introduce the physical principles behind:</a:t>
            </a:r>
          </a:p>
          <a:p>
            <a:pPr marL="668338" lvl="1" indent="-268288"/>
            <a:r>
              <a:rPr lang="en-GB" dirty="0">
                <a:solidFill>
                  <a:schemeClr val="tx1"/>
                </a:solidFill>
              </a:rPr>
              <a:t>interaction of radiation with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biological tissue</a:t>
            </a:r>
          </a:p>
          <a:p>
            <a:pPr marL="668338" lvl="1" indent="-268288"/>
            <a:r>
              <a:rPr lang="en-GB" dirty="0">
                <a:solidFill>
                  <a:schemeClr val="tx1"/>
                </a:solidFill>
              </a:rPr>
              <a:t>generation &amp; detection of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radiation</a:t>
            </a:r>
          </a:p>
          <a:p>
            <a:pPr marL="668338" lvl="1" indent="-268288"/>
            <a:r>
              <a:rPr lang="en-GB" dirty="0">
                <a:solidFill>
                  <a:schemeClr val="tx1"/>
                </a:solidFill>
              </a:rPr>
              <a:t>signal and image processing</a:t>
            </a:r>
          </a:p>
          <a:p>
            <a:pPr marL="668338" lvl="1" indent="-268288"/>
            <a:r>
              <a:rPr lang="en-GB" dirty="0">
                <a:solidFill>
                  <a:schemeClr val="tx1"/>
                </a:solidFill>
              </a:rPr>
              <a:t>radiation used for therapy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0539" y="5592667"/>
            <a:ext cx="5674096" cy="89255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600" b="0" dirty="0"/>
              <a:t>Don’t worry, you will not be expected to learn biological/medical terms.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594" y="3068960"/>
            <a:ext cx="4315943" cy="3000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07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-99392"/>
            <a:ext cx="10363200" cy="1143000"/>
          </a:xfrm>
        </p:spPr>
        <p:txBody>
          <a:bodyPr/>
          <a:lstStyle/>
          <a:p>
            <a:r>
              <a:rPr lang="en-GB" dirty="0"/>
              <a:t>Course Structure: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7448" y="764704"/>
            <a:ext cx="9793087" cy="5832648"/>
          </a:xfrm>
        </p:spPr>
        <p:txBody>
          <a:bodyPr/>
          <a:lstStyle/>
          <a:p>
            <a:r>
              <a:rPr lang="en-GB" dirty="0"/>
              <a:t>Overall</a:t>
            </a:r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19 lectures/seminars covering core examinable material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Assessed by a summer examination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55% contribution to course mark</a:t>
            </a:r>
          </a:p>
          <a:p>
            <a:r>
              <a:rPr lang="en-GB" dirty="0"/>
              <a:t>You will get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Lectures; number varies, but, usually between 1 and 3 per week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Additional study material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1</a:t>
            </a:r>
            <a:r>
              <a:rPr lang="en-GB" baseline="30000" dirty="0">
                <a:solidFill>
                  <a:schemeClr val="tx1"/>
                </a:solidFill>
              </a:rPr>
              <a:t>st</a:t>
            </a:r>
            <a:r>
              <a:rPr lang="en-GB" dirty="0">
                <a:solidFill>
                  <a:schemeClr val="tx1"/>
                </a:solidFill>
              </a:rPr>
              <a:t> in-person seminar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Introduction to Projects and Problem Sheet exercise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In-person seminars 2 &amp; 3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Work on “Problem Sheet” exercise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4</a:t>
            </a:r>
            <a:r>
              <a:rPr lang="en-GB" baseline="30000" dirty="0">
                <a:solidFill>
                  <a:schemeClr val="tx1"/>
                </a:solidFill>
              </a:rPr>
              <a:t>th</a:t>
            </a:r>
            <a:r>
              <a:rPr lang="en-GB" dirty="0">
                <a:solidFill>
                  <a:schemeClr val="tx1"/>
                </a:solidFill>
              </a:rPr>
              <a:t> in-person seminar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Peer-assessment of “Problem Sheet” exercise – more details in a bit…</a:t>
            </a:r>
          </a:p>
        </p:txBody>
      </p:sp>
    </p:spTree>
    <p:extLst>
      <p:ext uri="{BB962C8B-B14F-4D97-AF65-F5344CB8AC3E}">
        <p14:creationId xmlns:p14="http://schemas.microsoft.com/office/powerpoint/2010/main" val="194194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024" y="4411363"/>
            <a:ext cx="1753940" cy="17539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516" y="4417465"/>
            <a:ext cx="1676034" cy="174783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810475" y="1463335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X-ray CT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729679" y="1500563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X-ray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9816" y="2569138"/>
            <a:ext cx="1535437" cy="154076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596" y="2655106"/>
            <a:ext cx="1466796" cy="1514467"/>
          </a:xfrm>
          <a:prstGeom prst="rect">
            <a:avLst/>
          </a:prstGeom>
        </p:spPr>
      </p:pic>
      <p:pic>
        <p:nvPicPr>
          <p:cNvPr id="14" name="Picture 4" descr="https://fbcdn-sphotos-h-a.akamaihd.net/hphotos-ak-snc7/391534_10150351974521743_1726040212_n.jpg">
            <a:extLst>
              <a:ext uri="{FF2B5EF4-FFF2-40B4-BE49-F238E27FC236}">
                <a16:creationId xmlns:a16="http://schemas.microsoft.com/office/drawing/2014/main" id="{474C476C-4A99-411C-A6DF-E739AC6CAD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/>
          <a:srcRect l="13057" b="12752"/>
          <a:stretch/>
        </p:blipFill>
        <p:spPr bwMode="auto">
          <a:xfrm>
            <a:off x="1206398" y="2002005"/>
            <a:ext cx="1781175" cy="2383200"/>
          </a:xfrm>
          <a:prstGeom prst="rect">
            <a:avLst/>
          </a:prstGeom>
          <a:noFill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3103832-EEA5-42C8-8359-588429BC2169}"/>
              </a:ext>
            </a:extLst>
          </p:cNvPr>
          <p:cNvSpPr txBox="1"/>
          <p:nvPr/>
        </p:nvSpPr>
        <p:spPr>
          <a:xfrm>
            <a:off x="951477" y="4401636"/>
            <a:ext cx="2291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Dr James McGinty</a:t>
            </a:r>
          </a:p>
          <a:p>
            <a:pPr algn="ctr"/>
            <a:r>
              <a:rPr lang="en-GB" sz="1200" b="0" dirty="0">
                <a:solidFill>
                  <a:schemeClr val="accent2"/>
                </a:solidFill>
              </a:rPr>
              <a:t>james.mcginty@imperial.ac.uk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5EC936-9328-4CD6-8835-899EA5ACD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538" y="133743"/>
            <a:ext cx="11096061" cy="1143000"/>
          </a:xfrm>
        </p:spPr>
        <p:txBody>
          <a:bodyPr/>
          <a:lstStyle/>
          <a:p>
            <a:r>
              <a:rPr lang="en-GB" dirty="0"/>
              <a:t>Lectures 2—6: X-ray imaging and tomography</a:t>
            </a:r>
          </a:p>
        </p:txBody>
      </p:sp>
    </p:spTree>
    <p:extLst>
      <p:ext uri="{BB962C8B-B14F-4D97-AF65-F5344CB8AC3E}">
        <p14:creationId xmlns:p14="http://schemas.microsoft.com/office/powerpoint/2010/main" val="1732211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D7855D6-F3F0-4D84-A547-E0F1D34F3256}"/>
              </a:ext>
            </a:extLst>
          </p:cNvPr>
          <p:cNvGrpSpPr/>
          <p:nvPr/>
        </p:nvGrpSpPr>
        <p:grpSpPr>
          <a:xfrm>
            <a:off x="9048328" y="1350060"/>
            <a:ext cx="2450846" cy="4996998"/>
            <a:chOff x="9048328" y="1350060"/>
            <a:chExt cx="2450846" cy="4996998"/>
          </a:xfrm>
        </p:grpSpPr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13140" y="2119883"/>
              <a:ext cx="2121222" cy="1576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47731" y="4251361"/>
              <a:ext cx="1852041" cy="2095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9048328" y="1350060"/>
              <a:ext cx="245084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0"/>
                <a:t>PET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327D7AC-590D-4CE1-B34D-22F4A87D47C5}"/>
              </a:ext>
            </a:extLst>
          </p:cNvPr>
          <p:cNvGrpSpPr/>
          <p:nvPr/>
        </p:nvGrpSpPr>
        <p:grpSpPr>
          <a:xfrm>
            <a:off x="6730718" y="1351574"/>
            <a:ext cx="1397309" cy="5334976"/>
            <a:chOff x="6730718" y="1351574"/>
            <a:chExt cx="1397309" cy="5334976"/>
          </a:xfrm>
        </p:grpSpPr>
        <p:sp>
          <p:nvSpPr>
            <p:cNvPr id="19" name="Rectangle 18"/>
            <p:cNvSpPr/>
            <p:nvPr/>
          </p:nvSpPr>
          <p:spPr>
            <a:xfrm>
              <a:off x="6824078" y="1351574"/>
              <a:ext cx="12105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0"/>
                <a:t>SPECT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5821DE5-2DE4-0848-8ECA-91BDCB3544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30718" y="2110199"/>
              <a:ext cx="1397309" cy="1598723"/>
            </a:xfrm>
            <a:prstGeom prst="rect">
              <a:avLst/>
            </a:prstGeom>
          </p:spPr>
        </p:pic>
        <p:pic>
          <p:nvPicPr>
            <p:cNvPr id="7" name="Picture 6" descr="A picture containing laser&#10;&#10;Description automatically generated">
              <a:extLst>
                <a:ext uri="{FF2B5EF4-FFF2-40B4-BE49-F238E27FC236}">
                  <a16:creationId xmlns:a16="http://schemas.microsoft.com/office/drawing/2014/main" id="{AEA90179-5485-3047-A386-683380AF103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34733" y="3892501"/>
              <a:ext cx="789279" cy="2794049"/>
            </a:xfrm>
            <a:prstGeom prst="rect">
              <a:avLst/>
            </a:prstGeom>
          </p:spPr>
        </p:pic>
      </p:grpSp>
      <p:pic>
        <p:nvPicPr>
          <p:cNvPr id="12" name="Picture 4" descr="Portrait Picture">
            <a:extLst>
              <a:ext uri="{FF2B5EF4-FFF2-40B4-BE49-F238E27FC236}">
                <a16:creationId xmlns:a16="http://schemas.microsoft.com/office/drawing/2014/main" id="{3F8B7271-12DE-408B-82B7-F96FC7BE4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106" y="1916832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CA8E4DF-39AC-4ABD-A8EC-0A4B5E69C06C}"/>
              </a:ext>
            </a:extLst>
          </p:cNvPr>
          <p:cNvSpPr txBox="1"/>
          <p:nvPr/>
        </p:nvSpPr>
        <p:spPr>
          <a:xfrm>
            <a:off x="753482" y="4327265"/>
            <a:ext cx="2572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/>
              <a:t>Chris Dunsby</a:t>
            </a:r>
          </a:p>
          <a:p>
            <a:pPr algn="ctr"/>
            <a:r>
              <a:rPr lang="en-GB" sz="1200" b="0">
                <a:solidFill>
                  <a:schemeClr val="accent2"/>
                </a:solidFill>
              </a:rPr>
              <a:t>christopher.dunsby@imperial.ac.uk</a:t>
            </a:r>
            <a:endParaRPr lang="en-GB" sz="2000" b="0">
              <a:solidFill>
                <a:schemeClr val="accent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344B56-3F78-4595-9D9D-95578E94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Lectures 7-9: Nuclear imaging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C277CCC3-E189-4E0E-A061-47A67F0F8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6" r="11183"/>
          <a:stretch>
            <a:fillRect/>
          </a:stretch>
        </p:blipFill>
        <p:spPr bwMode="auto">
          <a:xfrm>
            <a:off x="4310063" y="1955045"/>
            <a:ext cx="1139411" cy="190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C4C911A-8FDD-4347-B01B-83BD27E58D93}"/>
              </a:ext>
            </a:extLst>
          </p:cNvPr>
          <p:cNvSpPr/>
          <p:nvPr/>
        </p:nvSpPr>
        <p:spPr>
          <a:xfrm>
            <a:off x="3907660" y="1124744"/>
            <a:ext cx="19442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0"/>
              <a:t>Gamma camera</a:t>
            </a:r>
          </a:p>
        </p:txBody>
      </p:sp>
      <p:pic>
        <p:nvPicPr>
          <p:cNvPr id="15" name="Picture 1">
            <a:extLst>
              <a:ext uri="{FF2B5EF4-FFF2-40B4-BE49-F238E27FC236}">
                <a16:creationId xmlns:a16="http://schemas.microsoft.com/office/drawing/2014/main" id="{45213165-77B0-460E-BF99-C5DCB8720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556" y="4293528"/>
            <a:ext cx="1368425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71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Blank Presentation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3333CC"/>
      </a:folHlink>
    </a:clrScheme>
    <a:fontScheme name="1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Blank Presentation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3333CC"/>
      </a:folHlink>
    </a:clrScheme>
    <a:fontScheme name="1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triangl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triangl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138CCC7B5FEE4489CC79485D728913" ma:contentTypeVersion="5" ma:contentTypeDescription="Create a new document." ma:contentTypeScope="" ma:versionID="ab517d152ab68f804cc0ec42c2a854f1">
  <xsd:schema xmlns:xsd="http://www.w3.org/2001/XMLSchema" xmlns:xs="http://www.w3.org/2001/XMLSchema" xmlns:p="http://schemas.microsoft.com/office/2006/metadata/properties" xmlns:ns2="acd2c9dc-aa41-463a-b787-b6d3be7171dd" targetNamespace="http://schemas.microsoft.com/office/2006/metadata/properties" ma:root="true" ma:fieldsID="0f57c3e5cc7468dd6adfcbb02c9889c5" ns2:_="">
    <xsd:import namespace="acd2c9dc-aa41-463a-b787-b6d3be7171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d2c9dc-aa41-463a-b787-b6d3be7171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05E5A01-C147-44AD-8C9E-F8AC1A8BCF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d2c9dc-aa41-463a-b787-b6d3be7171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8B2C1F3-3219-4C89-97FF-0E894E7FCA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F01D39-5845-4588-867F-68C99CED76A1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acd2c9dc-aa41-463a-b787-b6d3be7171dd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15318</TotalTime>
  <Words>1168</Words>
  <Application>Microsoft Macintosh PowerPoint</Application>
  <PresentationFormat>Widescreen</PresentationFormat>
  <Paragraphs>186</Paragraphs>
  <Slides>21</Slides>
  <Notes>20</Notes>
  <HiddenSlides>0</HiddenSlides>
  <MMClips>1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Times New Roman</vt:lpstr>
      <vt:lpstr>Verdana</vt:lpstr>
      <vt:lpstr>1_Blank Presentation</vt:lpstr>
      <vt:lpstr>3_Blank Presentation</vt:lpstr>
      <vt:lpstr>4_Blank Presentation</vt:lpstr>
      <vt:lpstr>Microsoft ClipArt Gallery</vt:lpstr>
      <vt:lpstr>Physics of medical imaging and radiotherapy</vt:lpstr>
      <vt:lpstr>PowerPoint Presentation</vt:lpstr>
      <vt:lpstr>PowerPoint Presentation</vt:lpstr>
      <vt:lpstr>PowerPoint Presentation</vt:lpstr>
      <vt:lpstr>Key developments in medical imaging</vt:lpstr>
      <vt:lpstr>Aims:</vt:lpstr>
      <vt:lpstr>Course Structure:</vt:lpstr>
      <vt:lpstr>Lectures 2—6: X-ray imaging and tomography</vt:lpstr>
      <vt:lpstr>Lectures 7-9: Nuclear imaging</vt:lpstr>
      <vt:lpstr>Radiopharmaceutical</vt:lpstr>
      <vt:lpstr>Lectures 7-9: Nuclear imaging</vt:lpstr>
      <vt:lpstr>PET: annihilation coincidence detection</vt:lpstr>
      <vt:lpstr>Lectures 10—12: Radiotherapy</vt:lpstr>
      <vt:lpstr>Radiotherapy overview</vt:lpstr>
      <vt:lpstr>Lectures 13-15: Ultrasound Imaging</vt:lpstr>
      <vt:lpstr>PowerPoint Presentation</vt:lpstr>
      <vt:lpstr>Overview of ultrasound imaging lectures</vt:lpstr>
      <vt:lpstr>Lectures 16—19 and Seminar 6: MRI</vt:lpstr>
      <vt:lpstr>PowerPoint Presentation</vt:lpstr>
      <vt:lpstr>Course Structure: Weeks 7-11</vt:lpstr>
      <vt:lpstr>Course Structure: Weeks 7-11</vt:lpstr>
    </vt:vector>
  </TitlesOfParts>
  <Company>Imperial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French</dc:creator>
  <cp:lastModifiedBy>Long, Ken (STFC,RAL,PPD)</cp:lastModifiedBy>
  <cp:revision>709</cp:revision>
  <dcterms:created xsi:type="dcterms:W3CDTF">2000-06-21T13:51:35Z</dcterms:created>
  <dcterms:modified xsi:type="dcterms:W3CDTF">2025-01-07T10:52:46Z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0x01010087138CCC7B5FEE4489CC79485D728913</vt:lpwstr>
  </property>
  <property fmtid="{D5CDD505-2E9C-101B-9397-08002B2CF9AE}" pid="3" name="_dlc_DocIdItemGuid">
    <vt:lpwstr>59f984fb-b172-4ad0-9b75-2fbe987a97c7</vt:lpwstr>
  </property>
  <property fmtid="{D5CDD505-2E9C-101B-9397-08002B2CF9AE}" pid="4" name="Order">
    <vt:r8>100</vt:r8>
  </property>
</Properties>
</file>