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16"/>
  </p:notesMasterIdLst>
  <p:handoutMasterIdLst>
    <p:handoutMasterId r:id="rId17"/>
  </p:handoutMasterIdLst>
  <p:sldIdLst>
    <p:sldId id="433" r:id="rId5"/>
    <p:sldId id="525" r:id="rId6"/>
    <p:sldId id="526" r:id="rId7"/>
    <p:sldId id="527" r:id="rId8"/>
    <p:sldId id="531" r:id="rId9"/>
    <p:sldId id="530" r:id="rId10"/>
    <p:sldId id="522" r:id="rId11"/>
    <p:sldId id="529" r:id="rId12"/>
    <p:sldId id="534" r:id="rId13"/>
    <p:sldId id="528" r:id="rId14"/>
    <p:sldId id="532" r:id="rId15"/>
  </p:sldIdLst>
  <p:sldSz cx="9906000" cy="6858000" type="A4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89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07F"/>
    <a:srgbClr val="000000"/>
    <a:srgbClr val="FF0000"/>
    <a:srgbClr val="FFFFFF"/>
    <a:srgbClr val="FF4343"/>
    <a:srgbClr val="33CC33"/>
    <a:srgbClr val="009900"/>
    <a:srgbClr val="FF7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9" autoAdjust="0"/>
    <p:restoredTop sz="92514" autoAdjust="0"/>
  </p:normalViewPr>
  <p:slideViewPr>
    <p:cSldViewPr showGuides="1">
      <p:cViewPr varScale="1">
        <p:scale>
          <a:sx n="65" d="100"/>
          <a:sy n="65" d="100"/>
        </p:scale>
        <p:origin x="1464" y="84"/>
      </p:cViewPr>
      <p:guideLst>
        <p:guide orient="horz" pos="1389"/>
        <p:guide pos="3120"/>
      </p:guideLst>
    </p:cSldViewPr>
  </p:slideViewPr>
  <p:outlineViewPr>
    <p:cViewPr>
      <p:scale>
        <a:sx n="33" d="100"/>
        <a:sy n="33" d="100"/>
      </p:scale>
      <p:origin x="0" y="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33" d="100"/>
          <a:sy n="133" d="100"/>
        </p:scale>
        <p:origin x="-486" y="-7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7688" y="0"/>
            <a:ext cx="430053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05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688" y="6456363"/>
            <a:ext cx="4300537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FC04A87-473C-4E5C-B736-895787F74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40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688" y="0"/>
            <a:ext cx="430053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24200" y="511175"/>
            <a:ext cx="3681413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388" y="3230563"/>
            <a:ext cx="72834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05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688" y="6456363"/>
            <a:ext cx="4300537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426" tIns="43713" rIns="87426" bIns="43713" numCol="1" anchor="b" anchorCtr="0" compatLnSpc="1">
            <a:prstTxWarp prst="textNoShape">
              <a:avLst/>
            </a:prstTxWarp>
          </a:bodyPr>
          <a:lstStyle>
            <a:lvl1pPr algn="r">
              <a:defRPr sz="11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E740887-CB9A-4F95-A948-16BF8DFEC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28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Brief</a:t>
            </a:r>
            <a:r>
              <a:rPr lang="en-GB" baseline="0" dirty="0"/>
              <a:t> intro to lecturers. Highlight level and ECTS – no prerequisites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Replaces two short Medical Imaging courses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76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Describe</a:t>
            </a:r>
            <a:r>
              <a:rPr lang="en-GB" baseline="0" dirty="0"/>
              <a:t> course structure – make it clear that “course work” is done in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57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Happy</a:t>
            </a:r>
            <a:r>
              <a:rPr lang="en-GB" baseline="0" dirty="0"/>
              <a:t> to </a:t>
            </a:r>
            <a:r>
              <a:rPr lang="en-GB" baseline="0"/>
              <a:t>answer questions </a:t>
            </a:r>
            <a:r>
              <a:rPr lang="en-GB" baseline="0" dirty="0"/>
              <a:t>during </a:t>
            </a:r>
            <a:r>
              <a:rPr lang="en-GB" baseline="0"/>
              <a:t>Options Fair on </a:t>
            </a:r>
            <a:r>
              <a:rPr lang="en-GB" baseline="0" dirty="0"/>
              <a:t>Tuesday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77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Medical imaging just over 100 years 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52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Quality</a:t>
            </a:r>
            <a:r>
              <a:rPr lang="en-GB" baseline="0" dirty="0"/>
              <a:t> of data improved significantly due to improved understanding, optimisation of parameters and developments in technology.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04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Moved</a:t>
            </a:r>
            <a:r>
              <a:rPr lang="en-GB" baseline="0" dirty="0"/>
              <a:t> from 2D imaging to full 3D tomography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33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Started with discovery of X-rays, but have seen many modalities developed</a:t>
            </a:r>
            <a:r>
              <a:rPr lang="en-GB" baseline="0" dirty="0"/>
              <a:t> since. The importance of medical imaging is underlined by the numerous Nobel prizes awarded for key advancements.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00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Basic aim of the course is to introduce key physical principles underlining</a:t>
            </a:r>
            <a:r>
              <a:rPr lang="en-GB" baseline="0" dirty="0"/>
              <a:t> the main medical imaging and therapy techniques (given on next slides)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30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58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71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40887-CB9A-4F95-A948-16BF8DFEC1B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54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750" y="381000"/>
            <a:ext cx="338455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 l="6931"/>
          <a:stretch>
            <a:fillRect/>
          </a:stretch>
        </p:blipFill>
        <p:spPr bwMode="auto">
          <a:xfrm>
            <a:off x="357188" y="63500"/>
            <a:ext cx="404495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14083" y="1628792"/>
            <a:ext cx="5147337" cy="1514475"/>
          </a:xfrm>
        </p:spPr>
        <p:txBody>
          <a:bodyPr/>
          <a:lstStyle>
            <a:lvl1pPr>
              <a:defRPr sz="3600">
                <a:solidFill>
                  <a:srgbClr val="0E207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287" y="5437188"/>
            <a:ext cx="2333758" cy="703262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01835F"/>
                </a:solidFill>
              </a:defRPr>
            </a:lvl1pPr>
          </a:lstStyle>
          <a:p>
            <a:r>
              <a:rPr lang="en-GB"/>
              <a:t>Name of presenter</a:t>
            </a:r>
          </a:p>
          <a:p>
            <a:r>
              <a:rPr lang="en-GB"/>
              <a:t>Job title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CA8CCEA0-068B-4646-B28F-4C47571A21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147F9EB-4F38-4FA9-9741-B1349CB967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0519" y="1409700"/>
            <a:ext cx="412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119" y="1409700"/>
            <a:ext cx="412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7C28644C-61E0-4BB3-8DF7-DC1FDB40AA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8F89E3F-AD37-4A11-B6A5-0FFED4F0F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1D3E2B69-BA23-4DE0-BE9D-870C16F98C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FA239B6C-4F72-4D55-8223-AF1BEB8A32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5438" y="17145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1313" y="14097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1463" y="63087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000">
                <a:solidFill>
                  <a:srgbClr val="0E207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42A11B54-3E74-40C6-B033-9CFD37604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2" r:id="rId2"/>
    <p:sldLayoutId id="2147484413" r:id="rId3"/>
    <p:sldLayoutId id="2147484414" r:id="rId4"/>
    <p:sldLayoutId id="2147484415" r:id="rId5"/>
    <p:sldLayoutId id="2147484416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E20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E20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E20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jpeg"/><Relationship Id="rId7" Type="http://schemas.openxmlformats.org/officeDocument/2006/relationships/image" Target="../media/image21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tif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157960" y="116632"/>
            <a:ext cx="9619576" cy="1143000"/>
          </a:xfrm>
        </p:spPr>
        <p:txBody>
          <a:bodyPr/>
          <a:lstStyle/>
          <a:p>
            <a:pPr algn="ctr"/>
            <a:r>
              <a:rPr lang="en-GB" sz="4000" dirty="0"/>
              <a:t>Physics of medical imaging and radiotherapy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18000" y="1556792"/>
            <a:ext cx="8856979" cy="989761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BSc/</a:t>
            </a:r>
            <a:r>
              <a:rPr lang="en-GB" sz="2400" b="1" dirty="0" err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MSci</a:t>
            </a: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Physics level 3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7.5 ECTS course in term 2</a:t>
            </a:r>
            <a:endParaRPr lang="en-GB" sz="24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906000" y="3573026"/>
            <a:ext cx="1959768" cy="29523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1" name="Content Placeholder 8"/>
          <p:cNvSpPr txBox="1">
            <a:spLocks/>
          </p:cNvSpPr>
          <p:nvPr/>
        </p:nvSpPr>
        <p:spPr bwMode="auto">
          <a:xfrm>
            <a:off x="1244586" y="5733256"/>
            <a:ext cx="741682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E207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E207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E207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0" dirty="0" smtClean="0">
                <a:solidFill>
                  <a:srgbClr val="002060"/>
                </a:solidFill>
                <a:cs typeface="Times New Roman" pitchFamily="18" charset="0"/>
              </a:rPr>
              <a:t>Replaces the two 3 ECTS Medical Imaging courses: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0" dirty="0" smtClean="0">
                <a:solidFill>
                  <a:srgbClr val="002060"/>
                </a:solidFill>
                <a:cs typeface="Times New Roman" pitchFamily="18" charset="0"/>
              </a:rPr>
              <a:t>X-ray &amp; Ultrasound and </a:t>
            </a:r>
            <a:r>
              <a:rPr lang="en-GB" sz="2400" b="0" dirty="0">
                <a:solidFill>
                  <a:srgbClr val="002060"/>
                </a:solidFill>
                <a:cs typeface="Times New Roman" pitchFamily="18" charset="0"/>
              </a:rPr>
              <a:t>Nuclear Diagnostics </a:t>
            </a:r>
            <a:r>
              <a:rPr lang="en-GB" sz="2400" b="0" dirty="0" smtClean="0">
                <a:solidFill>
                  <a:srgbClr val="002060"/>
                </a:solidFill>
                <a:cs typeface="Times New Roman" pitchFamily="18" charset="0"/>
              </a:rPr>
              <a:t>&amp; </a:t>
            </a:r>
            <a:r>
              <a:rPr lang="en-GB" sz="2400" b="0" dirty="0">
                <a:solidFill>
                  <a:srgbClr val="002060"/>
                </a:solidFill>
                <a:cs typeface="Times New Roman" pitchFamily="18" charset="0"/>
              </a:rPr>
              <a:t>MRI</a:t>
            </a:r>
          </a:p>
        </p:txBody>
      </p:sp>
      <p:pic>
        <p:nvPicPr>
          <p:cNvPr id="1026" name="Picture 2" descr="Portrait 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423" y="2577035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rtrait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876" y="2587837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fbcdn-sphotos-h-a.akamaihd.net/hphotos-ak-snc7/391534_10150351974521743_1726040212_n.jpg"/>
          <p:cNvPicPr>
            <a:picLocks noChangeAspect="1" noChangeArrowheads="1"/>
          </p:cNvPicPr>
          <p:nvPr/>
        </p:nvPicPr>
        <p:blipFill>
          <a:blip r:embed="rId5" cstate="print"/>
          <a:srcRect b="12752"/>
          <a:stretch>
            <a:fillRect/>
          </a:stretch>
        </p:blipFill>
        <p:spPr bwMode="auto">
          <a:xfrm>
            <a:off x="6572969" y="2587837"/>
            <a:ext cx="2037691" cy="237044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97072" y="5001892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Chris Dunsby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6392" y="5004334"/>
            <a:ext cx="1822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Ken Long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37983" y="4992064"/>
            <a:ext cx="2291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Dr James McGinty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12" y="1196752"/>
            <a:ext cx="9148191" cy="5400600"/>
          </a:xfrm>
        </p:spPr>
        <p:txBody>
          <a:bodyPr/>
          <a:lstStyle/>
          <a:p>
            <a:r>
              <a:rPr lang="en-GB" dirty="0"/>
              <a:t>Weeks 1 - 7 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18 lectures/seminars covering core examinable material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Assessed by a summer examination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50% contribution to course mark</a:t>
            </a:r>
          </a:p>
          <a:p>
            <a:pPr marL="457200" lvl="1" indent="0">
              <a:buNone/>
            </a:pPr>
            <a:endParaRPr lang="en-GB" sz="1600" dirty="0"/>
          </a:p>
          <a:p>
            <a:r>
              <a:rPr lang="en-GB" dirty="0"/>
              <a:t>Weeks 7 - 11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Mid-course exercise (5%)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Research and submit a report on an advanced topic (30%)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Presentation on topic (15%)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Done in groups of 4-5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50% contribution to course mark</a:t>
            </a:r>
          </a:p>
        </p:txBody>
      </p:sp>
    </p:spTree>
    <p:extLst>
      <p:ext uri="{BB962C8B-B14F-4D97-AF65-F5344CB8AC3E}">
        <p14:creationId xmlns:p14="http://schemas.microsoft.com/office/powerpoint/2010/main" val="375929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157960" y="116632"/>
            <a:ext cx="9619576" cy="1143000"/>
          </a:xfrm>
        </p:spPr>
        <p:txBody>
          <a:bodyPr/>
          <a:lstStyle/>
          <a:p>
            <a:pPr algn="ctr"/>
            <a:r>
              <a:rPr lang="en-GB" sz="4000" dirty="0"/>
              <a:t>Physics of medical imaging and radiotherapy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18000" y="1556792"/>
            <a:ext cx="8856979" cy="989761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BSc/</a:t>
            </a:r>
            <a:r>
              <a:rPr lang="en-GB" sz="2400" b="1" dirty="0" err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MSci</a:t>
            </a: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Physics level 3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7.5 ECTS course in term 2</a:t>
            </a:r>
            <a:endParaRPr lang="en-GB" sz="24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906000" y="3573026"/>
            <a:ext cx="1959768" cy="29523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1" name="Content Placeholder 8"/>
          <p:cNvSpPr txBox="1">
            <a:spLocks/>
          </p:cNvSpPr>
          <p:nvPr/>
        </p:nvSpPr>
        <p:spPr bwMode="auto">
          <a:xfrm>
            <a:off x="730203" y="5589240"/>
            <a:ext cx="845652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E207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E207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0E207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dirty="0">
                <a:solidFill>
                  <a:srgbClr val="002060"/>
                </a:solidFill>
                <a:cs typeface="Times New Roman" pitchFamily="18" charset="0"/>
              </a:rPr>
              <a:t>An introduction to the </a:t>
            </a:r>
            <a:r>
              <a:rPr lang="en-GB" sz="2400" i="1" dirty="0">
                <a:solidFill>
                  <a:srgbClr val="002060"/>
                </a:solidFill>
                <a:cs typeface="Times New Roman" pitchFamily="18" charset="0"/>
              </a:rPr>
              <a:t>physics</a:t>
            </a:r>
            <a:r>
              <a:rPr lang="en-GB" sz="2400" dirty="0">
                <a:solidFill>
                  <a:srgbClr val="002060"/>
                </a:solidFill>
                <a:cs typeface="Times New Roman" pitchFamily="18" charset="0"/>
              </a:rPr>
              <a:t> behind the major medical imaging and </a:t>
            </a:r>
            <a:r>
              <a:rPr lang="en-GB" sz="2400" dirty="0" smtClean="0">
                <a:solidFill>
                  <a:srgbClr val="002060"/>
                </a:solidFill>
                <a:cs typeface="Times New Roman" pitchFamily="18" charset="0"/>
              </a:rPr>
              <a:t>radiotherapy </a:t>
            </a:r>
            <a:r>
              <a:rPr lang="en-GB" sz="2400" dirty="0">
                <a:solidFill>
                  <a:srgbClr val="002060"/>
                </a:solidFill>
                <a:cs typeface="Times New Roman" pitchFamily="18" charset="0"/>
              </a:rPr>
              <a:t>methods used </a:t>
            </a:r>
            <a:r>
              <a:rPr lang="en-GB" sz="2400" dirty="0" smtClean="0">
                <a:solidFill>
                  <a:srgbClr val="002060"/>
                </a:solidFill>
                <a:cs typeface="Times New Roman" pitchFamily="18" charset="0"/>
              </a:rPr>
              <a:t>clinically </a:t>
            </a:r>
            <a:r>
              <a:rPr lang="en-GB" sz="2400" dirty="0">
                <a:solidFill>
                  <a:srgbClr val="002060"/>
                </a:solidFill>
                <a:cs typeface="Times New Roman" pitchFamily="18" charset="0"/>
              </a:rPr>
              <a:t>today</a:t>
            </a:r>
          </a:p>
        </p:txBody>
      </p:sp>
      <p:pic>
        <p:nvPicPr>
          <p:cNvPr id="1026" name="Picture 2" descr="Portrait 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423" y="2577035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rtrait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876" y="2587837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fbcdn-sphotos-h-a.akamaihd.net/hphotos-ak-snc7/391534_10150351974521743_1726040212_n.jpg"/>
          <p:cNvPicPr>
            <a:picLocks noChangeAspect="1" noChangeArrowheads="1"/>
          </p:cNvPicPr>
          <p:nvPr/>
        </p:nvPicPr>
        <p:blipFill>
          <a:blip r:embed="rId5" cstate="print"/>
          <a:srcRect b="12752"/>
          <a:stretch>
            <a:fillRect/>
          </a:stretch>
        </p:blipFill>
        <p:spPr bwMode="auto">
          <a:xfrm>
            <a:off x="6572969" y="2587837"/>
            <a:ext cx="2037691" cy="237044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97072" y="5001892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Chris Dunsby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6392" y="5004334"/>
            <a:ext cx="1822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Prof Ken Long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37983" y="4992064"/>
            <a:ext cx="2291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0" dirty="0"/>
              <a:t>Dr James McGinty</a:t>
            </a:r>
          </a:p>
        </p:txBody>
      </p:sp>
    </p:spTree>
    <p:extLst>
      <p:ext uri="{BB962C8B-B14F-4D97-AF65-F5344CB8AC3E}">
        <p14:creationId xmlns:p14="http://schemas.microsoft.com/office/powerpoint/2010/main" val="40078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96" y="476671"/>
            <a:ext cx="3816424" cy="559150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448944" y="2132856"/>
            <a:ext cx="54701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b="0" dirty="0"/>
              <a:t>The discovery of X-rays (</a:t>
            </a:r>
            <a:r>
              <a:rPr lang="en-US" sz="2800" b="0" dirty="0" err="1"/>
              <a:t>Röntgen</a:t>
            </a:r>
            <a:r>
              <a:rPr lang="en-US" sz="2800" b="0" dirty="0"/>
              <a:t> 1895) kick-started the field of medical imaging</a:t>
            </a:r>
          </a:p>
        </p:txBody>
      </p:sp>
    </p:spTree>
    <p:extLst>
      <p:ext uri="{BB962C8B-B14F-4D97-AF65-F5344CB8AC3E}">
        <p14:creationId xmlns:p14="http://schemas.microsoft.com/office/powerpoint/2010/main" val="39025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628800"/>
            <a:ext cx="5600700" cy="3568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61112" y="2132856"/>
            <a:ext cx="3944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Developments in understanding and technology has led to far superior image quality</a:t>
            </a:r>
          </a:p>
        </p:txBody>
      </p:sp>
    </p:spTree>
    <p:extLst>
      <p:ext uri="{BB962C8B-B14F-4D97-AF65-F5344CB8AC3E}">
        <p14:creationId xmlns:p14="http://schemas.microsoft.com/office/powerpoint/2010/main" val="408356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Hand-C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2480" y="1556792"/>
            <a:ext cx="5664629" cy="42484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61112" y="2132856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and has been extended to full 3D tomography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86916" cy="990600"/>
          </a:xfrm>
        </p:spPr>
        <p:txBody>
          <a:bodyPr/>
          <a:lstStyle/>
          <a:p>
            <a:r>
              <a:rPr lang="en-GB" dirty="0"/>
              <a:t>Key developments in medical imaging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0000" t="31209" r="24355" b="13997"/>
          <a:stretch/>
        </p:blipFill>
        <p:spPr>
          <a:xfrm>
            <a:off x="405787" y="1047136"/>
            <a:ext cx="9089715" cy="503227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4491456" y="1104396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558560" y="1551192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8163864" y="1997988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8162132" y="2862084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933092" y="3308880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757848" y="4619772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908500" y="5064836"/>
            <a:ext cx="1312624" cy="5816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92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Aims: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41317" y="1186408"/>
            <a:ext cx="8860159" cy="4114800"/>
          </a:xfrm>
        </p:spPr>
        <p:txBody>
          <a:bodyPr/>
          <a:lstStyle/>
          <a:p>
            <a:pPr marL="268288" indent="-268288"/>
            <a:r>
              <a:rPr lang="en-GB" dirty="0"/>
              <a:t>insight into the state of the art of medical imaging technology</a:t>
            </a:r>
          </a:p>
          <a:p>
            <a:pPr marL="268288" indent="-268288"/>
            <a:r>
              <a:rPr lang="en-GB" dirty="0"/>
              <a:t>to introduce the physical principles behind: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interaction of radiation with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biological tissue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generation &amp; detection of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radiation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signal and image processing</a:t>
            </a:r>
          </a:p>
          <a:p>
            <a:pPr marL="668338" lvl="1" indent="-268288"/>
            <a:r>
              <a:rPr lang="en-GB" dirty="0">
                <a:solidFill>
                  <a:schemeClr val="tx1"/>
                </a:solidFill>
              </a:rPr>
              <a:t>radiation used for therapy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6536" y="5445224"/>
            <a:ext cx="3873896" cy="12926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600" b="0" dirty="0"/>
              <a:t>Don’t worry, you will not be expected to learn biological/medical terms.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593" y="3068960"/>
            <a:ext cx="4315943" cy="300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07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156" y="4195340"/>
            <a:ext cx="1753940" cy="17539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48" y="4201441"/>
            <a:ext cx="1676034" cy="1747839"/>
          </a:xfrm>
          <a:prstGeom prst="rect">
            <a:avLst/>
          </a:prstGeom>
        </p:spPr>
      </p:pic>
      <p:pic>
        <p:nvPicPr>
          <p:cNvPr id="12" name="Picture 2" descr="http://www.sinanco.net/third_party/xinha/plugins/ImageManager/demo_images/IU_2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8968" y="1777383"/>
            <a:ext cx="1320909" cy="1816197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6465168" y="852824"/>
            <a:ext cx="180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Ultrasound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25607" y="852970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X-ray CT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497148" y="476672"/>
            <a:ext cx="6911704" cy="590465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144810" y="852491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X-ray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4947" y="1921067"/>
            <a:ext cx="1535437" cy="15407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728" y="2007034"/>
            <a:ext cx="1466796" cy="15144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84368" y="4441459"/>
            <a:ext cx="1970108" cy="14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8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SC00297"/>
          <p:cNvPicPr>
            <a:picLocks noChangeAspect="1" noChangeArrowheads="1"/>
          </p:cNvPicPr>
          <p:nvPr/>
        </p:nvPicPr>
        <p:blipFill>
          <a:blip r:embed="rId3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3" r="23067"/>
          <a:stretch>
            <a:fillRect/>
          </a:stretch>
        </p:blipFill>
        <p:spPr bwMode="auto">
          <a:xfrm>
            <a:off x="4259071" y="1498766"/>
            <a:ext cx="1390595" cy="159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9907" y="560224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MRI</a:t>
            </a:r>
          </a:p>
        </p:txBody>
      </p:sp>
      <p:pic>
        <p:nvPicPr>
          <p:cNvPr id="1036" name="Picture 12" descr="http://ars.els-cdn.com/content/image/1-s2.0-S0960896612005676-gr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652" y="3782824"/>
            <a:ext cx="1701432" cy="225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420" y="1509964"/>
            <a:ext cx="2121222" cy="157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11" y="3860427"/>
            <a:ext cx="1852041" cy="209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424608" y="560224"/>
            <a:ext cx="24508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PET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1497148" y="476672"/>
            <a:ext cx="6911704" cy="590465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206005" y="552037"/>
            <a:ext cx="2202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-cam/SPECT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5821DE5-2DE4-0848-8ECA-91BDCB3544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1118" y="1487568"/>
            <a:ext cx="1397309" cy="1598723"/>
          </a:xfrm>
          <a:prstGeom prst="rect">
            <a:avLst/>
          </a:prstGeom>
        </p:spPr>
      </p:pic>
      <p:pic>
        <p:nvPicPr>
          <p:cNvPr id="7" name="Picture 6" descr="A picture containing laser&#10;&#10;Description automatically generated">
            <a:extLst>
              <a:ext uri="{FF2B5EF4-FFF2-40B4-BE49-F238E27FC236}">
                <a16:creationId xmlns="" xmlns:a16="http://schemas.microsoft.com/office/drawing/2014/main" id="{AEA90179-5485-3047-A386-683380AF10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208" y="3397829"/>
            <a:ext cx="789279" cy="279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2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1323636" y="476672"/>
            <a:ext cx="7272276" cy="590465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A328BB4-5CF3-E444-B393-3FC69C8038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5" t="2937" r="3294" b="3054"/>
          <a:stretch/>
        </p:blipFill>
        <p:spPr>
          <a:xfrm>
            <a:off x="3519880" y="579214"/>
            <a:ext cx="3240360" cy="15241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C6C7220-38BF-C44D-BB1F-30D24ECD6E20}"/>
              </a:ext>
            </a:extLst>
          </p:cNvPr>
          <p:cNvSpPr/>
          <p:nvPr/>
        </p:nvSpPr>
        <p:spPr bwMode="auto">
          <a:xfrm>
            <a:off x="4638410" y="635436"/>
            <a:ext cx="987425" cy="145732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607E3C17-EDEE-8A4F-A458-F69D97E89143}"/>
              </a:ext>
            </a:extLst>
          </p:cNvPr>
          <p:cNvSpPr/>
          <p:nvPr/>
        </p:nvSpPr>
        <p:spPr>
          <a:xfrm>
            <a:off x="5140926" y="2219153"/>
            <a:ext cx="3280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Proton-beam therapy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365C683-AF51-DB44-99A7-9093036B2ADE}"/>
              </a:ext>
            </a:extLst>
          </p:cNvPr>
          <p:cNvSpPr/>
          <p:nvPr/>
        </p:nvSpPr>
        <p:spPr>
          <a:xfrm>
            <a:off x="1932003" y="2219153"/>
            <a:ext cx="24508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X-ray therapy</a:t>
            </a:r>
          </a:p>
        </p:txBody>
      </p:sp>
      <p:pic>
        <p:nvPicPr>
          <p:cNvPr id="20" name="Picture 6" descr="C:\Users\mdmlsnb2\Dropbox (The University of Manchester)\Work Manchester\Meetings 2018 and on\Inaugural lecture Sept 2018\Other pics\IMG_1450.JPG">
            <a:extLst>
              <a:ext uri="{FF2B5EF4-FFF2-40B4-BE49-F238E27FC236}">
                <a16:creationId xmlns="" xmlns:a16="http://schemas.microsoft.com/office/drawing/2014/main" id="{124A8B1D-5712-514A-873F-87EE9EF14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301" y="2813062"/>
            <a:ext cx="3403314" cy="17016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8F6A937D-EC42-C541-A4F1-31B152468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626" y="2797010"/>
            <a:ext cx="2287601" cy="173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2DE2260A-5C4D-364F-9049-02B8EEDF77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115" t="6156" r="50748" b="4213"/>
          <a:stretch/>
        </p:blipFill>
        <p:spPr>
          <a:xfrm rot="5400000">
            <a:off x="6142456" y="3998630"/>
            <a:ext cx="1277004" cy="2874048"/>
          </a:xfrm>
          <a:prstGeom prst="rect">
            <a:avLst/>
          </a:prstGeom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FA42F9C5-EC30-2544-AD29-0D3DED231D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389" t="6156" r="10653" b="4213"/>
          <a:stretch/>
        </p:blipFill>
        <p:spPr>
          <a:xfrm rot="5400000">
            <a:off x="2526091" y="4055325"/>
            <a:ext cx="1262670" cy="277499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106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33CC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138CCC7B5FEE4489CC79485D728913" ma:contentTypeVersion="5" ma:contentTypeDescription="Create a new document." ma:contentTypeScope="" ma:versionID="ab517d152ab68f804cc0ec42c2a854f1">
  <xsd:schema xmlns:xsd="http://www.w3.org/2001/XMLSchema" xmlns:xs="http://www.w3.org/2001/XMLSchema" xmlns:p="http://schemas.microsoft.com/office/2006/metadata/properties" xmlns:ns2="acd2c9dc-aa41-463a-b787-b6d3be7171dd" targetNamespace="http://schemas.microsoft.com/office/2006/metadata/properties" ma:root="true" ma:fieldsID="0f57c3e5cc7468dd6adfcbb02c9889c5" ns2:_="">
    <xsd:import namespace="acd2c9dc-aa41-463a-b787-b6d3be717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d2c9dc-aa41-463a-b787-b6d3be7171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/>
</file>

<file path=customXml/itemProps1.xml><?xml version="1.0" encoding="utf-8"?>
<ds:datastoreItem xmlns:ds="http://schemas.openxmlformats.org/officeDocument/2006/customXml" ds:itemID="{F0F01D39-5845-4588-867F-68C99CED76A1}">
  <ds:schemaRefs>
    <ds:schemaRef ds:uri="http://schemas.microsoft.com/office/2006/documentManagement/types"/>
    <ds:schemaRef ds:uri="acd2c9dc-aa41-463a-b787-b6d3be7171dd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05E5A01-C147-44AD-8C9E-F8AC1A8BCF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d2c9dc-aa41-463a-b787-b6d3be717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B2C1F3-3219-4C89-97FF-0E894E7FCA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14779</TotalTime>
  <Words>381</Words>
  <Application>Microsoft Office PowerPoint</Application>
  <PresentationFormat>A4 Paper (210x297 mm)</PresentationFormat>
  <Paragraphs>70</Paragraphs>
  <Slides>11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1_Blank Presentation</vt:lpstr>
      <vt:lpstr>Physics of medical imaging and radiotherapy</vt:lpstr>
      <vt:lpstr>PowerPoint Presentation</vt:lpstr>
      <vt:lpstr>PowerPoint Presentation</vt:lpstr>
      <vt:lpstr>PowerPoint Presentation</vt:lpstr>
      <vt:lpstr>Key developments in medical imaging</vt:lpstr>
      <vt:lpstr>Aims:</vt:lpstr>
      <vt:lpstr>PowerPoint Presentation</vt:lpstr>
      <vt:lpstr>PowerPoint Presentation</vt:lpstr>
      <vt:lpstr>PowerPoint Presentation</vt:lpstr>
      <vt:lpstr>Course Structure</vt:lpstr>
      <vt:lpstr>Physics of medical imaging and radiotherapy</vt:lpstr>
    </vt:vector>
  </TitlesOfParts>
  <Company>Imperial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French</dc:creator>
  <cp:lastModifiedBy>Mcginty, James A</cp:lastModifiedBy>
  <cp:revision>662</cp:revision>
  <dcterms:created xsi:type="dcterms:W3CDTF">2000-06-21T13:51:35Z</dcterms:created>
  <dcterms:modified xsi:type="dcterms:W3CDTF">2021-04-27T19:15:28Z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0x01010087138CCC7B5FEE4489CC79485D728913</vt:lpwstr>
  </property>
  <property fmtid="{D5CDD505-2E9C-101B-9397-08002B2CF9AE}" pid="3" name="_dlc_DocIdItemGuid">
    <vt:lpwstr>59f984fb-b172-4ad0-9b75-2fbe987a97c7</vt:lpwstr>
  </property>
  <property fmtid="{D5CDD505-2E9C-101B-9397-08002B2CF9AE}" pid="4" name="Order">
    <vt:r8>100</vt:r8>
  </property>
</Properties>
</file>