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11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omments/comment4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4418" r:id="rId5"/>
  </p:sldMasterIdLst>
  <p:notesMasterIdLst>
    <p:notesMasterId r:id="rId25"/>
  </p:notesMasterIdLst>
  <p:handoutMasterIdLst>
    <p:handoutMasterId r:id="rId26"/>
  </p:handoutMasterIdLst>
  <p:sldIdLst>
    <p:sldId id="433" r:id="rId6"/>
    <p:sldId id="525" r:id="rId7"/>
    <p:sldId id="526" r:id="rId8"/>
    <p:sldId id="527" r:id="rId9"/>
    <p:sldId id="531" r:id="rId10"/>
    <p:sldId id="530" r:id="rId11"/>
    <p:sldId id="563" r:id="rId12"/>
    <p:sldId id="561" r:id="rId13"/>
    <p:sldId id="529" r:id="rId14"/>
    <p:sldId id="534" r:id="rId15"/>
    <p:sldId id="562" r:id="rId16"/>
    <p:sldId id="522" r:id="rId17"/>
    <p:sldId id="564" r:id="rId18"/>
    <p:sldId id="552" r:id="rId19"/>
    <p:sldId id="539" r:id="rId20"/>
    <p:sldId id="540" r:id="rId21"/>
    <p:sldId id="565" r:id="rId22"/>
    <p:sldId id="528" r:id="rId23"/>
    <p:sldId id="557" r:id="rId24"/>
  </p:sldIdLst>
  <p:sldSz cx="12192000" cy="6858000"/>
  <p:notesSz cx="9928225" cy="6797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8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unsby, Christopher W" initials="DCW" lastIdx="4" clrIdx="0">
    <p:extLst>
      <p:ext uri="{19B8F6BF-5375-455C-9EA6-DF929625EA0E}">
        <p15:presenceInfo xmlns:p15="http://schemas.microsoft.com/office/powerpoint/2012/main" userId="S::cwd@ic.ac.uk::7d230c85-f939-436d-a3a6-37621e78bc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207F"/>
    <a:srgbClr val="000000"/>
    <a:srgbClr val="FF0000"/>
    <a:srgbClr val="FFFFFF"/>
    <a:srgbClr val="FF4343"/>
    <a:srgbClr val="33CC33"/>
    <a:srgbClr val="009900"/>
    <a:srgbClr val="FF7F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9" autoAdjust="0"/>
    <p:restoredTop sz="92514" autoAdjust="0"/>
  </p:normalViewPr>
  <p:slideViewPr>
    <p:cSldViewPr showGuides="1">
      <p:cViewPr varScale="1">
        <p:scale>
          <a:sx n="100" d="100"/>
          <a:sy n="100" d="100"/>
        </p:scale>
        <p:origin x="72" y="120"/>
      </p:cViewPr>
      <p:guideLst>
        <p:guide orient="horz" pos="1389"/>
        <p:guide pos="3840"/>
      </p:guideLst>
    </p:cSldViewPr>
  </p:slideViewPr>
  <p:outlineViewPr>
    <p:cViewPr>
      <p:scale>
        <a:sx n="33" d="100"/>
        <a:sy n="33" d="100"/>
      </p:scale>
      <p:origin x="0" y="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133" d="100"/>
          <a:sy n="133" d="100"/>
        </p:scale>
        <p:origin x="-486" y="-78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1-05T10:13:55.805" idx="2">
    <p:pos x="158" y="812"/>
    <p:text>James, please update this slide as you like and add extra slides. Perhaps up to 3 max.</p:text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1-05T10:14:10.785" idx="3">
    <p:pos x="10" y="10"/>
    <p:text>Uwe, please update this slide as you like and add extra slides. Perhaps up to 3 max.</p:text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1-05T10:14:22.159" idx="4">
    <p:pos x="10" y="10"/>
    <p:text>Ken, please update this slide as you like and add extra slides. Perhaps up to 3 max.</p:text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1-05T10:13:26.326" idx="1">
    <p:pos x="1922" y="2522"/>
    <p:text>The items below are copied from James' outline. James to check and update if necessary please.</p:text>
    <p:extLst>
      <p:ext uri="{C676402C-5697-4E1C-873F-D02D1690AC5C}">
        <p15:threadingInfo xmlns:p15="http://schemas.microsoft.com/office/powerpoint/2012/main" timeZoneBias="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0538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t" anchorCtr="0" compatLnSpc="1">
            <a:prstTxWarp prst="textNoShape">
              <a:avLst/>
            </a:prstTxWarp>
          </a:bodyPr>
          <a:lstStyle>
            <a:lvl1pPr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7688" y="0"/>
            <a:ext cx="4300537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t" anchorCtr="0" compatLnSpc="1">
            <a:prstTxWarp prst="textNoShape">
              <a:avLst/>
            </a:prstTxWarp>
          </a:bodyPr>
          <a:lstStyle>
            <a:lvl1pPr algn="r"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63"/>
            <a:ext cx="4300538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b" anchorCtr="0" compatLnSpc="1">
            <a:prstTxWarp prst="textNoShape">
              <a:avLst/>
            </a:prstTxWarp>
          </a:bodyPr>
          <a:lstStyle>
            <a:lvl1pPr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7688" y="6456363"/>
            <a:ext cx="4300537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b" anchorCtr="0" compatLnSpc="1">
            <a:prstTxWarp prst="textNoShape">
              <a:avLst/>
            </a:prstTxWarp>
          </a:bodyPr>
          <a:lstStyle>
            <a:lvl1pPr algn="r"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6FC04A87-473C-4E5C-B736-895787F74F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440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0538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t" anchorCtr="0" compatLnSpc="1">
            <a:prstTxWarp prst="textNoShape">
              <a:avLst/>
            </a:prstTxWarp>
          </a:bodyPr>
          <a:lstStyle>
            <a:lvl1pPr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7688" y="0"/>
            <a:ext cx="4300537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t" anchorCtr="0" compatLnSpc="1">
            <a:prstTxWarp prst="textNoShape">
              <a:avLst/>
            </a:prstTxWarp>
          </a:bodyPr>
          <a:lstStyle>
            <a:lvl1pPr algn="r"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98750" y="511175"/>
            <a:ext cx="4532313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2388" y="3230563"/>
            <a:ext cx="728345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63"/>
            <a:ext cx="4300538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b" anchorCtr="0" compatLnSpc="1">
            <a:prstTxWarp prst="textNoShape">
              <a:avLst/>
            </a:prstTxWarp>
          </a:bodyPr>
          <a:lstStyle>
            <a:lvl1pPr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7688" y="6456363"/>
            <a:ext cx="4300537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b" anchorCtr="0" compatLnSpc="1">
            <a:prstTxWarp prst="textNoShape">
              <a:avLst/>
            </a:prstTxWarp>
          </a:bodyPr>
          <a:lstStyle>
            <a:lvl1pPr algn="r"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6E740887-CB9A-4F95-A948-16BF8DFEC1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5287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Brief</a:t>
            </a:r>
            <a:r>
              <a:rPr lang="en-GB" baseline="0" dirty="0"/>
              <a:t> intro to lecturers. Highlight level and ECTS – no prerequisites.</a:t>
            </a:r>
          </a:p>
          <a:p>
            <a:r>
              <a:rPr lang="en-GB" baseline="0" dirty="0"/>
              <a:t>Replaces two short Medical Imaging courses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4769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Topics covered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1543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Topics covered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2611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Topics covered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5580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Describe</a:t>
            </a:r>
            <a:r>
              <a:rPr lang="en-GB" baseline="0" dirty="0"/>
              <a:t> course structure – make it clear that “course work” is done in groups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7504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Describe</a:t>
            </a:r>
            <a:r>
              <a:rPr lang="en-GB" baseline="0" dirty="0"/>
              <a:t> course structure – make it clear that “course work” is done in groups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5575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D54CCD-1998-48C4-916D-C69A46A943C7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8269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Medical imaging just over 100 years old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152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Quality</a:t>
            </a:r>
            <a:r>
              <a:rPr lang="en-GB" baseline="0" dirty="0"/>
              <a:t> of data improved significantly due to improved understanding, optimisation of parameters and developments in technology.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404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Moved</a:t>
            </a:r>
            <a:r>
              <a:rPr lang="en-GB" baseline="0" dirty="0"/>
              <a:t> from 2D imaging to full 3D tomography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7335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Started with discovery of X-rays, but have seen many modalities developed</a:t>
            </a:r>
            <a:r>
              <a:rPr lang="en-GB" baseline="0" dirty="0"/>
              <a:t> since. The importance of medical imaging is underlined by the numerous Nobel prizes awarded for key advancements.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800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Basic aim of the course is to introduce key physical principles underlining</a:t>
            </a:r>
            <a:r>
              <a:rPr lang="en-GB" baseline="0" dirty="0"/>
              <a:t> the main medical imaging and therapy techniques (given on next slides)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30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Describe</a:t>
            </a:r>
            <a:r>
              <a:rPr lang="en-GB" baseline="0" dirty="0"/>
              <a:t> course structure – make it clear that “course work” is done in groups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2475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Topics covered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9609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Topics covered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771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4165600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 l="6931"/>
          <a:stretch>
            <a:fillRect/>
          </a:stretch>
        </p:blipFill>
        <p:spPr bwMode="auto">
          <a:xfrm>
            <a:off x="439616" y="63500"/>
            <a:ext cx="4978400" cy="154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17334" y="1628793"/>
            <a:ext cx="6335184" cy="1514475"/>
          </a:xfrm>
        </p:spPr>
        <p:txBody>
          <a:bodyPr/>
          <a:lstStyle>
            <a:lvl1pPr>
              <a:defRPr sz="3600">
                <a:solidFill>
                  <a:srgbClr val="0E207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0199" y="5437188"/>
            <a:ext cx="2872318" cy="703262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01835F"/>
                </a:solidFill>
              </a:defRPr>
            </a:lvl1pPr>
          </a:lstStyle>
          <a:p>
            <a:r>
              <a:rPr lang="en-GB"/>
              <a:t>Name of presenter</a:t>
            </a:r>
          </a:p>
          <a:p>
            <a:r>
              <a:rPr lang="en-GB"/>
              <a:t>Job title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CA8CCEA0-068B-4646-B28F-4C47571A21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4097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02300" y="14097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15217" y="63087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spcBef>
                <a:spcPct val="20000"/>
              </a:spcBef>
            </a:pPr>
            <a:r>
              <a:rPr lang="en-GB" altLang="en-GB" sz="1800" b="0">
                <a:solidFill>
                  <a:srgbClr val="FE9914"/>
                </a:solidFill>
              </a:rPr>
              <a:t>© Imperial College London</a:t>
            </a:r>
            <a:endParaRPr lang="en-US" altLang="en-US" sz="1800" b="0">
              <a:solidFill>
                <a:srgbClr val="FE991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CDC40CA6-9399-4E14-BF77-8245A24CE9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171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3215217" y="63087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spcBef>
                <a:spcPct val="20000"/>
              </a:spcBef>
            </a:pPr>
            <a:r>
              <a:rPr lang="en-GB" altLang="en-GB" sz="1800" b="0">
                <a:solidFill>
                  <a:srgbClr val="FE9914"/>
                </a:solidFill>
              </a:rPr>
              <a:t>© Imperial College London</a:t>
            </a:r>
            <a:endParaRPr lang="en-US" altLang="en-US" sz="1800" b="0">
              <a:solidFill>
                <a:srgbClr val="FE9914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E2494254-36CF-4EC2-932C-412AB38586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2136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215217" y="63087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spcBef>
                <a:spcPct val="20000"/>
              </a:spcBef>
            </a:pPr>
            <a:r>
              <a:rPr lang="en-GB" altLang="en-GB" sz="1800" b="0">
                <a:solidFill>
                  <a:srgbClr val="FE9914"/>
                </a:solidFill>
              </a:rPr>
              <a:t>© Imperial College London</a:t>
            </a:r>
            <a:endParaRPr lang="en-US" altLang="en-US" sz="1800" b="0">
              <a:solidFill>
                <a:srgbClr val="FE991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DBA13D5E-240C-49C1-B02D-53D384028A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78927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215217" y="63087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spcBef>
                <a:spcPct val="20000"/>
              </a:spcBef>
            </a:pPr>
            <a:r>
              <a:rPr lang="en-GB" altLang="en-GB" sz="1800" b="0">
                <a:solidFill>
                  <a:srgbClr val="FE9914"/>
                </a:solidFill>
              </a:rPr>
              <a:t>© Imperial College London</a:t>
            </a:r>
            <a:endParaRPr lang="en-US" altLang="en-US" sz="1800" b="0">
              <a:solidFill>
                <a:srgbClr val="FE9914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92723BF7-C274-4B9B-9B94-45677A4D3C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8644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15217" y="63087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spcBef>
                <a:spcPct val="20000"/>
              </a:spcBef>
            </a:pPr>
            <a:r>
              <a:rPr lang="en-GB" altLang="en-GB" sz="1800" b="0">
                <a:solidFill>
                  <a:srgbClr val="FE9914"/>
                </a:solidFill>
              </a:rPr>
              <a:t>© Imperial College London</a:t>
            </a:r>
            <a:endParaRPr lang="en-US" altLang="en-US" sz="1800" b="0">
              <a:solidFill>
                <a:srgbClr val="FE991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43B26F2B-0C82-4DBC-81C3-B1615C9714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30388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15217" y="63087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spcBef>
                <a:spcPct val="20000"/>
              </a:spcBef>
            </a:pPr>
            <a:r>
              <a:rPr lang="en-GB" altLang="en-GB" sz="1800" b="0">
                <a:solidFill>
                  <a:srgbClr val="FE9914"/>
                </a:solidFill>
              </a:rPr>
              <a:t>© Imperial College London</a:t>
            </a:r>
            <a:endParaRPr lang="en-US" altLang="en-US" sz="1800" b="0">
              <a:solidFill>
                <a:srgbClr val="FE991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840BE41B-6106-41D9-AA8B-7E0C6D2BE6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2950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15217" y="63087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spcBef>
                <a:spcPct val="20000"/>
              </a:spcBef>
            </a:pPr>
            <a:r>
              <a:rPr lang="en-GB" altLang="en-GB" sz="1800" b="0">
                <a:solidFill>
                  <a:srgbClr val="FE9914"/>
                </a:solidFill>
              </a:rPr>
              <a:t>© Imperial College London</a:t>
            </a:r>
            <a:endParaRPr lang="en-US" altLang="en-US" sz="1800" b="0">
              <a:solidFill>
                <a:srgbClr val="FE991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657B73C2-ECFF-4B87-939B-33C471D2EE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4612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7268" y="171450"/>
            <a:ext cx="2595034" cy="53530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1" y="171450"/>
            <a:ext cx="7584016" cy="53530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15217" y="63087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spcBef>
                <a:spcPct val="20000"/>
              </a:spcBef>
            </a:pPr>
            <a:r>
              <a:rPr lang="en-GB" altLang="en-GB" sz="1800" b="0">
                <a:solidFill>
                  <a:srgbClr val="FE9914"/>
                </a:solidFill>
              </a:rPr>
              <a:t>© Imperial College London</a:t>
            </a:r>
            <a:endParaRPr lang="en-US" altLang="en-US" sz="1800" b="0">
              <a:solidFill>
                <a:srgbClr val="FE991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435178DA-BB8D-4203-AD54-DB8FF465A6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1118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0"/>
            <a:ext cx="10363200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394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1147F9EB-4F38-4FA9-9741-B1349CB967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4097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02300" y="14097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7C28644C-61E0-4BB3-8DF7-DC1FDB40AA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F8F89E3F-AD37-4A11-B6A5-0FFED4F0F7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1D3E2B69-BA23-4DE0-BE9D-870C16F98C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FA239B6C-4F72-4D55-8223-AF1BEB8A32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17334" y="1628777"/>
            <a:ext cx="6335184" cy="1514475"/>
          </a:xfrm>
        </p:spPr>
        <p:txBody>
          <a:bodyPr/>
          <a:lstStyle>
            <a:lvl1pPr>
              <a:defRPr sz="3600">
                <a:solidFill>
                  <a:srgbClr val="0E207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0199" y="5437188"/>
            <a:ext cx="2872318" cy="703262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01835F"/>
                </a:solidFill>
              </a:defRPr>
            </a:lvl1pPr>
          </a:lstStyle>
          <a:p>
            <a:r>
              <a:rPr lang="en-GB"/>
              <a:t>Name of presenter</a:t>
            </a:r>
          </a:p>
          <a:p>
            <a:r>
              <a:rPr lang="en-GB"/>
              <a:t>Job title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215217" y="63087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spcBef>
                <a:spcPct val="20000"/>
              </a:spcBef>
            </a:pPr>
            <a:r>
              <a:rPr lang="en-GB" altLang="en-GB" sz="1800" b="0">
                <a:solidFill>
                  <a:srgbClr val="FE9914"/>
                </a:solidFill>
              </a:rPr>
              <a:t>© Imperial College London</a:t>
            </a:r>
            <a:endParaRPr lang="en-US" altLang="en-US" sz="1800" b="0">
              <a:solidFill>
                <a:srgbClr val="FE9914"/>
              </a:solidFill>
            </a:endParaRP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945585CC-17AD-4668-8A40-4426D1ADC8AE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4165600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5" name="Picture 7"/>
          <p:cNvPicPr>
            <a:picLocks noChangeAspect="1" noChangeArrowheads="1"/>
          </p:cNvPicPr>
          <p:nvPr/>
        </p:nvPicPr>
        <p:blipFill>
          <a:blip r:embed="rId3" cstate="print"/>
          <a:srcRect l="6931"/>
          <a:stretch>
            <a:fillRect/>
          </a:stretch>
        </p:blipFill>
        <p:spPr bwMode="auto">
          <a:xfrm>
            <a:off x="440267" y="63500"/>
            <a:ext cx="4978400" cy="15446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07010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15217" y="63087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spcBef>
                <a:spcPct val="20000"/>
              </a:spcBef>
            </a:pPr>
            <a:r>
              <a:rPr lang="en-GB" altLang="en-GB" sz="1800" b="0">
                <a:solidFill>
                  <a:srgbClr val="FE9914"/>
                </a:solidFill>
              </a:rPr>
              <a:t>© Imperial College London</a:t>
            </a:r>
            <a:endParaRPr lang="en-US" altLang="en-US" sz="1800" b="0">
              <a:solidFill>
                <a:srgbClr val="FE991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761187AB-5AEC-4AF8-9079-BBB02E2F51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407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15217" y="63087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spcBef>
                <a:spcPct val="20000"/>
              </a:spcBef>
            </a:pPr>
            <a:r>
              <a:rPr lang="en-GB" altLang="en-GB" sz="1800" b="0">
                <a:solidFill>
                  <a:srgbClr val="FE9914"/>
                </a:solidFill>
              </a:rPr>
              <a:t>© Imperial College London</a:t>
            </a:r>
            <a:endParaRPr lang="en-US" altLang="en-US" sz="1800" b="0">
              <a:solidFill>
                <a:srgbClr val="FE991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4241791F-CF13-4921-8DA4-D5D25F5EEC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7291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0539" y="17145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0078" y="14097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4108" y="63087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000">
                <a:solidFill>
                  <a:srgbClr val="0E207F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Page </a:t>
            </a:r>
            <a:fld id="{42A11B54-3E74-40C6-B033-9CFD376044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7" r:id="rId1"/>
    <p:sldLayoutId id="2147484412" r:id="rId2"/>
    <p:sldLayoutId id="2147484413" r:id="rId3"/>
    <p:sldLayoutId id="2147484414" r:id="rId4"/>
    <p:sldLayoutId id="2147484415" r:id="rId5"/>
    <p:sldLayoutId id="2147484416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rgbClr val="0E207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E207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rgbClr val="0E207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0050" y="17145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4097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4433" y="63087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00">
                <a:solidFill>
                  <a:srgbClr val="0E207F"/>
                </a:solidFill>
              </a:defRPr>
            </a:lvl1pPr>
          </a:lstStyle>
          <a:p>
            <a:pPr algn="l"/>
            <a:r>
              <a:rPr lang="en-US" altLang="en-US" b="0"/>
              <a:t>Page </a:t>
            </a:r>
            <a:fld id="{FC59F746-D73C-4041-831E-7EC80F75DF59}" type="slidenum">
              <a:rPr lang="en-US" altLang="en-US" b="0"/>
              <a:pPr algn="l"/>
              <a:t>‹#›</a:t>
            </a:fld>
            <a:endParaRPr lang="en-US" altLang="en-US" b="0"/>
          </a:p>
        </p:txBody>
      </p:sp>
    </p:spTree>
    <p:extLst>
      <p:ext uri="{BB962C8B-B14F-4D97-AF65-F5344CB8AC3E}">
        <p14:creationId xmlns:p14="http://schemas.microsoft.com/office/powerpoint/2010/main" val="1891227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19" r:id="rId1"/>
    <p:sldLayoutId id="2147484420" r:id="rId2"/>
    <p:sldLayoutId id="2147484421" r:id="rId3"/>
    <p:sldLayoutId id="2147484422" r:id="rId4"/>
    <p:sldLayoutId id="2147484423" r:id="rId5"/>
    <p:sldLayoutId id="2147484424" r:id="rId6"/>
    <p:sldLayoutId id="2147484425" r:id="rId7"/>
    <p:sldLayoutId id="2147484426" r:id="rId8"/>
    <p:sldLayoutId id="2147484427" r:id="rId9"/>
    <p:sldLayoutId id="2147484428" r:id="rId10"/>
    <p:sldLayoutId id="2147484429" r:id="rId11"/>
    <p:sldLayoutId id="2147484430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rgbClr val="0E207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E207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rgbClr val="0E207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2.xml"/><Relationship Id="rId3" Type="http://schemas.openxmlformats.org/officeDocument/2006/relationships/image" Target="../media/image20.tiff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tiff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comments" Target="../comments/comment3.xml"/><Relationship Id="rId5" Type="http://schemas.openxmlformats.org/officeDocument/2006/relationships/image" Target="../media/image3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jpeg"/><Relationship Id="rId4" Type="http://schemas.openxmlformats.org/officeDocument/2006/relationships/image" Target="../media/image27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rlstorz.com/cps/rde/xchg/SID-03A4C631-05538108/karlstorz-en/hs.xsl/2411.htm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12.gif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gif"/><Relationship Id="rId5" Type="http://schemas.openxmlformats.org/officeDocument/2006/relationships/image" Target="../media/image14.png"/><Relationship Id="rId4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gif"/><Relationship Id="rId5" Type="http://schemas.openxmlformats.org/officeDocument/2006/relationships/image" Target="../media/image18.tiff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695400" y="251904"/>
            <a:ext cx="10801200" cy="1143000"/>
          </a:xfrm>
        </p:spPr>
        <p:txBody>
          <a:bodyPr/>
          <a:lstStyle/>
          <a:p>
            <a:pPr algn="ctr"/>
            <a:r>
              <a:rPr lang="en-GB" sz="4000" dirty="0"/>
              <a:t>Physics of medical imaging and radiotherapy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661001" y="1556793"/>
            <a:ext cx="8856979" cy="989761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None/>
              <a:defRPr/>
            </a:pPr>
            <a:r>
              <a:rPr lang="en-GB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BSc/</a:t>
            </a:r>
            <a:r>
              <a:rPr lang="en-GB" sz="2400" b="1" dirty="0" err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MSci</a:t>
            </a:r>
            <a:r>
              <a:rPr lang="en-GB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Physics level 3</a:t>
            </a:r>
          </a:p>
          <a:p>
            <a:pPr marL="0" indent="0" algn="ctr" eaLnBrk="1" hangingPunct="1">
              <a:spcBef>
                <a:spcPct val="0"/>
              </a:spcBef>
              <a:buNone/>
              <a:defRPr/>
            </a:pPr>
            <a:r>
              <a:rPr lang="en-GB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7.5 ECTS course in term 2</a:t>
            </a:r>
            <a:endParaRPr lang="en-GB" sz="2400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11049000" y="3573026"/>
            <a:ext cx="1959768" cy="295231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</a:pPr>
            <a:endParaRPr lang="en-GB" sz="1800" b="0">
              <a:solidFill>
                <a:srgbClr val="FE9914"/>
              </a:solidFill>
            </a:endParaRPr>
          </a:p>
        </p:txBody>
      </p:sp>
      <p:sp>
        <p:nvSpPr>
          <p:cNvPr id="11" name="Content Placeholder 8"/>
          <p:cNvSpPr txBox="1">
            <a:spLocks/>
          </p:cNvSpPr>
          <p:nvPr/>
        </p:nvSpPr>
        <p:spPr bwMode="auto">
          <a:xfrm>
            <a:off x="1694537" y="5733256"/>
            <a:ext cx="8856979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E207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0E207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0E207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en-GB" sz="2400" b="0" dirty="0">
                <a:solidFill>
                  <a:srgbClr val="002060"/>
                </a:solidFill>
                <a:cs typeface="Times New Roman" pitchFamily="18" charset="0"/>
              </a:rPr>
              <a:t>In previous years this ran two 3 ECTS Medical Imaging courses:</a:t>
            </a:r>
          </a:p>
          <a:p>
            <a:pPr marL="0" indent="0" algn="ctr" eaLnBrk="1" hangingPunct="1">
              <a:spcBef>
                <a:spcPct val="0"/>
              </a:spcBef>
              <a:buNone/>
              <a:defRPr/>
            </a:pPr>
            <a:r>
              <a:rPr lang="en-GB" sz="2400" b="0" dirty="0">
                <a:solidFill>
                  <a:srgbClr val="002060"/>
                </a:solidFill>
                <a:cs typeface="Times New Roman" pitchFamily="18" charset="0"/>
              </a:rPr>
              <a:t>X-ray &amp; Ultrasound and Nuclear Diagnostics &amp; MRI</a:t>
            </a:r>
          </a:p>
        </p:txBody>
      </p:sp>
      <p:pic>
        <p:nvPicPr>
          <p:cNvPr id="1026" name="Picture 2" descr="Portrait Pi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422" y="2577035"/>
            <a:ext cx="17811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ortrait Pictu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001" y="2577035"/>
            <a:ext cx="17811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fbcdn-sphotos-h-a.akamaihd.net/hphotos-ak-snc7/391534_10150351974521743_1726040212_n.jpg"/>
          <p:cNvPicPr>
            <a:picLocks noChangeAspect="1" noChangeArrowheads="1"/>
          </p:cNvPicPr>
          <p:nvPr/>
        </p:nvPicPr>
        <p:blipFill rotWithShape="1">
          <a:blip r:embed="rId5" cstate="print"/>
          <a:srcRect l="13057" b="12752"/>
          <a:stretch/>
        </p:blipFill>
        <p:spPr bwMode="auto">
          <a:xfrm>
            <a:off x="6201843" y="2587837"/>
            <a:ext cx="1781175" cy="23832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237377" y="4987468"/>
            <a:ext cx="25726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0" dirty="0"/>
              <a:t>Prof Chris Dunsby</a:t>
            </a:r>
          </a:p>
          <a:p>
            <a:pPr algn="ctr"/>
            <a:r>
              <a:rPr lang="en-GB" sz="1200" b="0" dirty="0">
                <a:solidFill>
                  <a:schemeClr val="accent2"/>
                </a:solidFill>
              </a:rPr>
              <a:t>christopher.dunsby@imperial.ac.uk</a:t>
            </a:r>
            <a:endParaRPr lang="en-GB" sz="2000" b="0" dirty="0">
              <a:solidFill>
                <a:schemeClr val="accent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31421" y="4987468"/>
            <a:ext cx="1822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0" dirty="0"/>
              <a:t>Prof Ken Long</a:t>
            </a:r>
          </a:p>
          <a:p>
            <a:pPr algn="ctr"/>
            <a:r>
              <a:rPr lang="en-GB" sz="1200" b="0" dirty="0">
                <a:solidFill>
                  <a:schemeClr val="accent2"/>
                </a:solidFill>
              </a:rPr>
              <a:t>k.long@imperial.ac.uk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46922" y="4987468"/>
            <a:ext cx="22910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0" dirty="0"/>
              <a:t>Dr James McGinty</a:t>
            </a:r>
          </a:p>
          <a:p>
            <a:pPr algn="ctr"/>
            <a:r>
              <a:rPr lang="en-GB" sz="1200" b="0" dirty="0">
                <a:solidFill>
                  <a:schemeClr val="accent2"/>
                </a:solidFill>
              </a:rPr>
              <a:t>james.mcginty@imperial.ac.uk</a:t>
            </a:r>
          </a:p>
        </p:txBody>
      </p:sp>
      <p:pic>
        <p:nvPicPr>
          <p:cNvPr id="14" name="Picture 13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40D1B1CB-1E16-4E9D-A5CC-09DECD0A86D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0" r="8750"/>
          <a:stretch/>
        </p:blipFill>
        <p:spPr>
          <a:xfrm>
            <a:off x="8472265" y="2588812"/>
            <a:ext cx="1781175" cy="23812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9833C72-DB7C-476C-9CC6-DE023C2F27DB}"/>
              </a:ext>
            </a:extLst>
          </p:cNvPr>
          <p:cNvSpPr txBox="1"/>
          <p:nvPr/>
        </p:nvSpPr>
        <p:spPr>
          <a:xfrm>
            <a:off x="8328249" y="4986592"/>
            <a:ext cx="20505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0" dirty="0"/>
              <a:t>Prof Uwe Oelfke</a:t>
            </a:r>
          </a:p>
          <a:p>
            <a:pPr algn="ctr"/>
            <a:r>
              <a:rPr lang="en-GB" sz="1200" b="0" dirty="0">
                <a:solidFill>
                  <a:schemeClr val="accent2"/>
                </a:solidFill>
              </a:rPr>
              <a:t>uwe.oelfke@icr.ac.uk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A328BB4-5CF3-E444-B393-3FC69C8038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25" t="2937" r="3294" b="3054"/>
          <a:stretch/>
        </p:blipFill>
        <p:spPr>
          <a:xfrm>
            <a:off x="4731368" y="1342414"/>
            <a:ext cx="2729264" cy="128374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C6C7220-38BF-C44D-BB1F-30D24ECD6E20}"/>
              </a:ext>
            </a:extLst>
          </p:cNvPr>
          <p:cNvSpPr/>
          <p:nvPr/>
        </p:nvSpPr>
        <p:spPr bwMode="auto">
          <a:xfrm>
            <a:off x="5689215" y="1314450"/>
            <a:ext cx="818645" cy="1301508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</a:pPr>
            <a:endParaRPr lang="en-US" sz="1800" b="0">
              <a:solidFill>
                <a:srgbClr val="FE9914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7E3C17-EDEE-8A4F-A458-F69D97E89143}"/>
              </a:ext>
            </a:extLst>
          </p:cNvPr>
          <p:cNvSpPr/>
          <p:nvPr/>
        </p:nvSpPr>
        <p:spPr>
          <a:xfrm>
            <a:off x="6283927" y="2742350"/>
            <a:ext cx="32800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Proton-beam therapy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365C683-AF51-DB44-99A7-9093036B2ADE}"/>
              </a:ext>
            </a:extLst>
          </p:cNvPr>
          <p:cNvSpPr/>
          <p:nvPr/>
        </p:nvSpPr>
        <p:spPr>
          <a:xfrm>
            <a:off x="2660393" y="2742350"/>
            <a:ext cx="32800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X-ray/photon therapy</a:t>
            </a:r>
          </a:p>
        </p:txBody>
      </p:sp>
      <p:pic>
        <p:nvPicPr>
          <p:cNvPr id="20" name="Picture 6" descr="C:\Users\mdmlsnb2\Dropbox (The University of Manchester)\Work Manchester\Meetings 2018 and on\Inaugural lecture Sept 2018\Other pics\IMG_1450.JPG">
            <a:extLst>
              <a:ext uri="{FF2B5EF4-FFF2-40B4-BE49-F238E27FC236}">
                <a16:creationId xmlns:a16="http://schemas.microsoft.com/office/drawing/2014/main" id="{124A8B1D-5712-514A-873F-87EE9EF14C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301" y="3336259"/>
            <a:ext cx="3403314" cy="170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8F6A937D-EC42-C541-A4F1-31B152468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627" y="3320206"/>
            <a:ext cx="2287601" cy="1733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DE2260A-5C4D-364F-9049-02B8EEDF775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115" t="6156" r="50748" b="4213"/>
          <a:stretch/>
        </p:blipFill>
        <p:spPr>
          <a:xfrm rot="5400000">
            <a:off x="7285456" y="4521826"/>
            <a:ext cx="1277004" cy="2874048"/>
          </a:xfrm>
          <a:prstGeom prst="rect">
            <a:avLst/>
          </a:prstGeom>
          <a:ln>
            <a:noFill/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A42F9C5-EC30-2544-AD29-0D3DED231D9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4389" t="6156" r="10653" b="4213"/>
          <a:stretch/>
        </p:blipFill>
        <p:spPr>
          <a:xfrm rot="5400000">
            <a:off x="3669091" y="4578521"/>
            <a:ext cx="1262670" cy="2774992"/>
          </a:xfrm>
          <a:prstGeom prst="rect">
            <a:avLst/>
          </a:prstGeom>
          <a:ln>
            <a:noFill/>
          </a:ln>
        </p:spPr>
      </p:pic>
      <p:pic>
        <p:nvPicPr>
          <p:cNvPr id="11" name="Picture 10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E9AB367B-7F74-4E97-B41F-15B396E5C83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0" r="8750"/>
          <a:stretch/>
        </p:blipFill>
        <p:spPr>
          <a:xfrm>
            <a:off x="535749" y="1824281"/>
            <a:ext cx="1781175" cy="23812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EBA26EA-AEF4-44B9-9B1A-3693B21017CE}"/>
              </a:ext>
            </a:extLst>
          </p:cNvPr>
          <p:cNvSpPr txBox="1"/>
          <p:nvPr/>
        </p:nvSpPr>
        <p:spPr>
          <a:xfrm>
            <a:off x="391733" y="4222061"/>
            <a:ext cx="20505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0" dirty="0"/>
              <a:t>Prof Uwe Oelfke</a:t>
            </a:r>
          </a:p>
          <a:p>
            <a:pPr algn="ctr"/>
            <a:r>
              <a:rPr lang="en-GB" sz="1200" b="0" dirty="0">
                <a:solidFill>
                  <a:schemeClr val="accent2"/>
                </a:solidFill>
              </a:rPr>
              <a:t>uwe.oelfke@icr.ac.uk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FD619B-79C7-499F-A870-4C21E1A6C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Lectures 6-7 and Seminar 5: Radiotherapy</a:t>
            </a:r>
          </a:p>
        </p:txBody>
      </p:sp>
    </p:spTree>
    <p:extLst>
      <p:ext uri="{BB962C8B-B14F-4D97-AF65-F5344CB8AC3E}">
        <p14:creationId xmlns:p14="http://schemas.microsoft.com/office/powerpoint/2010/main" val="1361067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SC00297"/>
          <p:cNvPicPr>
            <a:picLocks noChangeAspect="1" noChangeArrowheads="1"/>
          </p:cNvPicPr>
          <p:nvPr/>
        </p:nvPicPr>
        <p:blipFill>
          <a:blip r:embed="rId3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3" r="23067"/>
          <a:stretch>
            <a:fillRect/>
          </a:stretch>
        </p:blipFill>
        <p:spPr bwMode="auto">
          <a:xfrm>
            <a:off x="5400702" y="2088318"/>
            <a:ext cx="1390595" cy="1598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721538" y="1149777"/>
            <a:ext cx="748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MRI</a:t>
            </a:r>
          </a:p>
        </p:txBody>
      </p:sp>
      <p:pic>
        <p:nvPicPr>
          <p:cNvPr id="1036" name="Picture 12" descr="http://ars.els-cdn.com/content/image/1-s2.0-S0960896612005676-gr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500" y="4372377"/>
            <a:ext cx="1701432" cy="2250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Portrait Picture">
            <a:extLst>
              <a:ext uri="{FF2B5EF4-FFF2-40B4-BE49-F238E27FC236}">
                <a16:creationId xmlns:a16="http://schemas.microsoft.com/office/drawing/2014/main" id="{65CBBE25-9587-483D-B8D5-7A78F0D74E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24" y="1991127"/>
            <a:ext cx="17811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D6FB80B-03C3-4564-A909-1B41AAFCE553}"/>
              </a:ext>
            </a:extLst>
          </p:cNvPr>
          <p:cNvSpPr txBox="1"/>
          <p:nvPr/>
        </p:nvSpPr>
        <p:spPr>
          <a:xfrm>
            <a:off x="911423" y="4401560"/>
            <a:ext cx="1822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0" dirty="0"/>
              <a:t>Prof Ken Long</a:t>
            </a:r>
          </a:p>
          <a:p>
            <a:pPr algn="ctr"/>
            <a:r>
              <a:rPr lang="en-GB" sz="1200" b="0" dirty="0">
                <a:solidFill>
                  <a:schemeClr val="accent2"/>
                </a:solidFill>
              </a:rPr>
              <a:t>k.long@imperial.ac.uk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F3AC77-9461-43C9-9045-4AAB6CE6C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Lectures 8-10 and Seminar 6: MRI</a:t>
            </a:r>
          </a:p>
        </p:txBody>
      </p:sp>
    </p:spTree>
    <p:extLst>
      <p:ext uri="{BB962C8B-B14F-4D97-AF65-F5344CB8AC3E}">
        <p14:creationId xmlns:p14="http://schemas.microsoft.com/office/powerpoint/2010/main" val="546383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www.sinanco.net/third_party/xinha/plugins/ImageManager/demo_images/IU_2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547" y="2239009"/>
            <a:ext cx="1320909" cy="1816197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5191746" y="1314450"/>
            <a:ext cx="18085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/>
              <a:t>Ultrasound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10946" y="4903085"/>
            <a:ext cx="1970108" cy="1477581"/>
          </a:xfrm>
          <a:prstGeom prst="rect">
            <a:avLst/>
          </a:prstGeom>
        </p:spPr>
      </p:pic>
      <p:pic>
        <p:nvPicPr>
          <p:cNvPr id="20" name="Picture 4" descr="Portrait Picture">
            <a:extLst>
              <a:ext uri="{FF2B5EF4-FFF2-40B4-BE49-F238E27FC236}">
                <a16:creationId xmlns:a16="http://schemas.microsoft.com/office/drawing/2014/main" id="{6DE46322-3224-4296-85A0-56675242F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48" y="2060848"/>
            <a:ext cx="17811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585ECE0-4543-48B1-BEFE-D7333BA768AE}"/>
              </a:ext>
            </a:extLst>
          </p:cNvPr>
          <p:cNvSpPr txBox="1"/>
          <p:nvPr/>
        </p:nvSpPr>
        <p:spPr>
          <a:xfrm>
            <a:off x="703824" y="4471281"/>
            <a:ext cx="25726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0" dirty="0"/>
              <a:t>Prof Chris Dunsby</a:t>
            </a:r>
          </a:p>
          <a:p>
            <a:pPr algn="ctr"/>
            <a:r>
              <a:rPr lang="en-GB" sz="1200" b="0" dirty="0">
                <a:solidFill>
                  <a:schemeClr val="accent2"/>
                </a:solidFill>
              </a:rPr>
              <a:t>christopher.dunsby@imperial.ac.uk</a:t>
            </a:r>
            <a:endParaRPr lang="en-GB" sz="2000" b="0" dirty="0">
              <a:solidFill>
                <a:schemeClr val="accent2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E3D3736-FDE1-4EBA-9AE1-571BF92A9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Lectures 11-12 and Seminar 7: Ultrasound Imaging</a:t>
            </a:r>
          </a:p>
        </p:txBody>
      </p:sp>
    </p:spTree>
    <p:extLst>
      <p:ext uri="{BB962C8B-B14F-4D97-AF65-F5344CB8AC3E}">
        <p14:creationId xmlns:p14="http://schemas.microsoft.com/office/powerpoint/2010/main" val="27660852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62C71-EB26-4D17-92A9-DCDAA8379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Format for seminars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2FAA04-2646-49AD-977F-EA5302DA0F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078" y="1409700"/>
            <a:ext cx="9420338" cy="4114800"/>
          </a:xfrm>
        </p:spPr>
        <p:txBody>
          <a:bodyPr/>
          <a:lstStyle/>
          <a:p>
            <a:r>
              <a:rPr lang="en-GB" sz="2800" dirty="0"/>
              <a:t>Learning by teaching</a:t>
            </a:r>
          </a:p>
          <a:p>
            <a:pPr lvl="1"/>
            <a:r>
              <a:rPr lang="en-GB" sz="2000" dirty="0">
                <a:solidFill>
                  <a:schemeClr val="tx1"/>
                </a:solidFill>
              </a:rPr>
              <a:t>Harold Hopkins “</a:t>
            </a:r>
            <a:r>
              <a:rPr lang="en-GB" sz="2000" i="1" dirty="0">
                <a:solidFill>
                  <a:schemeClr val="tx1"/>
                </a:solidFill>
              </a:rPr>
              <a:t>Only when you try to teach something do you discover whether you truly understand it.</a:t>
            </a:r>
            <a:r>
              <a:rPr lang="en-GB" sz="2000" dirty="0">
                <a:solidFill>
                  <a:schemeClr val="tx1"/>
                </a:solidFill>
              </a:rPr>
              <a:t>”</a:t>
            </a:r>
          </a:p>
          <a:p>
            <a:pPr lvl="1"/>
            <a:r>
              <a:rPr lang="en-GB" sz="2000" dirty="0">
                <a:solidFill>
                  <a:schemeClr val="tx1"/>
                </a:solidFill>
              </a:rPr>
              <a:t>Richard Feynman – The Feynman Technique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Pretend to explain a concept to an inanimate object, e.g. a rubber duck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Identify gaps in your knowledge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Review notes and textbooks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Explain it to someone else</a:t>
            </a:r>
          </a:p>
          <a:p>
            <a:r>
              <a:rPr lang="en-GB" sz="2800" dirty="0"/>
              <a:t>You will be assigned a specific topic to explain for each seminar</a:t>
            </a:r>
          </a:p>
          <a:p>
            <a:pPr lvl="1"/>
            <a:r>
              <a:rPr lang="en-GB" sz="2000" dirty="0">
                <a:solidFill>
                  <a:schemeClr val="tx1"/>
                </a:solidFill>
              </a:rPr>
              <a:t>You will prepare a 10-minute explanation of the topic during the week</a:t>
            </a:r>
          </a:p>
          <a:p>
            <a:pPr lvl="1"/>
            <a:r>
              <a:rPr lang="en-GB" sz="2000" dirty="0">
                <a:solidFill>
                  <a:schemeClr val="tx1"/>
                </a:solidFill>
              </a:rPr>
              <a:t>During the seminar, you will explain your topic to others in a group of 4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9792A0-A6F9-43D1-AE85-80C7329FB8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Page </a:t>
            </a:r>
            <a:fld id="{1D3E2B69-BA23-4DE0-BE9D-870C16F98C48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6A7DB19-B155-47BE-8A6B-997D0ED69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43659" y="1124744"/>
            <a:ext cx="1440160" cy="1995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4510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Explaining material to your group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GB" sz="2400" dirty="0"/>
              <a:t>You will all have seen the additional study material</a:t>
            </a:r>
          </a:p>
          <a:p>
            <a:pPr>
              <a:spcBef>
                <a:spcPts val="1800"/>
              </a:spcBef>
            </a:pPr>
            <a:r>
              <a:rPr lang="en-GB" sz="2400" dirty="0"/>
              <a:t>The aim of the exercise is for </a:t>
            </a:r>
            <a:r>
              <a:rPr lang="en-GB" sz="2400" u="sng" dirty="0"/>
              <a:t>you</a:t>
            </a:r>
            <a:r>
              <a:rPr lang="en-GB" sz="2400" dirty="0"/>
              <a:t> to improve </a:t>
            </a:r>
            <a:r>
              <a:rPr lang="en-GB" sz="2400" u="sng" dirty="0"/>
              <a:t>your</a:t>
            </a:r>
            <a:r>
              <a:rPr lang="en-GB" sz="2400" dirty="0"/>
              <a:t> understanding of a topic by having to explain it to others</a:t>
            </a:r>
          </a:p>
          <a:p>
            <a:pPr>
              <a:spcBef>
                <a:spcPts val="1800"/>
              </a:spcBef>
            </a:pPr>
            <a:r>
              <a:rPr lang="en-GB" sz="2400" dirty="0"/>
              <a:t>Aim is for your group to </a:t>
            </a:r>
            <a:r>
              <a:rPr lang="en-GB" sz="2400" u="sng" dirty="0"/>
              <a:t>help you</a:t>
            </a:r>
            <a:r>
              <a:rPr lang="en-GB" sz="2400" dirty="0"/>
              <a:t> by providing </a:t>
            </a:r>
            <a:r>
              <a:rPr lang="en-GB" sz="2400" u="sng" dirty="0"/>
              <a:t>constructive</a:t>
            </a:r>
            <a:r>
              <a:rPr lang="en-GB" sz="2400" dirty="0"/>
              <a:t> and </a:t>
            </a:r>
            <a:r>
              <a:rPr lang="en-GB" sz="2400" u="sng" dirty="0"/>
              <a:t>positive</a:t>
            </a:r>
            <a:r>
              <a:rPr lang="en-GB" sz="2400" dirty="0"/>
              <a:t> questions</a:t>
            </a:r>
          </a:p>
          <a:p>
            <a:pPr>
              <a:spcBef>
                <a:spcPts val="1800"/>
              </a:spcBef>
            </a:pPr>
            <a:r>
              <a:rPr lang="en-GB" sz="2400" dirty="0"/>
              <a:t>Prepare a short set of notes to help remind you of the key points that you want to make</a:t>
            </a:r>
          </a:p>
          <a:p>
            <a:pPr lvl="1">
              <a:spcBef>
                <a:spcPts val="1800"/>
              </a:spcBef>
            </a:pPr>
            <a:r>
              <a:rPr lang="en-GB" sz="1800" dirty="0">
                <a:solidFill>
                  <a:schemeClr val="tx1"/>
                </a:solidFill>
              </a:rPr>
              <a:t>You don’t need to prepare slides (unless you really want to) – pencil and paper works well</a:t>
            </a:r>
          </a:p>
          <a:p>
            <a:pPr lvl="1">
              <a:spcBef>
                <a:spcPts val="1800"/>
              </a:spcBef>
            </a:pPr>
            <a:r>
              <a:rPr lang="en-GB" sz="1800" dirty="0">
                <a:solidFill>
                  <a:schemeClr val="tx1"/>
                </a:solidFill>
              </a:rPr>
              <a:t>You choose what and how much of the assigned topic to cover, it’s up to you</a:t>
            </a:r>
          </a:p>
        </p:txBody>
      </p:sp>
    </p:spTree>
    <p:extLst>
      <p:ext uri="{BB962C8B-B14F-4D97-AF65-F5344CB8AC3E}">
        <p14:creationId xmlns:p14="http://schemas.microsoft.com/office/powerpoint/2010/main" val="3459502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Aside: Rigid (Hopkins) endoscopes</a:t>
            </a:r>
          </a:p>
        </p:txBody>
      </p:sp>
      <p:sp>
        <p:nvSpPr>
          <p:cNvPr id="53251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high quality image</a:t>
            </a:r>
          </a:p>
          <a:p>
            <a:r>
              <a:rPr lang="en-GB" sz="2400" dirty="0"/>
              <a:t>is the basis for most modern rigid endoscopes</a:t>
            </a:r>
          </a:p>
          <a:p>
            <a:r>
              <a:rPr lang="en-GB" sz="2400" dirty="0"/>
              <a:t>large number of pixels</a:t>
            </a:r>
          </a:p>
          <a:p>
            <a:r>
              <a:rPr lang="en-GB" sz="2400" dirty="0"/>
              <a:t>can offer a very large field of view, e.g. 80</a:t>
            </a:r>
            <a:r>
              <a:rPr lang="en-GB" sz="2400" dirty="0">
                <a:sym typeface="Symbol" pitchFamily="18" charset="2"/>
              </a:rPr>
              <a:t>…</a:t>
            </a:r>
            <a:endParaRPr lang="en-GB" sz="2400" dirty="0"/>
          </a:p>
          <a:p>
            <a:r>
              <a:rPr lang="en-GB" sz="2400" dirty="0"/>
              <a:t>…but can’t see round corners!</a:t>
            </a:r>
          </a:p>
          <a:p>
            <a:endParaRPr lang="en-GB" sz="2400" dirty="0"/>
          </a:p>
        </p:txBody>
      </p:sp>
      <p:pic>
        <p:nvPicPr>
          <p:cNvPr id="5" name="Picture 2" descr="http://www.karlstorz.com/images/en/CORP/3628419295_180011_180011_1_rdax_500x3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0056" y="3717034"/>
            <a:ext cx="3816424" cy="265623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207568" y="4581130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>
                <a:solidFill>
                  <a:srgbClr val="000000"/>
                </a:solidFill>
                <a:latin typeface="Arial"/>
                <a:cs typeface="+mn-cs"/>
              </a:rPr>
              <a:t>Hopkins’ rod lenses greatly simplifies alignment and manufacture (bottom)</a:t>
            </a:r>
          </a:p>
        </p:txBody>
      </p:sp>
      <p:sp>
        <p:nvSpPr>
          <p:cNvPr id="9" name="Rectangle 8"/>
          <p:cNvSpPr/>
          <p:nvPr/>
        </p:nvSpPr>
        <p:spPr>
          <a:xfrm>
            <a:off x="1524000" y="6150114"/>
            <a:ext cx="59401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0" dirty="0">
                <a:solidFill>
                  <a:srgbClr val="000000"/>
                </a:solidFill>
                <a:latin typeface="Arial"/>
                <a:cs typeface="+mn-cs"/>
                <a:hlinkClick r:id="rId3"/>
              </a:rPr>
              <a:t>http://www.karlstorz.com/cps/rde/xchg/SID-03A4C631-05538108/karlstorz-en/hs.xsl/2411.htm</a:t>
            </a:r>
            <a:endParaRPr lang="en-GB" sz="2000" b="0" dirty="0">
              <a:solidFill>
                <a:srgbClr val="000000"/>
              </a:solidFill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58694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/>
              <a:t>Aside: Flexible fibre bundle endoscopes</a:t>
            </a:r>
          </a:p>
        </p:txBody>
      </p:sp>
      <p:sp>
        <p:nvSpPr>
          <p:cNvPr id="54275" name="Content Placeholder 9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image guided by fibre bundle</a:t>
            </a:r>
          </a:p>
          <a:p>
            <a:r>
              <a:rPr lang="en-GB" sz="2400" dirty="0"/>
              <a:t>each core guides light by total internal reflection</a:t>
            </a:r>
          </a:p>
          <a:p>
            <a:r>
              <a:rPr lang="en-GB" sz="2400" dirty="0"/>
              <a:t>up to 30,000 cores in a bundle</a:t>
            </a:r>
          </a:p>
          <a:p>
            <a:r>
              <a:rPr lang="en-GB" sz="2400" dirty="0"/>
              <a:t>used routinely for flexible clinical endoscopy until the development of miniature CCD cameras</a:t>
            </a:r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1614582" y="4382656"/>
            <a:ext cx="4318488" cy="1223962"/>
            <a:chOff x="386922" y="993759"/>
            <a:chExt cx="3699272" cy="968375"/>
          </a:xfrm>
        </p:grpSpPr>
        <p:pic>
          <p:nvPicPr>
            <p:cNvPr id="54323" name="Picture 5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6922" y="993759"/>
              <a:ext cx="3559969" cy="292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324" name="Picture 5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6922" y="1214422"/>
              <a:ext cx="3699272" cy="747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2EADD4F-2C7C-4B55-9019-08932904235B}"/>
              </a:ext>
            </a:extLst>
          </p:cNvPr>
          <p:cNvGrpSpPr>
            <a:grpSpLocks noChangeAspect="1"/>
          </p:cNvGrpSpPr>
          <p:nvPr/>
        </p:nvGrpSpPr>
        <p:grpSpPr>
          <a:xfrm>
            <a:off x="6744072" y="4446267"/>
            <a:ext cx="4704033" cy="1364052"/>
            <a:chOff x="5928471" y="4212774"/>
            <a:chExt cx="6000177" cy="1739902"/>
          </a:xfrm>
        </p:grpSpPr>
        <p:grpSp>
          <p:nvGrpSpPr>
            <p:cNvPr id="54" name="Group 95">
              <a:extLst>
                <a:ext uri="{FF2B5EF4-FFF2-40B4-BE49-F238E27FC236}">
                  <a16:creationId xmlns:a16="http://schemas.microsoft.com/office/drawing/2014/main" id="{ACDC405C-FCA8-4966-9461-5915DB4D10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200648" y="4216730"/>
              <a:ext cx="1728000" cy="1727200"/>
              <a:chOff x="6516034" y="4184089"/>
              <a:chExt cx="1728192" cy="1728192"/>
            </a:xfrm>
          </p:grpSpPr>
          <p:sp>
            <p:nvSpPr>
              <p:cNvPr id="55" name="Oval 20" descr="10%">
                <a:extLst>
                  <a:ext uri="{FF2B5EF4-FFF2-40B4-BE49-F238E27FC236}">
                    <a16:creationId xmlns:a16="http://schemas.microsoft.com/office/drawing/2014/main" id="{9A2539F2-8766-4672-A5BF-412DB05C49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16034" y="4184089"/>
                <a:ext cx="1728192" cy="172819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" name="Oval 21" descr="10%">
                <a:extLst>
                  <a:ext uri="{FF2B5EF4-FFF2-40B4-BE49-F238E27FC236}">
                    <a16:creationId xmlns:a16="http://schemas.microsoft.com/office/drawing/2014/main" id="{A487FF37-1F84-4619-8199-F7A5E6B71E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292767" y="4482710"/>
                <a:ext cx="189022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" name="Oval 26" descr="10%">
                <a:extLst>
                  <a:ext uri="{FF2B5EF4-FFF2-40B4-BE49-F238E27FC236}">
                    <a16:creationId xmlns:a16="http://schemas.microsoft.com/office/drawing/2014/main" id="{8D351E68-78D0-435D-8E7D-25311870E4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481788" y="5143490"/>
                <a:ext cx="189020" cy="189022"/>
              </a:xfrm>
              <a:prstGeom prst="ellipse">
                <a:avLst/>
              </a:prstGeom>
              <a:solidFill>
                <a:schemeClr val="accent2"/>
              </a:solidFill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" name="Oval 27" descr="10%">
                <a:extLst>
                  <a:ext uri="{FF2B5EF4-FFF2-40B4-BE49-F238E27FC236}">
                    <a16:creationId xmlns:a16="http://schemas.microsoft.com/office/drawing/2014/main" id="{E55CAC89-DFC8-4267-986E-2FE0C703E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670809" y="4671732"/>
                <a:ext cx="189022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" name="Oval 28" descr="10%">
                <a:extLst>
                  <a:ext uri="{FF2B5EF4-FFF2-40B4-BE49-F238E27FC236}">
                    <a16:creationId xmlns:a16="http://schemas.microsoft.com/office/drawing/2014/main" id="{6519CC60-45B0-483B-9EC1-9E818BCC40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103746" y="4574838"/>
                <a:ext cx="189020" cy="189022"/>
              </a:xfrm>
              <a:prstGeom prst="ellipse">
                <a:avLst/>
              </a:prstGeom>
              <a:solidFill>
                <a:schemeClr val="accent2"/>
              </a:solidFill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" name="Oval 29" descr="10%">
                <a:extLst>
                  <a:ext uri="{FF2B5EF4-FFF2-40B4-BE49-F238E27FC236}">
                    <a16:creationId xmlns:a16="http://schemas.microsoft.com/office/drawing/2014/main" id="{93D3386F-4B37-451D-927B-2B37BC080F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481788" y="5332511"/>
                <a:ext cx="189020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Oval 30" descr="10%">
                <a:extLst>
                  <a:ext uri="{FF2B5EF4-FFF2-40B4-BE49-F238E27FC236}">
                    <a16:creationId xmlns:a16="http://schemas.microsoft.com/office/drawing/2014/main" id="{F225CBD9-8D9E-4EDD-81F9-06686022E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103746" y="4763860"/>
                <a:ext cx="189020" cy="189020"/>
              </a:xfrm>
              <a:prstGeom prst="ellipse">
                <a:avLst/>
              </a:prstGeom>
              <a:solidFill>
                <a:schemeClr val="accent2"/>
              </a:solidFill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" name="Oval 32" descr="10%">
                <a:extLst>
                  <a:ext uri="{FF2B5EF4-FFF2-40B4-BE49-F238E27FC236}">
                    <a16:creationId xmlns:a16="http://schemas.microsoft.com/office/drawing/2014/main" id="{1CB9A3CD-6B5C-4A7E-B233-B8FDF67A06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103746" y="5330922"/>
                <a:ext cx="189020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" name="Oval 33" descr="10%">
                <a:extLst>
                  <a:ext uri="{FF2B5EF4-FFF2-40B4-BE49-F238E27FC236}">
                    <a16:creationId xmlns:a16="http://schemas.microsoft.com/office/drawing/2014/main" id="{4B223A26-18C1-42E5-B871-2ED2FDCC39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670809" y="5427816"/>
                <a:ext cx="189022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" name="Oval 34" descr="10%">
                <a:extLst>
                  <a:ext uri="{FF2B5EF4-FFF2-40B4-BE49-F238E27FC236}">
                    <a16:creationId xmlns:a16="http://schemas.microsoft.com/office/drawing/2014/main" id="{01A1D055-A488-4F03-A0C6-88682B5575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103746" y="5519944"/>
                <a:ext cx="189020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" name="Oval 35" descr="10%">
                <a:extLst>
                  <a:ext uri="{FF2B5EF4-FFF2-40B4-BE49-F238E27FC236}">
                    <a16:creationId xmlns:a16="http://schemas.microsoft.com/office/drawing/2014/main" id="{EA9AE831-FF61-4EEA-BB5A-9275794D54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103746" y="4385818"/>
                <a:ext cx="189020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" name="Oval 36" descr="10%">
                <a:extLst>
                  <a:ext uri="{FF2B5EF4-FFF2-40B4-BE49-F238E27FC236}">
                    <a16:creationId xmlns:a16="http://schemas.microsoft.com/office/drawing/2014/main" id="{05879C00-7618-487E-9959-7D2F49CD76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481788" y="4576427"/>
                <a:ext cx="189020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" name="Oval 37" descr="10%">
                <a:extLst>
                  <a:ext uri="{FF2B5EF4-FFF2-40B4-BE49-F238E27FC236}">
                    <a16:creationId xmlns:a16="http://schemas.microsoft.com/office/drawing/2014/main" id="{ED88FA4C-DF50-4697-9C85-B13632D129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670809" y="5238794"/>
                <a:ext cx="189022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" name="Oval 38" descr="10%">
                <a:extLst>
                  <a:ext uri="{FF2B5EF4-FFF2-40B4-BE49-F238E27FC236}">
                    <a16:creationId xmlns:a16="http://schemas.microsoft.com/office/drawing/2014/main" id="{8A571A52-A9C5-4160-8B6C-26FA8B1E02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481788" y="5521532"/>
                <a:ext cx="189020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" name="Oval 39" descr="10%">
                <a:extLst>
                  <a:ext uri="{FF2B5EF4-FFF2-40B4-BE49-F238E27FC236}">
                    <a16:creationId xmlns:a16="http://schemas.microsoft.com/office/drawing/2014/main" id="{069DCE9D-EB93-45DE-B6CF-B9A4A32A9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292767" y="5616836"/>
                <a:ext cx="189022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" name="Oval 40" descr="10%">
                <a:extLst>
                  <a:ext uri="{FF2B5EF4-FFF2-40B4-BE49-F238E27FC236}">
                    <a16:creationId xmlns:a16="http://schemas.microsoft.com/office/drawing/2014/main" id="{9C003B5F-1415-4BBD-A156-DD69EEC0ED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103746" y="5141902"/>
                <a:ext cx="189020" cy="189020"/>
              </a:xfrm>
              <a:prstGeom prst="ellipse">
                <a:avLst/>
              </a:prstGeom>
              <a:solidFill>
                <a:schemeClr val="accent2"/>
              </a:solidFill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" name="Oval 41" descr="10%">
                <a:extLst>
                  <a:ext uri="{FF2B5EF4-FFF2-40B4-BE49-F238E27FC236}">
                    <a16:creationId xmlns:a16="http://schemas.microsoft.com/office/drawing/2014/main" id="{41225D3E-3CFA-4BFC-91D2-70ADB9CA61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914725" y="5235618"/>
                <a:ext cx="189022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" name="Oval 42" descr="10%">
                <a:extLst>
                  <a:ext uri="{FF2B5EF4-FFF2-40B4-BE49-F238E27FC236}">
                    <a16:creationId xmlns:a16="http://schemas.microsoft.com/office/drawing/2014/main" id="{EA0E3068-C902-4392-B68E-DDB5C8335B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292767" y="5427816"/>
                <a:ext cx="189022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" name="Oval 43" descr="10%">
                <a:extLst>
                  <a:ext uri="{FF2B5EF4-FFF2-40B4-BE49-F238E27FC236}">
                    <a16:creationId xmlns:a16="http://schemas.microsoft.com/office/drawing/2014/main" id="{1D69FFC7-F994-426D-A8C5-A9F3D1312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914725" y="5424639"/>
                <a:ext cx="189022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" name="Oval 44" descr="10%">
                <a:extLst>
                  <a:ext uri="{FF2B5EF4-FFF2-40B4-BE49-F238E27FC236}">
                    <a16:creationId xmlns:a16="http://schemas.microsoft.com/office/drawing/2014/main" id="{5D4214B4-BBCB-40E9-9910-68E860D437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292767" y="5238794"/>
                <a:ext cx="189022" cy="189022"/>
              </a:xfrm>
              <a:prstGeom prst="ellipse">
                <a:avLst/>
              </a:prstGeom>
              <a:solidFill>
                <a:schemeClr val="accent2"/>
              </a:solidFill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" name="Oval 45" descr="10%">
                <a:extLst>
                  <a:ext uri="{FF2B5EF4-FFF2-40B4-BE49-F238E27FC236}">
                    <a16:creationId xmlns:a16="http://schemas.microsoft.com/office/drawing/2014/main" id="{10A194E0-76E2-46B9-B26E-9E5F085FE1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292767" y="5049774"/>
                <a:ext cx="189022" cy="189020"/>
              </a:xfrm>
              <a:prstGeom prst="ellipse">
                <a:avLst/>
              </a:prstGeom>
              <a:solidFill>
                <a:schemeClr val="accent2"/>
              </a:solidFill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" name="Oval 46" descr="10%">
                <a:extLst>
                  <a:ext uri="{FF2B5EF4-FFF2-40B4-BE49-F238E27FC236}">
                    <a16:creationId xmlns:a16="http://schemas.microsoft.com/office/drawing/2014/main" id="{57B79E14-1402-4A63-9E2B-359440DBF6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103746" y="4952880"/>
                <a:ext cx="189020" cy="189022"/>
              </a:xfrm>
              <a:prstGeom prst="ellipse">
                <a:avLst/>
              </a:prstGeom>
              <a:solidFill>
                <a:schemeClr val="accent2"/>
              </a:solidFill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" name="Oval 47" descr="10%">
                <a:extLst>
                  <a:ext uri="{FF2B5EF4-FFF2-40B4-BE49-F238E27FC236}">
                    <a16:creationId xmlns:a16="http://schemas.microsoft.com/office/drawing/2014/main" id="{10608C13-72A5-41EA-9692-60DA02DC72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292767" y="4860752"/>
                <a:ext cx="189022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" name="Oval 48" descr="10%">
                <a:extLst>
                  <a:ext uri="{FF2B5EF4-FFF2-40B4-BE49-F238E27FC236}">
                    <a16:creationId xmlns:a16="http://schemas.microsoft.com/office/drawing/2014/main" id="{B71AC14F-9116-4B56-B173-A5E19407B7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292767" y="4671732"/>
                <a:ext cx="189022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" name="Oval 49" descr="10%">
                <a:extLst>
                  <a:ext uri="{FF2B5EF4-FFF2-40B4-BE49-F238E27FC236}">
                    <a16:creationId xmlns:a16="http://schemas.microsoft.com/office/drawing/2014/main" id="{4F223C4A-B55C-4905-AFE4-13D08EDB89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481788" y="4954469"/>
                <a:ext cx="189020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" name="Oval 50" descr="10%">
                <a:extLst>
                  <a:ext uri="{FF2B5EF4-FFF2-40B4-BE49-F238E27FC236}">
                    <a16:creationId xmlns:a16="http://schemas.microsoft.com/office/drawing/2014/main" id="{51C702F8-534B-4D57-A2B7-6B3912C8E4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670809" y="5049774"/>
                <a:ext cx="189022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" name="Oval 51" descr="10%">
                <a:extLst>
                  <a:ext uri="{FF2B5EF4-FFF2-40B4-BE49-F238E27FC236}">
                    <a16:creationId xmlns:a16="http://schemas.microsoft.com/office/drawing/2014/main" id="{56254B5A-08DE-4194-80D0-129711C1D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670809" y="4860752"/>
                <a:ext cx="189022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" name="Oval 52" descr="10%">
                <a:extLst>
                  <a:ext uri="{FF2B5EF4-FFF2-40B4-BE49-F238E27FC236}">
                    <a16:creationId xmlns:a16="http://schemas.microsoft.com/office/drawing/2014/main" id="{A862139F-CF1E-4234-BFD4-DAB8B7AD8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481788" y="4765448"/>
                <a:ext cx="189020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" name="Oval 53" descr="10%">
                <a:extLst>
                  <a:ext uri="{FF2B5EF4-FFF2-40B4-BE49-F238E27FC236}">
                    <a16:creationId xmlns:a16="http://schemas.microsoft.com/office/drawing/2014/main" id="{F391D759-ECAB-4F9C-80A2-7FC529F80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914725" y="4857576"/>
                <a:ext cx="189022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" name="Oval 54" descr="10%">
                <a:extLst>
                  <a:ext uri="{FF2B5EF4-FFF2-40B4-BE49-F238E27FC236}">
                    <a16:creationId xmlns:a16="http://schemas.microsoft.com/office/drawing/2014/main" id="{D47A2B5D-9002-44FA-8A7D-0F32D6FF8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914725" y="5046597"/>
                <a:ext cx="189022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" name="Oval 55" descr="10%">
                <a:extLst>
                  <a:ext uri="{FF2B5EF4-FFF2-40B4-BE49-F238E27FC236}">
                    <a16:creationId xmlns:a16="http://schemas.microsoft.com/office/drawing/2014/main" id="{E2449961-3F5D-4188-8D14-D6F8F2ADAE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914725" y="4479534"/>
                <a:ext cx="189022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" name="Oval 58" descr="10%">
                <a:extLst>
                  <a:ext uri="{FF2B5EF4-FFF2-40B4-BE49-F238E27FC236}">
                    <a16:creationId xmlns:a16="http://schemas.microsoft.com/office/drawing/2014/main" id="{042C0808-E4D9-4200-8533-E1E419B136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914725" y="4668555"/>
                <a:ext cx="189022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" name="Oval 61" descr="10%">
                <a:extLst>
                  <a:ext uri="{FF2B5EF4-FFF2-40B4-BE49-F238E27FC236}">
                    <a16:creationId xmlns:a16="http://schemas.microsoft.com/office/drawing/2014/main" id="{CF28417F-AF16-4305-8CF5-AC22CC486A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725704" y="4574838"/>
                <a:ext cx="189020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" name="Oval 62" descr="10%">
                <a:extLst>
                  <a:ext uri="{FF2B5EF4-FFF2-40B4-BE49-F238E27FC236}">
                    <a16:creationId xmlns:a16="http://schemas.microsoft.com/office/drawing/2014/main" id="{088AAAD1-B019-4BF8-B523-E6323E9ADE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725704" y="5330922"/>
                <a:ext cx="189020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" name="Oval 63" descr="10%">
                <a:extLst>
                  <a:ext uri="{FF2B5EF4-FFF2-40B4-BE49-F238E27FC236}">
                    <a16:creationId xmlns:a16="http://schemas.microsoft.com/office/drawing/2014/main" id="{102C2C50-F85E-481A-BFA1-FD363B293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725704" y="5141902"/>
                <a:ext cx="189020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" name="Oval 64" descr="10%">
                <a:extLst>
                  <a:ext uri="{FF2B5EF4-FFF2-40B4-BE49-F238E27FC236}">
                    <a16:creationId xmlns:a16="http://schemas.microsoft.com/office/drawing/2014/main" id="{5332D337-CD4F-45B4-9126-028621AB5F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725704" y="4952880"/>
                <a:ext cx="189020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" name="Oval 65" descr="10%">
                <a:extLst>
                  <a:ext uri="{FF2B5EF4-FFF2-40B4-BE49-F238E27FC236}">
                    <a16:creationId xmlns:a16="http://schemas.microsoft.com/office/drawing/2014/main" id="{7108B765-ECC0-4EFB-8E1A-6B03CCD40B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725704" y="4763860"/>
                <a:ext cx="189020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" name="Oval 21" descr="10%">
                <a:extLst>
                  <a:ext uri="{FF2B5EF4-FFF2-40B4-BE49-F238E27FC236}">
                    <a16:creationId xmlns:a16="http://schemas.microsoft.com/office/drawing/2014/main" id="{82463D05-7CD7-4094-9626-69C7293754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481788" y="4388995"/>
                <a:ext cx="189020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" name="Oval 35" descr="10%">
                <a:extLst>
                  <a:ext uri="{FF2B5EF4-FFF2-40B4-BE49-F238E27FC236}">
                    <a16:creationId xmlns:a16="http://schemas.microsoft.com/office/drawing/2014/main" id="{AEA9981C-0FC2-4257-AFAE-33B2E0985E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292767" y="4293690"/>
                <a:ext cx="189022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" name="Oval 36" descr="10%">
                <a:extLst>
                  <a:ext uri="{FF2B5EF4-FFF2-40B4-BE49-F238E27FC236}">
                    <a16:creationId xmlns:a16="http://schemas.microsoft.com/office/drawing/2014/main" id="{81D33F6C-8152-4469-87F4-7A78E13BA3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670809" y="4484299"/>
                <a:ext cx="189022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" name="Oval 61" descr="10%">
                <a:extLst>
                  <a:ext uri="{FF2B5EF4-FFF2-40B4-BE49-F238E27FC236}">
                    <a16:creationId xmlns:a16="http://schemas.microsoft.com/office/drawing/2014/main" id="{55059CA5-A6D9-4CF0-808D-A6C5A038C8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859830" y="4581192"/>
                <a:ext cx="189020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" name="Oval 62" descr="10%">
                <a:extLst>
                  <a:ext uri="{FF2B5EF4-FFF2-40B4-BE49-F238E27FC236}">
                    <a16:creationId xmlns:a16="http://schemas.microsoft.com/office/drawing/2014/main" id="{26BF580E-6605-403B-9F71-EFA014D578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859830" y="5337276"/>
                <a:ext cx="189020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" name="Oval 63" descr="10%">
                <a:extLst>
                  <a:ext uri="{FF2B5EF4-FFF2-40B4-BE49-F238E27FC236}">
                    <a16:creationId xmlns:a16="http://schemas.microsoft.com/office/drawing/2014/main" id="{41FFB88C-4ECA-404C-85D8-955E0A7B78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859830" y="5148255"/>
                <a:ext cx="189020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" name="Oval 64" descr="10%">
                <a:extLst>
                  <a:ext uri="{FF2B5EF4-FFF2-40B4-BE49-F238E27FC236}">
                    <a16:creationId xmlns:a16="http://schemas.microsoft.com/office/drawing/2014/main" id="{24EAAF97-71DA-403D-907C-5CEEC2891F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859830" y="4959234"/>
                <a:ext cx="189020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" name="Oval 65" descr="10%">
                <a:extLst>
                  <a:ext uri="{FF2B5EF4-FFF2-40B4-BE49-F238E27FC236}">
                    <a16:creationId xmlns:a16="http://schemas.microsoft.com/office/drawing/2014/main" id="{9BC2EBDD-6F9A-4398-A860-B1D8524218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859830" y="4770213"/>
                <a:ext cx="189020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248BD96-D9E4-40E1-8A38-5160A7B443CD}"/>
                </a:ext>
              </a:extLst>
            </p:cNvPr>
            <p:cNvGrpSpPr/>
            <p:nvPr/>
          </p:nvGrpSpPr>
          <p:grpSpPr>
            <a:xfrm>
              <a:off x="6808735" y="4216730"/>
              <a:ext cx="2121031" cy="1733582"/>
              <a:chOff x="7523634" y="4077072"/>
              <a:chExt cx="2121031" cy="1771541"/>
            </a:xfrm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C108ACC3-262C-4590-8DA9-57D6E824DFB1}"/>
                  </a:ext>
                </a:extLst>
              </p:cNvPr>
              <p:cNvSpPr/>
              <p:nvPr/>
            </p:nvSpPr>
            <p:spPr bwMode="auto">
              <a:xfrm>
                <a:off x="7523634" y="4077072"/>
                <a:ext cx="2121031" cy="882918"/>
              </a:xfrm>
              <a:custGeom>
                <a:avLst/>
                <a:gdLst>
                  <a:gd name="connsiteX0" fmla="*/ 0 w 2121031"/>
                  <a:gd name="connsiteY0" fmla="*/ 0 h 588090"/>
                  <a:gd name="connsiteX1" fmla="*/ 772998 w 2121031"/>
                  <a:gd name="connsiteY1" fmla="*/ 94268 h 588090"/>
                  <a:gd name="connsiteX2" fmla="*/ 1300899 w 2121031"/>
                  <a:gd name="connsiteY2" fmla="*/ 405353 h 588090"/>
                  <a:gd name="connsiteX3" fmla="*/ 1611983 w 2121031"/>
                  <a:gd name="connsiteY3" fmla="*/ 546755 h 588090"/>
                  <a:gd name="connsiteX4" fmla="*/ 1979629 w 2121031"/>
                  <a:gd name="connsiteY4" fmla="*/ 584462 h 588090"/>
                  <a:gd name="connsiteX5" fmla="*/ 2121031 w 2121031"/>
                  <a:gd name="connsiteY5" fmla="*/ 584462 h 58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21031" h="588090">
                    <a:moveTo>
                      <a:pt x="0" y="0"/>
                    </a:moveTo>
                    <a:cubicBezTo>
                      <a:pt x="278091" y="13354"/>
                      <a:pt x="556182" y="26709"/>
                      <a:pt x="772998" y="94268"/>
                    </a:cubicBezTo>
                    <a:cubicBezTo>
                      <a:pt x="989814" y="161827"/>
                      <a:pt x="1161068" y="329939"/>
                      <a:pt x="1300899" y="405353"/>
                    </a:cubicBezTo>
                    <a:cubicBezTo>
                      <a:pt x="1440730" y="480767"/>
                      <a:pt x="1498861" y="516904"/>
                      <a:pt x="1611983" y="546755"/>
                    </a:cubicBezTo>
                    <a:cubicBezTo>
                      <a:pt x="1725105" y="576607"/>
                      <a:pt x="1894788" y="578178"/>
                      <a:pt x="1979629" y="584462"/>
                    </a:cubicBezTo>
                    <a:cubicBezTo>
                      <a:pt x="2064470" y="590747"/>
                      <a:pt x="2092750" y="587604"/>
                      <a:pt x="2121031" y="584462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rgbClr val="FE9914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256497D9-C123-41A9-9705-89E26D82C0C4}"/>
                  </a:ext>
                </a:extLst>
              </p:cNvPr>
              <p:cNvSpPr/>
              <p:nvPr/>
            </p:nvSpPr>
            <p:spPr bwMode="auto">
              <a:xfrm flipV="1">
                <a:off x="7523634" y="4977044"/>
                <a:ext cx="2121031" cy="871569"/>
              </a:xfrm>
              <a:custGeom>
                <a:avLst/>
                <a:gdLst>
                  <a:gd name="connsiteX0" fmla="*/ 0 w 2121031"/>
                  <a:gd name="connsiteY0" fmla="*/ 0 h 588090"/>
                  <a:gd name="connsiteX1" fmla="*/ 772998 w 2121031"/>
                  <a:gd name="connsiteY1" fmla="*/ 94268 h 588090"/>
                  <a:gd name="connsiteX2" fmla="*/ 1300899 w 2121031"/>
                  <a:gd name="connsiteY2" fmla="*/ 405353 h 588090"/>
                  <a:gd name="connsiteX3" fmla="*/ 1611983 w 2121031"/>
                  <a:gd name="connsiteY3" fmla="*/ 546755 h 588090"/>
                  <a:gd name="connsiteX4" fmla="*/ 1979629 w 2121031"/>
                  <a:gd name="connsiteY4" fmla="*/ 584462 h 588090"/>
                  <a:gd name="connsiteX5" fmla="*/ 2121031 w 2121031"/>
                  <a:gd name="connsiteY5" fmla="*/ 584462 h 58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21031" h="588090">
                    <a:moveTo>
                      <a:pt x="0" y="0"/>
                    </a:moveTo>
                    <a:cubicBezTo>
                      <a:pt x="278091" y="13354"/>
                      <a:pt x="556182" y="26709"/>
                      <a:pt x="772998" y="94268"/>
                    </a:cubicBezTo>
                    <a:cubicBezTo>
                      <a:pt x="989814" y="161827"/>
                      <a:pt x="1161068" y="329939"/>
                      <a:pt x="1300899" y="405353"/>
                    </a:cubicBezTo>
                    <a:cubicBezTo>
                      <a:pt x="1440730" y="480767"/>
                      <a:pt x="1498861" y="516904"/>
                      <a:pt x="1611983" y="546755"/>
                    </a:cubicBezTo>
                    <a:cubicBezTo>
                      <a:pt x="1725105" y="576607"/>
                      <a:pt x="1894788" y="578178"/>
                      <a:pt x="1979629" y="584462"/>
                    </a:cubicBezTo>
                    <a:cubicBezTo>
                      <a:pt x="2064470" y="590747"/>
                      <a:pt x="2092750" y="587604"/>
                      <a:pt x="2121031" y="584462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rgbClr val="FE9914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3" name="Group 95"/>
            <p:cNvGrpSpPr>
              <a:grpSpLocks/>
            </p:cNvGrpSpPr>
            <p:nvPr/>
          </p:nvGrpSpPr>
          <p:grpSpPr bwMode="auto">
            <a:xfrm>
              <a:off x="5928471" y="4212774"/>
              <a:ext cx="1728000" cy="1727200"/>
              <a:chOff x="6516034" y="4184089"/>
              <a:chExt cx="1728192" cy="1728192"/>
            </a:xfrm>
          </p:grpSpPr>
          <p:sp>
            <p:nvSpPr>
              <p:cNvPr id="58" name="Oval 20" descr="10%"/>
              <p:cNvSpPr>
                <a:spLocks noChangeArrowheads="1"/>
              </p:cNvSpPr>
              <p:nvPr/>
            </p:nvSpPr>
            <p:spPr bwMode="auto">
              <a:xfrm>
                <a:off x="6516034" y="4184089"/>
                <a:ext cx="1728192" cy="172819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" name="Oval 21" descr="10%"/>
              <p:cNvSpPr>
                <a:spLocks noChangeArrowheads="1"/>
              </p:cNvSpPr>
              <p:nvPr/>
            </p:nvSpPr>
            <p:spPr bwMode="auto">
              <a:xfrm flipV="1">
                <a:off x="7292767" y="4482710"/>
                <a:ext cx="189022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" name="Oval 26" descr="10%"/>
              <p:cNvSpPr>
                <a:spLocks noChangeArrowheads="1"/>
              </p:cNvSpPr>
              <p:nvPr/>
            </p:nvSpPr>
            <p:spPr bwMode="auto">
              <a:xfrm flipV="1">
                <a:off x="7481788" y="5143490"/>
                <a:ext cx="189020" cy="189022"/>
              </a:xfrm>
              <a:prstGeom prst="ellipse">
                <a:avLst/>
              </a:prstGeom>
              <a:solidFill>
                <a:schemeClr val="accent2"/>
              </a:solidFill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" name="Oval 27" descr="10%"/>
              <p:cNvSpPr>
                <a:spLocks noChangeArrowheads="1"/>
              </p:cNvSpPr>
              <p:nvPr/>
            </p:nvSpPr>
            <p:spPr bwMode="auto">
              <a:xfrm flipV="1">
                <a:off x="7670809" y="4671732"/>
                <a:ext cx="189022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Oval 28" descr="10%"/>
              <p:cNvSpPr>
                <a:spLocks noChangeArrowheads="1"/>
              </p:cNvSpPr>
              <p:nvPr/>
            </p:nvSpPr>
            <p:spPr bwMode="auto">
              <a:xfrm flipV="1">
                <a:off x="7103746" y="4574838"/>
                <a:ext cx="189020" cy="189022"/>
              </a:xfrm>
              <a:prstGeom prst="ellipse">
                <a:avLst/>
              </a:prstGeom>
              <a:solidFill>
                <a:schemeClr val="accent2"/>
              </a:solidFill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" name="Oval 29" descr="10%"/>
              <p:cNvSpPr>
                <a:spLocks noChangeArrowheads="1"/>
              </p:cNvSpPr>
              <p:nvPr/>
            </p:nvSpPr>
            <p:spPr bwMode="auto">
              <a:xfrm flipV="1">
                <a:off x="7481788" y="5332511"/>
                <a:ext cx="189020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" name="Oval 30" descr="10%"/>
              <p:cNvSpPr>
                <a:spLocks noChangeArrowheads="1"/>
              </p:cNvSpPr>
              <p:nvPr/>
            </p:nvSpPr>
            <p:spPr bwMode="auto">
              <a:xfrm flipV="1">
                <a:off x="7103746" y="4763860"/>
                <a:ext cx="189020" cy="189020"/>
              </a:xfrm>
              <a:prstGeom prst="ellipse">
                <a:avLst/>
              </a:prstGeom>
              <a:solidFill>
                <a:schemeClr val="accent2"/>
              </a:solidFill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" name="Oval 32" descr="10%"/>
              <p:cNvSpPr>
                <a:spLocks noChangeArrowheads="1"/>
              </p:cNvSpPr>
              <p:nvPr/>
            </p:nvSpPr>
            <p:spPr bwMode="auto">
              <a:xfrm flipV="1">
                <a:off x="7103746" y="5330922"/>
                <a:ext cx="189020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" name="Oval 33" descr="10%"/>
              <p:cNvSpPr>
                <a:spLocks noChangeArrowheads="1"/>
              </p:cNvSpPr>
              <p:nvPr/>
            </p:nvSpPr>
            <p:spPr bwMode="auto">
              <a:xfrm flipV="1">
                <a:off x="7670809" y="5427816"/>
                <a:ext cx="189022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" name="Oval 34" descr="10%"/>
              <p:cNvSpPr>
                <a:spLocks noChangeArrowheads="1"/>
              </p:cNvSpPr>
              <p:nvPr/>
            </p:nvSpPr>
            <p:spPr bwMode="auto">
              <a:xfrm flipV="1">
                <a:off x="7103746" y="5519944"/>
                <a:ext cx="189020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" name="Oval 35" descr="10%"/>
              <p:cNvSpPr>
                <a:spLocks noChangeArrowheads="1"/>
              </p:cNvSpPr>
              <p:nvPr/>
            </p:nvSpPr>
            <p:spPr bwMode="auto">
              <a:xfrm flipV="1">
                <a:off x="7103746" y="4385818"/>
                <a:ext cx="189020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" name="Oval 36" descr="10%"/>
              <p:cNvSpPr>
                <a:spLocks noChangeArrowheads="1"/>
              </p:cNvSpPr>
              <p:nvPr/>
            </p:nvSpPr>
            <p:spPr bwMode="auto">
              <a:xfrm flipV="1">
                <a:off x="7481788" y="4576427"/>
                <a:ext cx="189020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" name="Oval 37" descr="10%"/>
              <p:cNvSpPr>
                <a:spLocks noChangeArrowheads="1"/>
              </p:cNvSpPr>
              <p:nvPr/>
            </p:nvSpPr>
            <p:spPr bwMode="auto">
              <a:xfrm flipV="1">
                <a:off x="7670809" y="5238794"/>
                <a:ext cx="189022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" name="Oval 38" descr="10%"/>
              <p:cNvSpPr>
                <a:spLocks noChangeArrowheads="1"/>
              </p:cNvSpPr>
              <p:nvPr/>
            </p:nvSpPr>
            <p:spPr bwMode="auto">
              <a:xfrm flipV="1">
                <a:off x="7481788" y="5521532"/>
                <a:ext cx="189020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" name="Oval 39" descr="10%"/>
              <p:cNvSpPr>
                <a:spLocks noChangeArrowheads="1"/>
              </p:cNvSpPr>
              <p:nvPr/>
            </p:nvSpPr>
            <p:spPr bwMode="auto">
              <a:xfrm flipV="1">
                <a:off x="7292767" y="5616836"/>
                <a:ext cx="189022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" name="Oval 40" descr="10%"/>
              <p:cNvSpPr>
                <a:spLocks noChangeArrowheads="1"/>
              </p:cNvSpPr>
              <p:nvPr/>
            </p:nvSpPr>
            <p:spPr bwMode="auto">
              <a:xfrm flipV="1">
                <a:off x="7103746" y="5141902"/>
                <a:ext cx="189020" cy="189020"/>
              </a:xfrm>
              <a:prstGeom prst="ellipse">
                <a:avLst/>
              </a:prstGeom>
              <a:solidFill>
                <a:schemeClr val="accent2"/>
              </a:solidFill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" name="Oval 41" descr="10%"/>
              <p:cNvSpPr>
                <a:spLocks noChangeArrowheads="1"/>
              </p:cNvSpPr>
              <p:nvPr/>
            </p:nvSpPr>
            <p:spPr bwMode="auto">
              <a:xfrm flipV="1">
                <a:off x="6914725" y="5235618"/>
                <a:ext cx="189022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" name="Oval 42" descr="10%"/>
              <p:cNvSpPr>
                <a:spLocks noChangeArrowheads="1"/>
              </p:cNvSpPr>
              <p:nvPr/>
            </p:nvSpPr>
            <p:spPr bwMode="auto">
              <a:xfrm flipV="1">
                <a:off x="7292767" y="5427816"/>
                <a:ext cx="189022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" name="Oval 43" descr="10%"/>
              <p:cNvSpPr>
                <a:spLocks noChangeArrowheads="1"/>
              </p:cNvSpPr>
              <p:nvPr/>
            </p:nvSpPr>
            <p:spPr bwMode="auto">
              <a:xfrm flipV="1">
                <a:off x="6914725" y="5424639"/>
                <a:ext cx="189022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" name="Oval 44" descr="10%"/>
              <p:cNvSpPr>
                <a:spLocks noChangeArrowheads="1"/>
              </p:cNvSpPr>
              <p:nvPr/>
            </p:nvSpPr>
            <p:spPr bwMode="auto">
              <a:xfrm flipV="1">
                <a:off x="7292767" y="5238794"/>
                <a:ext cx="189022" cy="189022"/>
              </a:xfrm>
              <a:prstGeom prst="ellipse">
                <a:avLst/>
              </a:prstGeom>
              <a:solidFill>
                <a:schemeClr val="accent2"/>
              </a:solidFill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" name="Oval 45" descr="10%"/>
              <p:cNvSpPr>
                <a:spLocks noChangeArrowheads="1"/>
              </p:cNvSpPr>
              <p:nvPr/>
            </p:nvSpPr>
            <p:spPr bwMode="auto">
              <a:xfrm flipV="1">
                <a:off x="7292767" y="5049774"/>
                <a:ext cx="189022" cy="189020"/>
              </a:xfrm>
              <a:prstGeom prst="ellipse">
                <a:avLst/>
              </a:prstGeom>
              <a:solidFill>
                <a:schemeClr val="accent2"/>
              </a:solidFill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" name="Oval 46" descr="10%"/>
              <p:cNvSpPr>
                <a:spLocks noChangeArrowheads="1"/>
              </p:cNvSpPr>
              <p:nvPr/>
            </p:nvSpPr>
            <p:spPr bwMode="auto">
              <a:xfrm flipV="1">
                <a:off x="7103746" y="4952880"/>
                <a:ext cx="189020" cy="189022"/>
              </a:xfrm>
              <a:prstGeom prst="ellipse">
                <a:avLst/>
              </a:prstGeom>
              <a:solidFill>
                <a:schemeClr val="accent2"/>
              </a:solidFill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" name="Oval 47" descr="10%"/>
              <p:cNvSpPr>
                <a:spLocks noChangeArrowheads="1"/>
              </p:cNvSpPr>
              <p:nvPr/>
            </p:nvSpPr>
            <p:spPr bwMode="auto">
              <a:xfrm flipV="1">
                <a:off x="7292767" y="4860752"/>
                <a:ext cx="189022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" name="Oval 48" descr="10%"/>
              <p:cNvSpPr>
                <a:spLocks noChangeArrowheads="1"/>
              </p:cNvSpPr>
              <p:nvPr/>
            </p:nvSpPr>
            <p:spPr bwMode="auto">
              <a:xfrm flipV="1">
                <a:off x="7292767" y="4671732"/>
                <a:ext cx="189022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" name="Oval 49" descr="10%"/>
              <p:cNvSpPr>
                <a:spLocks noChangeArrowheads="1"/>
              </p:cNvSpPr>
              <p:nvPr/>
            </p:nvSpPr>
            <p:spPr bwMode="auto">
              <a:xfrm flipV="1">
                <a:off x="7481788" y="4954469"/>
                <a:ext cx="189020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" name="Oval 50" descr="10%"/>
              <p:cNvSpPr>
                <a:spLocks noChangeArrowheads="1"/>
              </p:cNvSpPr>
              <p:nvPr/>
            </p:nvSpPr>
            <p:spPr bwMode="auto">
              <a:xfrm flipV="1">
                <a:off x="7670809" y="5049774"/>
                <a:ext cx="189022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" name="Oval 51" descr="10%"/>
              <p:cNvSpPr>
                <a:spLocks noChangeArrowheads="1"/>
              </p:cNvSpPr>
              <p:nvPr/>
            </p:nvSpPr>
            <p:spPr bwMode="auto">
              <a:xfrm flipV="1">
                <a:off x="7670809" y="4860752"/>
                <a:ext cx="189022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" name="Oval 52" descr="10%"/>
              <p:cNvSpPr>
                <a:spLocks noChangeArrowheads="1"/>
              </p:cNvSpPr>
              <p:nvPr/>
            </p:nvSpPr>
            <p:spPr bwMode="auto">
              <a:xfrm flipV="1">
                <a:off x="7481788" y="4765448"/>
                <a:ext cx="189020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" name="Oval 53" descr="10%"/>
              <p:cNvSpPr>
                <a:spLocks noChangeArrowheads="1"/>
              </p:cNvSpPr>
              <p:nvPr/>
            </p:nvSpPr>
            <p:spPr bwMode="auto">
              <a:xfrm flipV="1">
                <a:off x="6914725" y="4857576"/>
                <a:ext cx="189022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" name="Oval 54" descr="10%"/>
              <p:cNvSpPr>
                <a:spLocks noChangeArrowheads="1"/>
              </p:cNvSpPr>
              <p:nvPr/>
            </p:nvSpPr>
            <p:spPr bwMode="auto">
              <a:xfrm flipV="1">
                <a:off x="6914725" y="5046597"/>
                <a:ext cx="189022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" name="Oval 55" descr="10%"/>
              <p:cNvSpPr>
                <a:spLocks noChangeArrowheads="1"/>
              </p:cNvSpPr>
              <p:nvPr/>
            </p:nvSpPr>
            <p:spPr bwMode="auto">
              <a:xfrm flipV="1">
                <a:off x="6914725" y="4479534"/>
                <a:ext cx="189022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" name="Oval 58" descr="10%"/>
              <p:cNvSpPr>
                <a:spLocks noChangeArrowheads="1"/>
              </p:cNvSpPr>
              <p:nvPr/>
            </p:nvSpPr>
            <p:spPr bwMode="auto">
              <a:xfrm flipV="1">
                <a:off x="6914725" y="4668555"/>
                <a:ext cx="189022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Oval 61" descr="10%"/>
              <p:cNvSpPr>
                <a:spLocks noChangeArrowheads="1"/>
              </p:cNvSpPr>
              <p:nvPr/>
            </p:nvSpPr>
            <p:spPr bwMode="auto">
              <a:xfrm flipV="1">
                <a:off x="6725704" y="4574838"/>
                <a:ext cx="189020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" name="Oval 62" descr="10%"/>
              <p:cNvSpPr>
                <a:spLocks noChangeArrowheads="1"/>
              </p:cNvSpPr>
              <p:nvPr/>
            </p:nvSpPr>
            <p:spPr bwMode="auto">
              <a:xfrm flipV="1">
                <a:off x="6725704" y="5330922"/>
                <a:ext cx="189020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" name="Oval 63" descr="10%"/>
              <p:cNvSpPr>
                <a:spLocks noChangeArrowheads="1"/>
              </p:cNvSpPr>
              <p:nvPr/>
            </p:nvSpPr>
            <p:spPr bwMode="auto">
              <a:xfrm flipV="1">
                <a:off x="6725704" y="5141902"/>
                <a:ext cx="189020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" name="Oval 64" descr="10%"/>
              <p:cNvSpPr>
                <a:spLocks noChangeArrowheads="1"/>
              </p:cNvSpPr>
              <p:nvPr/>
            </p:nvSpPr>
            <p:spPr bwMode="auto">
              <a:xfrm flipV="1">
                <a:off x="6725704" y="4952880"/>
                <a:ext cx="189020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" name="Oval 65" descr="10%"/>
              <p:cNvSpPr>
                <a:spLocks noChangeArrowheads="1"/>
              </p:cNvSpPr>
              <p:nvPr/>
            </p:nvSpPr>
            <p:spPr bwMode="auto">
              <a:xfrm flipV="1">
                <a:off x="6725704" y="4763860"/>
                <a:ext cx="189020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Oval 21" descr="10%"/>
              <p:cNvSpPr>
                <a:spLocks noChangeArrowheads="1"/>
              </p:cNvSpPr>
              <p:nvPr/>
            </p:nvSpPr>
            <p:spPr bwMode="auto">
              <a:xfrm flipV="1">
                <a:off x="7481788" y="4388995"/>
                <a:ext cx="189020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" name="Oval 35" descr="10%"/>
              <p:cNvSpPr>
                <a:spLocks noChangeArrowheads="1"/>
              </p:cNvSpPr>
              <p:nvPr/>
            </p:nvSpPr>
            <p:spPr bwMode="auto">
              <a:xfrm flipV="1">
                <a:off x="7292767" y="4293690"/>
                <a:ext cx="189022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Oval 36" descr="10%"/>
              <p:cNvSpPr>
                <a:spLocks noChangeArrowheads="1"/>
              </p:cNvSpPr>
              <p:nvPr/>
            </p:nvSpPr>
            <p:spPr bwMode="auto">
              <a:xfrm flipV="1">
                <a:off x="7670809" y="4484299"/>
                <a:ext cx="189022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Oval 61" descr="10%"/>
              <p:cNvSpPr>
                <a:spLocks noChangeArrowheads="1"/>
              </p:cNvSpPr>
              <p:nvPr/>
            </p:nvSpPr>
            <p:spPr bwMode="auto">
              <a:xfrm flipV="1">
                <a:off x="7859830" y="4581192"/>
                <a:ext cx="189020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Oval 62" descr="10%"/>
              <p:cNvSpPr>
                <a:spLocks noChangeArrowheads="1"/>
              </p:cNvSpPr>
              <p:nvPr/>
            </p:nvSpPr>
            <p:spPr bwMode="auto">
              <a:xfrm flipV="1">
                <a:off x="7859830" y="5337276"/>
                <a:ext cx="189020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" name="Oval 63" descr="10%"/>
              <p:cNvSpPr>
                <a:spLocks noChangeArrowheads="1"/>
              </p:cNvSpPr>
              <p:nvPr/>
            </p:nvSpPr>
            <p:spPr bwMode="auto">
              <a:xfrm flipV="1">
                <a:off x="7859830" y="5148255"/>
                <a:ext cx="189020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Oval 64" descr="10%"/>
              <p:cNvSpPr>
                <a:spLocks noChangeArrowheads="1"/>
              </p:cNvSpPr>
              <p:nvPr/>
            </p:nvSpPr>
            <p:spPr bwMode="auto">
              <a:xfrm flipV="1">
                <a:off x="7859830" y="4959234"/>
                <a:ext cx="189020" cy="189022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" name="Oval 65" descr="10%"/>
              <p:cNvSpPr>
                <a:spLocks noChangeArrowheads="1"/>
              </p:cNvSpPr>
              <p:nvPr/>
            </p:nvSpPr>
            <p:spPr bwMode="auto">
              <a:xfrm flipV="1">
                <a:off x="7859830" y="4770213"/>
                <a:ext cx="189020" cy="189020"/>
              </a:xfrm>
              <a:prstGeom prst="ellipse">
                <a:avLst/>
              </a:prstGeom>
              <a:noFill/>
              <a:ln w="1111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GB" b="0">
                  <a:solidFill>
                    <a:srgbClr val="2D2DB9">
                      <a:lumMod val="50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9C2DD277-2E53-441B-AEF2-7231B8BC85EA}"/>
                </a:ext>
              </a:extLst>
            </p:cNvPr>
            <p:cNvGrpSpPr/>
            <p:nvPr/>
          </p:nvGrpSpPr>
          <p:grpSpPr>
            <a:xfrm flipH="1">
              <a:off x="8929766" y="4219094"/>
              <a:ext cx="2121031" cy="1733582"/>
              <a:chOff x="7523634" y="4077072"/>
              <a:chExt cx="2121031" cy="1771541"/>
            </a:xfrm>
          </p:grpSpPr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24F907F5-12FA-4554-AD0A-5DD7A5D7573C}"/>
                  </a:ext>
                </a:extLst>
              </p:cNvPr>
              <p:cNvSpPr/>
              <p:nvPr/>
            </p:nvSpPr>
            <p:spPr bwMode="auto">
              <a:xfrm>
                <a:off x="7523634" y="4077072"/>
                <a:ext cx="2121031" cy="882918"/>
              </a:xfrm>
              <a:custGeom>
                <a:avLst/>
                <a:gdLst>
                  <a:gd name="connsiteX0" fmla="*/ 0 w 2121031"/>
                  <a:gd name="connsiteY0" fmla="*/ 0 h 588090"/>
                  <a:gd name="connsiteX1" fmla="*/ 772998 w 2121031"/>
                  <a:gd name="connsiteY1" fmla="*/ 94268 h 588090"/>
                  <a:gd name="connsiteX2" fmla="*/ 1300899 w 2121031"/>
                  <a:gd name="connsiteY2" fmla="*/ 405353 h 588090"/>
                  <a:gd name="connsiteX3" fmla="*/ 1611983 w 2121031"/>
                  <a:gd name="connsiteY3" fmla="*/ 546755 h 588090"/>
                  <a:gd name="connsiteX4" fmla="*/ 1979629 w 2121031"/>
                  <a:gd name="connsiteY4" fmla="*/ 584462 h 588090"/>
                  <a:gd name="connsiteX5" fmla="*/ 2121031 w 2121031"/>
                  <a:gd name="connsiteY5" fmla="*/ 584462 h 58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21031" h="588090">
                    <a:moveTo>
                      <a:pt x="0" y="0"/>
                    </a:moveTo>
                    <a:cubicBezTo>
                      <a:pt x="278091" y="13354"/>
                      <a:pt x="556182" y="26709"/>
                      <a:pt x="772998" y="94268"/>
                    </a:cubicBezTo>
                    <a:cubicBezTo>
                      <a:pt x="989814" y="161827"/>
                      <a:pt x="1161068" y="329939"/>
                      <a:pt x="1300899" y="405353"/>
                    </a:cubicBezTo>
                    <a:cubicBezTo>
                      <a:pt x="1440730" y="480767"/>
                      <a:pt x="1498861" y="516904"/>
                      <a:pt x="1611983" y="546755"/>
                    </a:cubicBezTo>
                    <a:cubicBezTo>
                      <a:pt x="1725105" y="576607"/>
                      <a:pt x="1894788" y="578178"/>
                      <a:pt x="1979629" y="584462"/>
                    </a:cubicBezTo>
                    <a:cubicBezTo>
                      <a:pt x="2064470" y="590747"/>
                      <a:pt x="2092750" y="587604"/>
                      <a:pt x="2121031" y="584462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rgbClr val="FE9914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903FDC53-4945-47F7-81A2-B9C45457DCC2}"/>
                  </a:ext>
                </a:extLst>
              </p:cNvPr>
              <p:cNvSpPr/>
              <p:nvPr/>
            </p:nvSpPr>
            <p:spPr bwMode="auto">
              <a:xfrm flipV="1">
                <a:off x="7523634" y="4977044"/>
                <a:ext cx="2121031" cy="871569"/>
              </a:xfrm>
              <a:custGeom>
                <a:avLst/>
                <a:gdLst>
                  <a:gd name="connsiteX0" fmla="*/ 0 w 2121031"/>
                  <a:gd name="connsiteY0" fmla="*/ 0 h 588090"/>
                  <a:gd name="connsiteX1" fmla="*/ 772998 w 2121031"/>
                  <a:gd name="connsiteY1" fmla="*/ 94268 h 588090"/>
                  <a:gd name="connsiteX2" fmla="*/ 1300899 w 2121031"/>
                  <a:gd name="connsiteY2" fmla="*/ 405353 h 588090"/>
                  <a:gd name="connsiteX3" fmla="*/ 1611983 w 2121031"/>
                  <a:gd name="connsiteY3" fmla="*/ 546755 h 588090"/>
                  <a:gd name="connsiteX4" fmla="*/ 1979629 w 2121031"/>
                  <a:gd name="connsiteY4" fmla="*/ 584462 h 588090"/>
                  <a:gd name="connsiteX5" fmla="*/ 2121031 w 2121031"/>
                  <a:gd name="connsiteY5" fmla="*/ 584462 h 58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21031" h="588090">
                    <a:moveTo>
                      <a:pt x="0" y="0"/>
                    </a:moveTo>
                    <a:cubicBezTo>
                      <a:pt x="278091" y="13354"/>
                      <a:pt x="556182" y="26709"/>
                      <a:pt x="772998" y="94268"/>
                    </a:cubicBezTo>
                    <a:cubicBezTo>
                      <a:pt x="989814" y="161827"/>
                      <a:pt x="1161068" y="329939"/>
                      <a:pt x="1300899" y="405353"/>
                    </a:cubicBezTo>
                    <a:cubicBezTo>
                      <a:pt x="1440730" y="480767"/>
                      <a:pt x="1498861" y="516904"/>
                      <a:pt x="1611983" y="546755"/>
                    </a:cubicBezTo>
                    <a:cubicBezTo>
                      <a:pt x="1725105" y="576607"/>
                      <a:pt x="1894788" y="578178"/>
                      <a:pt x="1979629" y="584462"/>
                    </a:cubicBezTo>
                    <a:cubicBezTo>
                      <a:pt x="2064470" y="590747"/>
                      <a:pt x="2092750" y="587604"/>
                      <a:pt x="2121031" y="584462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rgbClr val="FE9914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7B690AF8-ABA1-4DB2-92F4-EEDD95A7AD03}"/>
                </a:ext>
              </a:extLst>
            </p:cNvPr>
            <p:cNvSpPr/>
            <p:nvPr/>
          </p:nvSpPr>
          <p:spPr bwMode="auto">
            <a:xfrm>
              <a:off x="8536849" y="4657074"/>
              <a:ext cx="431643" cy="432000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rgbClr val="FE9914"/>
                </a:solidFill>
                <a:effectLst/>
                <a:latin typeface="Arial" charset="0"/>
              </a:endParaRPr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E4C51C53-CAAB-4D3E-91BF-19D2C522C3B3}"/>
                </a:ext>
              </a:extLst>
            </p:cNvPr>
            <p:cNvSpPr/>
            <p:nvPr/>
          </p:nvSpPr>
          <p:spPr bwMode="auto">
            <a:xfrm>
              <a:off x="8690936" y="4657074"/>
              <a:ext cx="431643" cy="432000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rgbClr val="FE9914"/>
                </a:solidFill>
                <a:effectLst/>
                <a:latin typeface="Arial" charset="0"/>
              </a:endParaRPr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30A02B86-8376-485B-B6CE-65AA3D682A6D}"/>
                </a:ext>
              </a:extLst>
            </p:cNvPr>
            <p:cNvSpPr/>
            <p:nvPr/>
          </p:nvSpPr>
          <p:spPr bwMode="auto">
            <a:xfrm>
              <a:off x="8824476" y="4657074"/>
              <a:ext cx="431643" cy="432000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rgbClr val="FE9914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9469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Course Structure: Weeks 7-8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078" y="1409700"/>
            <a:ext cx="9708370" cy="4114800"/>
          </a:xfrm>
        </p:spPr>
        <p:txBody>
          <a:bodyPr/>
          <a:lstStyle/>
          <a:p>
            <a:r>
              <a:rPr lang="en-GB" dirty="0"/>
              <a:t>Problem Sheet Question and Answer exercise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Worth 5% of the final mark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Topic will be linked to that of the Project, see following slides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Group members will be the same as for Project</a:t>
            </a:r>
          </a:p>
          <a:p>
            <a:r>
              <a:rPr lang="en-GB" dirty="0"/>
              <a:t>Working in a group you will: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Week 7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Prepare a problem sheet-style question with answers on an assigned topic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The question and answers should take you 2-3 hours to prepare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Aim is that someone else in the class should take ~20 mins to complete it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Week 8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Individually assess the problem sheet-style question and answers prepared by 3 other groups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During seminar 7, your group will assign a single mark (out of 10) for each of the other 3 groups’ questions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This will then be combined with a mark (out of 10) from a member of academic staff to give the overall mark for the exercise (out of 20)</a:t>
            </a:r>
          </a:p>
        </p:txBody>
      </p:sp>
    </p:spTree>
    <p:extLst>
      <p:ext uri="{BB962C8B-B14F-4D97-AF65-F5344CB8AC3E}">
        <p14:creationId xmlns:p14="http://schemas.microsoft.com/office/powerpoint/2010/main" val="10537536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Course Structure: Weeks 7-11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692" y="1124744"/>
            <a:ext cx="11227923" cy="4114800"/>
          </a:xfrm>
        </p:spPr>
        <p:txBody>
          <a:bodyPr/>
          <a:lstStyle/>
          <a:p>
            <a:r>
              <a:rPr lang="en-GB" sz="2000" dirty="0"/>
              <a:t>Group project on an advanced topic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In week 6 you will be asked to give your ranked preference for the projects on offer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We will tell you your group and assigned project topic early in week 7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Working with your group, you need to prepare a report and a presentation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You will get 2 meetings with your project supervisor in weeks 9 and 10</a:t>
            </a:r>
          </a:p>
          <a:p>
            <a:r>
              <a:rPr lang="en-GB" sz="2000" dirty="0"/>
              <a:t>The report – deadline 5pm 25</a:t>
            </a:r>
            <a:r>
              <a:rPr lang="en-GB" sz="2000" baseline="30000" dirty="0"/>
              <a:t>th</a:t>
            </a:r>
            <a:r>
              <a:rPr lang="en-GB" sz="2000" dirty="0"/>
              <a:t> March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30% of final mark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One 20-page report prepared by group working together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Marked by member of academic staff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Peer questionnaire – each member of group will be asked to rate the contribution of each other group member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Any member contributing more or less than 20% of the average will have their individual mark adjusted pro-rata</a:t>
            </a:r>
          </a:p>
          <a:p>
            <a:r>
              <a:rPr lang="en-GB" sz="2000" dirty="0"/>
              <a:t>The presentation – 22</a:t>
            </a:r>
            <a:r>
              <a:rPr lang="en-GB" sz="2000" baseline="30000" dirty="0"/>
              <a:t>nd</a:t>
            </a:r>
            <a:r>
              <a:rPr lang="en-GB" sz="2000" dirty="0"/>
              <a:t> March 1-3pm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15% of final mark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15-minute presentation by group working together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Each group to will provide a single mark (out of 10) for the presentation by each other group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This will then be combined with a mark from a member of academic of staff (out of 10) to give the overall mark for the presentation (out of 20)</a:t>
            </a: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2918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 Seminar 2 next week (21</a:t>
            </a:r>
            <a:r>
              <a:rPr lang="en-GB" baseline="30000" dirty="0"/>
              <a:t>st</a:t>
            </a:r>
            <a:r>
              <a:rPr lang="en-GB" dirty="0"/>
              <a:t> January)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GB" sz="2400" dirty="0"/>
              <a:t>You need to finish watching all of the sections for Lectures 1 &amp; 2</a:t>
            </a:r>
          </a:p>
          <a:p>
            <a:pPr>
              <a:spcBef>
                <a:spcPts val="1800"/>
              </a:spcBef>
            </a:pPr>
            <a:r>
              <a:rPr lang="en-GB" sz="2400" dirty="0"/>
              <a:t>You need to read and digest the additional study material provided by James McGinty</a:t>
            </a:r>
          </a:p>
          <a:p>
            <a:pPr>
              <a:spcBef>
                <a:spcPts val="1800"/>
              </a:spcBef>
            </a:pPr>
            <a:r>
              <a:rPr lang="en-GB" sz="2400" dirty="0"/>
              <a:t>You need to prepare to spend 5-10 minutes explaining your allocated topic (from the additional study material) to other members of your group</a:t>
            </a:r>
          </a:p>
          <a:p>
            <a:pPr>
              <a:spcBef>
                <a:spcPts val="1800"/>
              </a:spcBef>
            </a:pPr>
            <a:r>
              <a:rPr lang="en-GB" sz="2400" dirty="0"/>
              <a:t>The topics are:</a:t>
            </a:r>
          </a:p>
          <a:p>
            <a:pPr lvl="1">
              <a:spcBef>
                <a:spcPts val="1800"/>
              </a:spcBef>
            </a:pPr>
            <a:r>
              <a:rPr lang="en-GB" sz="1800" dirty="0">
                <a:solidFill>
                  <a:schemeClr val="tx1"/>
                </a:solidFill>
              </a:rPr>
              <a:t>Characteristic radiation, bremsstrahlung and effect of anode material, tube voltage, tube current and filtering on x-ray spectrum</a:t>
            </a:r>
          </a:p>
          <a:p>
            <a:pPr lvl="1">
              <a:spcBef>
                <a:spcPts val="1800"/>
              </a:spcBef>
            </a:pPr>
            <a:r>
              <a:rPr lang="en-GB" sz="1800" dirty="0">
                <a:solidFill>
                  <a:schemeClr val="tx1"/>
                </a:solidFill>
              </a:rPr>
              <a:t>X-ray detectors</a:t>
            </a:r>
          </a:p>
          <a:p>
            <a:pPr lvl="1">
              <a:spcBef>
                <a:spcPts val="1800"/>
              </a:spcBef>
            </a:pPr>
            <a:r>
              <a:rPr lang="en-GB" sz="1800" dirty="0">
                <a:solidFill>
                  <a:schemeClr val="tx1"/>
                </a:solidFill>
              </a:rPr>
              <a:t>Rayleigh scattering, photoelectric absorption and k-edge, Compton scattering</a:t>
            </a:r>
          </a:p>
          <a:p>
            <a:pPr lvl="1">
              <a:spcBef>
                <a:spcPts val="1800"/>
              </a:spcBef>
            </a:pPr>
            <a:r>
              <a:rPr lang="en-GB" sz="1800" dirty="0">
                <a:solidFill>
                  <a:schemeClr val="tx1"/>
                </a:solidFill>
              </a:rPr>
              <a:t>Contrast agents, digital subtraction and dual-energy imaging</a:t>
            </a:r>
          </a:p>
        </p:txBody>
      </p:sp>
    </p:spTree>
    <p:extLst>
      <p:ext uri="{BB962C8B-B14F-4D97-AF65-F5344CB8AC3E}">
        <p14:creationId xmlns:p14="http://schemas.microsoft.com/office/powerpoint/2010/main" val="2421987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9496" y="476672"/>
            <a:ext cx="3816424" cy="559150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591944" y="2132857"/>
            <a:ext cx="54701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800" b="0" dirty="0"/>
              <a:t>The discovery of X-rays (</a:t>
            </a:r>
            <a:r>
              <a:rPr lang="en-US" sz="2800" b="0" dirty="0" err="1"/>
              <a:t>Röntgen</a:t>
            </a:r>
            <a:r>
              <a:rPr lang="en-US" sz="2800" b="0" dirty="0"/>
              <a:t> 1895) kick-started the field of medical imaging</a:t>
            </a:r>
          </a:p>
        </p:txBody>
      </p:sp>
    </p:spTree>
    <p:extLst>
      <p:ext uri="{BB962C8B-B14F-4D97-AF65-F5344CB8AC3E}">
        <p14:creationId xmlns:p14="http://schemas.microsoft.com/office/powerpoint/2010/main" val="3902596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480" y="1628800"/>
            <a:ext cx="5600700" cy="35687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04112" y="2132856"/>
            <a:ext cx="3944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b="0" dirty="0"/>
              <a:t>Developments in understanding and technology has led to far superior image quality</a:t>
            </a:r>
          </a:p>
        </p:txBody>
      </p:sp>
    </p:spTree>
    <p:extLst>
      <p:ext uri="{BB962C8B-B14F-4D97-AF65-F5344CB8AC3E}">
        <p14:creationId xmlns:p14="http://schemas.microsoft.com/office/powerpoint/2010/main" val="4083563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Hand-CT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15481" y="1556792"/>
            <a:ext cx="5664629" cy="424847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104112" y="2132857"/>
            <a:ext cx="3816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b="0" dirty="0"/>
              <a:t>and has been extended to full 3D tomography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78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3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0"/>
            <a:ext cx="8386916" cy="990600"/>
          </a:xfrm>
        </p:spPr>
        <p:txBody>
          <a:bodyPr/>
          <a:lstStyle/>
          <a:p>
            <a:r>
              <a:rPr lang="en-GB" dirty="0"/>
              <a:t>Key developments in medical imaging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0000" t="31209" r="24355" b="13997"/>
          <a:stretch/>
        </p:blipFill>
        <p:spPr>
          <a:xfrm>
            <a:off x="1548788" y="1047137"/>
            <a:ext cx="9089715" cy="5032277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5634456" y="1104396"/>
            <a:ext cx="1312624" cy="5816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</a:pPr>
            <a:endParaRPr lang="en-GB" sz="1800" b="0">
              <a:solidFill>
                <a:srgbClr val="FE9914"/>
              </a:solidFill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6701560" y="1551192"/>
            <a:ext cx="1312624" cy="5816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</a:pPr>
            <a:endParaRPr lang="en-GB" sz="1800" b="0">
              <a:solidFill>
                <a:srgbClr val="FE9914"/>
              </a:solidFill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9306864" y="1997988"/>
            <a:ext cx="1312624" cy="5816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</a:pPr>
            <a:endParaRPr lang="en-GB" sz="1800" b="0">
              <a:solidFill>
                <a:srgbClr val="FE9914"/>
              </a:solidFill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9305132" y="2862084"/>
            <a:ext cx="1312624" cy="5816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</a:pPr>
            <a:endParaRPr lang="en-GB" sz="1800" b="0">
              <a:solidFill>
                <a:srgbClr val="FE9914"/>
              </a:solidFill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9076092" y="3308880"/>
            <a:ext cx="1312624" cy="5816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</a:pPr>
            <a:endParaRPr lang="en-GB" sz="1800" b="0">
              <a:solidFill>
                <a:srgbClr val="FE9914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8900848" y="4619772"/>
            <a:ext cx="1312624" cy="5816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</a:pPr>
            <a:endParaRPr lang="en-GB" sz="1800" b="0">
              <a:solidFill>
                <a:srgbClr val="FE9914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8051500" y="5064836"/>
            <a:ext cx="1312624" cy="5816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</a:pPr>
            <a:endParaRPr lang="en-GB" sz="1800" b="0">
              <a:solidFill>
                <a:srgbClr val="FE991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928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Aims: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68288" indent="-268288"/>
            <a:r>
              <a:rPr lang="en-GB" dirty="0"/>
              <a:t>insight into the state of the art of medical imaging technology</a:t>
            </a:r>
          </a:p>
          <a:p>
            <a:pPr marL="268288" indent="-268288"/>
            <a:r>
              <a:rPr lang="en-GB" dirty="0"/>
              <a:t>to introduce the physical principles behind:</a:t>
            </a:r>
          </a:p>
          <a:p>
            <a:pPr marL="668338" lvl="1" indent="-268288"/>
            <a:r>
              <a:rPr lang="en-GB" dirty="0">
                <a:solidFill>
                  <a:schemeClr val="tx1"/>
                </a:solidFill>
              </a:rPr>
              <a:t>interaction of radiation with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biological tissue</a:t>
            </a:r>
          </a:p>
          <a:p>
            <a:pPr marL="668338" lvl="1" indent="-268288"/>
            <a:r>
              <a:rPr lang="en-GB" dirty="0">
                <a:solidFill>
                  <a:schemeClr val="tx1"/>
                </a:solidFill>
              </a:rPr>
              <a:t>generation &amp; detection of 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radiation</a:t>
            </a:r>
          </a:p>
          <a:p>
            <a:pPr marL="668338" lvl="1" indent="-268288"/>
            <a:r>
              <a:rPr lang="en-GB" dirty="0">
                <a:solidFill>
                  <a:schemeClr val="tx1"/>
                </a:solidFill>
              </a:rPr>
              <a:t>signal and image processing</a:t>
            </a:r>
          </a:p>
          <a:p>
            <a:pPr marL="668338" lvl="1" indent="-268288"/>
            <a:r>
              <a:rPr lang="en-GB" dirty="0">
                <a:solidFill>
                  <a:schemeClr val="tx1"/>
                </a:solidFill>
              </a:rPr>
              <a:t>radiation used for therapy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0539" y="5592667"/>
            <a:ext cx="5674096" cy="89255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600" b="0" dirty="0"/>
              <a:t>Don’t worry, you will not be expected to learn biological/medical terms.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594" y="3068960"/>
            <a:ext cx="4315943" cy="3000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6071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Course Structure: Weeks 1 - 6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3" y="1196752"/>
            <a:ext cx="9148191" cy="5400600"/>
          </a:xfrm>
        </p:spPr>
        <p:txBody>
          <a:bodyPr/>
          <a:lstStyle/>
          <a:p>
            <a:r>
              <a:rPr lang="en-GB" dirty="0"/>
              <a:t>Overall</a:t>
            </a:r>
            <a:endParaRPr lang="en-GB" dirty="0">
              <a:solidFill>
                <a:schemeClr val="tx1"/>
              </a:solidFill>
            </a:endParaRPr>
          </a:p>
          <a:p>
            <a:pPr lvl="1"/>
            <a:r>
              <a:rPr lang="en-GB" dirty="0">
                <a:solidFill>
                  <a:schemeClr val="tx1"/>
                </a:solidFill>
              </a:rPr>
              <a:t>18 lectures/seminars covering core examinable material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Assessed by a summer examination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50% contribution to course mark</a:t>
            </a:r>
          </a:p>
          <a:p>
            <a:r>
              <a:rPr lang="en-GB" dirty="0"/>
              <a:t>Each week you will get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2 online lectures each consisting of ~4 recorded sections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Additional study material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1 in-person seminar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For the seminar, you will be assigned a topic from the additional study material to explain to other students in a group of 4 – more details in a bit…</a:t>
            </a:r>
          </a:p>
        </p:txBody>
      </p:sp>
    </p:spTree>
    <p:extLst>
      <p:ext uri="{BB962C8B-B14F-4D97-AF65-F5344CB8AC3E}">
        <p14:creationId xmlns:p14="http://schemas.microsoft.com/office/powerpoint/2010/main" val="1941946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024" y="4411363"/>
            <a:ext cx="1753940" cy="175394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516" y="4417465"/>
            <a:ext cx="1676034" cy="1747839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6810475" y="1463335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/>
              <a:t>X-ray CT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729679" y="1500563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/>
              <a:t>X-ray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9816" y="2569138"/>
            <a:ext cx="1535437" cy="154076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596" y="2655106"/>
            <a:ext cx="1466796" cy="1514467"/>
          </a:xfrm>
          <a:prstGeom prst="rect">
            <a:avLst/>
          </a:prstGeom>
        </p:spPr>
      </p:pic>
      <p:pic>
        <p:nvPicPr>
          <p:cNvPr id="14" name="Picture 4" descr="https://fbcdn-sphotos-h-a.akamaihd.net/hphotos-ak-snc7/391534_10150351974521743_1726040212_n.jpg">
            <a:extLst>
              <a:ext uri="{FF2B5EF4-FFF2-40B4-BE49-F238E27FC236}">
                <a16:creationId xmlns:a16="http://schemas.microsoft.com/office/drawing/2014/main" id="{474C476C-4A99-411C-A6DF-E739AC6CAD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/>
          <a:srcRect l="13057" b="12752"/>
          <a:stretch/>
        </p:blipFill>
        <p:spPr bwMode="auto">
          <a:xfrm>
            <a:off x="1206398" y="2002005"/>
            <a:ext cx="1781175" cy="2383200"/>
          </a:xfrm>
          <a:prstGeom prst="rect">
            <a:avLst/>
          </a:prstGeom>
          <a:noFill/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3103832-EEA5-42C8-8359-588429BC2169}"/>
              </a:ext>
            </a:extLst>
          </p:cNvPr>
          <p:cNvSpPr txBox="1"/>
          <p:nvPr/>
        </p:nvSpPr>
        <p:spPr>
          <a:xfrm>
            <a:off x="951477" y="4401636"/>
            <a:ext cx="22910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0" dirty="0"/>
              <a:t>Dr James McGinty</a:t>
            </a:r>
          </a:p>
          <a:p>
            <a:pPr algn="ctr"/>
            <a:r>
              <a:rPr lang="en-GB" sz="1200" b="0" dirty="0">
                <a:solidFill>
                  <a:schemeClr val="accent2"/>
                </a:solidFill>
              </a:rPr>
              <a:t>james.mcginty@imperial.ac.uk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F5EC936-9328-4CD6-8835-899EA5ACD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538" y="133743"/>
            <a:ext cx="11096061" cy="1143000"/>
          </a:xfrm>
        </p:spPr>
        <p:txBody>
          <a:bodyPr/>
          <a:lstStyle/>
          <a:p>
            <a:r>
              <a:rPr lang="en-GB" dirty="0"/>
              <a:t>Lectures 1-3 and Seminars 2&amp;3: X-ray imaging and tomography</a:t>
            </a:r>
          </a:p>
        </p:txBody>
      </p:sp>
    </p:spTree>
    <p:extLst>
      <p:ext uri="{BB962C8B-B14F-4D97-AF65-F5344CB8AC3E}">
        <p14:creationId xmlns:p14="http://schemas.microsoft.com/office/powerpoint/2010/main" val="1732211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463" y="2059408"/>
            <a:ext cx="2121222" cy="1576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055" y="4409871"/>
            <a:ext cx="1852041" cy="2095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6170651" y="1109668"/>
            <a:ext cx="24508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PET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964629" y="1101527"/>
            <a:ext cx="22028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Symbol" pitchFamily="2" charset="2"/>
              </a:rPr>
              <a:t>g</a:t>
            </a:r>
            <a:r>
              <a:rPr lang="en-GB" dirty="0"/>
              <a:t>-cam/SPECT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5821DE5-2DE4-0848-8ECA-91BDCB3544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9742" y="2037058"/>
            <a:ext cx="1397309" cy="1598723"/>
          </a:xfrm>
          <a:prstGeom prst="rect">
            <a:avLst/>
          </a:prstGeom>
        </p:spPr>
      </p:pic>
      <p:pic>
        <p:nvPicPr>
          <p:cNvPr id="7" name="Picture 6" descr="A picture containing laser&#10;&#10;Description automatically generated">
            <a:extLst>
              <a:ext uri="{FF2B5EF4-FFF2-40B4-BE49-F238E27FC236}">
                <a16:creationId xmlns:a16="http://schemas.microsoft.com/office/drawing/2014/main" id="{AEA90179-5485-3047-A386-683380AF10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832" y="3947319"/>
            <a:ext cx="789279" cy="2794049"/>
          </a:xfrm>
          <a:prstGeom prst="rect">
            <a:avLst/>
          </a:prstGeom>
        </p:spPr>
      </p:pic>
      <p:pic>
        <p:nvPicPr>
          <p:cNvPr id="12" name="Picture 4" descr="Portrait Picture">
            <a:extLst>
              <a:ext uri="{FF2B5EF4-FFF2-40B4-BE49-F238E27FC236}">
                <a16:creationId xmlns:a16="http://schemas.microsoft.com/office/drawing/2014/main" id="{3F8B7271-12DE-408B-82B7-F96FC7BE45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106" y="1916832"/>
            <a:ext cx="17811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CA8E4DF-39AC-4ABD-A8EC-0A4B5E69C06C}"/>
              </a:ext>
            </a:extLst>
          </p:cNvPr>
          <p:cNvSpPr txBox="1"/>
          <p:nvPr/>
        </p:nvSpPr>
        <p:spPr>
          <a:xfrm>
            <a:off x="753482" y="4327265"/>
            <a:ext cx="25726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0" dirty="0"/>
              <a:t>Prof Chris Dunsby</a:t>
            </a:r>
          </a:p>
          <a:p>
            <a:pPr algn="ctr"/>
            <a:r>
              <a:rPr lang="en-GB" sz="1200" b="0" dirty="0">
                <a:solidFill>
                  <a:schemeClr val="accent2"/>
                </a:solidFill>
              </a:rPr>
              <a:t>christopher.dunsby@imperial.ac.uk</a:t>
            </a:r>
            <a:endParaRPr lang="en-GB" sz="2000" b="0" dirty="0">
              <a:solidFill>
                <a:schemeClr val="accent2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344B56-3F78-4595-9D9D-95578E945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Lectures 4-5 and Seminar 4: Nuclear imaging</a:t>
            </a:r>
          </a:p>
        </p:txBody>
      </p:sp>
    </p:spTree>
    <p:extLst>
      <p:ext uri="{BB962C8B-B14F-4D97-AF65-F5344CB8AC3E}">
        <p14:creationId xmlns:p14="http://schemas.microsoft.com/office/powerpoint/2010/main" val="3516521529"/>
      </p:ext>
    </p:extLst>
  </p:cSld>
  <p:clrMapOvr>
    <a:masterClrMapping/>
  </p:clrMapOvr>
</p:sld>
</file>

<file path=ppt/theme/theme1.xml><?xml version="1.0" encoding="utf-8"?>
<a:theme xmlns:a="http://schemas.openxmlformats.org/drawingml/2006/main" name="1_Blank Presentation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3333CC"/>
      </a:folHlink>
    </a:clrScheme>
    <a:fontScheme name="1_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FE9914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FE9914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Blank Presentation">
  <a:themeElements>
    <a:clrScheme name="Custom 9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3333CC"/>
      </a:folHlink>
    </a:clrScheme>
    <a:fontScheme name="1_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FE9914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FE9914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138CCC7B5FEE4489CC79485D728913" ma:contentTypeVersion="5" ma:contentTypeDescription="Create a new document." ma:contentTypeScope="" ma:versionID="ab517d152ab68f804cc0ec42c2a854f1">
  <xsd:schema xmlns:xsd="http://www.w3.org/2001/XMLSchema" xmlns:xs="http://www.w3.org/2001/XMLSchema" xmlns:p="http://schemas.microsoft.com/office/2006/metadata/properties" xmlns:ns2="acd2c9dc-aa41-463a-b787-b6d3be7171dd" targetNamespace="http://schemas.microsoft.com/office/2006/metadata/properties" ma:root="true" ma:fieldsID="0f57c3e5cc7468dd6adfcbb02c9889c5" ns2:_="">
    <xsd:import namespace="acd2c9dc-aa41-463a-b787-b6d3be7171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d2c9dc-aa41-463a-b787-b6d3be7171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0F01D39-5845-4588-867F-68C99CED76A1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acd2c9dc-aa41-463a-b787-b6d3be7171dd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8B2C1F3-3219-4C89-97FF-0E894E7FCA9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05E5A01-C147-44AD-8C9E-F8AC1A8BCF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cd2c9dc-aa41-463a-b787-b6d3be7171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15236</TotalTime>
  <Words>1356</Words>
  <Application>Microsoft Office PowerPoint</Application>
  <PresentationFormat>Widescreen</PresentationFormat>
  <Paragraphs>160</Paragraphs>
  <Slides>19</Slides>
  <Notes>15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Symbol</vt:lpstr>
      <vt:lpstr>Times New Roman</vt:lpstr>
      <vt:lpstr>1_Blank Presentation</vt:lpstr>
      <vt:lpstr>2_Blank Presentation</vt:lpstr>
      <vt:lpstr>Physics of medical imaging and radiotherapy</vt:lpstr>
      <vt:lpstr>PowerPoint Presentation</vt:lpstr>
      <vt:lpstr>PowerPoint Presentation</vt:lpstr>
      <vt:lpstr>PowerPoint Presentation</vt:lpstr>
      <vt:lpstr>Key developments in medical imaging</vt:lpstr>
      <vt:lpstr>Aims:</vt:lpstr>
      <vt:lpstr>Course Structure: Weeks 1 - 6 </vt:lpstr>
      <vt:lpstr>Lectures 1-3 and Seminars 2&amp;3: X-ray imaging and tomography</vt:lpstr>
      <vt:lpstr>Lectures 4-5 and Seminar 4: Nuclear imaging</vt:lpstr>
      <vt:lpstr>Lectures 6-7 and Seminar 5: Radiotherapy</vt:lpstr>
      <vt:lpstr>Lectures 8-10 and Seminar 6: MRI</vt:lpstr>
      <vt:lpstr>Lectures 11-12 and Seminar 7: Ultrasound Imaging</vt:lpstr>
      <vt:lpstr>Format for seminars</vt:lpstr>
      <vt:lpstr>Explaining material to your group</vt:lpstr>
      <vt:lpstr>Aside: Rigid (Hopkins) endoscopes</vt:lpstr>
      <vt:lpstr>Aside: Flexible fibre bundle endoscopes</vt:lpstr>
      <vt:lpstr>Course Structure: Weeks 7-8</vt:lpstr>
      <vt:lpstr>Course Structure: Weeks 7-11</vt:lpstr>
      <vt:lpstr>For Seminar 2 next week (21st January)</vt:lpstr>
    </vt:vector>
  </TitlesOfParts>
  <Company>Imperial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French</dc:creator>
  <cp:lastModifiedBy>Dunsby, Christopher W</cp:lastModifiedBy>
  <cp:revision>698</cp:revision>
  <dcterms:created xsi:type="dcterms:W3CDTF">2000-06-21T13:51:35Z</dcterms:created>
  <dcterms:modified xsi:type="dcterms:W3CDTF">2022-01-05T10:26:43Z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0x01010087138CCC7B5FEE4489CC79485D728913</vt:lpwstr>
  </property>
  <property fmtid="{D5CDD505-2E9C-101B-9397-08002B2CF9AE}" pid="3" name="_dlc_DocIdItemGuid">
    <vt:lpwstr>59f984fb-b172-4ad0-9b75-2fbe987a97c7</vt:lpwstr>
  </property>
  <property fmtid="{D5CDD505-2E9C-101B-9397-08002B2CF9AE}" pid="4" name="Order">
    <vt:r8>100</vt:r8>
  </property>
</Properties>
</file>