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89" r:id="rId3"/>
    <p:sldId id="259" r:id="rId4"/>
    <p:sldId id="288" r:id="rId5"/>
    <p:sldId id="266" r:id="rId6"/>
    <p:sldId id="290" r:id="rId7"/>
    <p:sldId id="269" r:id="rId8"/>
    <p:sldId id="270" r:id="rId9"/>
    <p:sldId id="291" r:id="rId10"/>
    <p:sldId id="271" r:id="rId11"/>
    <p:sldId id="292" r:id="rId12"/>
    <p:sldId id="273" r:id="rId13"/>
    <p:sldId id="274" r:id="rId14"/>
    <p:sldId id="279" r:id="rId15"/>
    <p:sldId id="280" r:id="rId16"/>
    <p:sldId id="281" r:id="rId17"/>
    <p:sldId id="282" r:id="rId18"/>
    <p:sldId id="283" r:id="rId19"/>
    <p:sldId id="284" r:id="rId20"/>
    <p:sldId id="286" r:id="rId21"/>
    <p:sldId id="264" r:id="rId22"/>
    <p:sldId id="293" r:id="rId23"/>
    <p:sldId id="296" r:id="rId24"/>
    <p:sldId id="294" r:id="rId25"/>
    <p:sldId id="295" r:id="rId26"/>
    <p:sldId id="265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C2C"/>
    <a:srgbClr val="C8CACA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74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66" y="2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C540E-0EFC-443B-8C65-03716138822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A23E0-F006-434E-A31C-2EF70B394A4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13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AF35AF-1C50-4DC2-BF4D-065832C5FC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FD3256C-7B5A-4DCF-8468-B95C3017B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AF1EFA-57F1-4F37-8963-271CA0A2A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CDC1C9-DAE2-420B-8C29-933BFF674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9B608B-2D51-439E-92C3-F8B303EEC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968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F729DB-5EF0-4BE2-8794-14C77B7BA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67F366-88E3-42D6-A246-E328DA1CC1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3B9B5E-6DFE-4C8A-BC08-6FB868A47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20E66-2B10-4F77-A179-E3AA5F7B0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753FDD-1996-49EE-A486-AE47195FF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245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EEF2C73-01CC-4901-9803-B7B44ACB07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3CF8CE-C18E-4C45-BFFE-30F273484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D44921-8500-46B8-8116-AF84FACBF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25CAB5-ED10-47B0-B40A-309428482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C831FA9-F1AF-4A0F-9213-67E0E480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59698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ECB768-5761-4553-ABF2-F356A9BCB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374377-7466-45CA-90CD-10FCA60AA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33B060-0FF4-48EA-A6F9-1BB3372E6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1194DF-D371-4C16-A68B-7A0376DC0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D3E64F-819B-45EC-8325-15FF78372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13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B0B6D1-D7C8-48C3-87F3-58EB0F479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D122EB-89AE-4FF8-A6C2-356C57A27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5AB99E-F643-4D58-AFEA-8D6708F2F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19F65A-C675-4061-8E0F-C2B62E411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07664E-F330-4E7A-B040-6BD386F53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13574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C1D062-ACCA-4B1E-82D3-A7D9B544E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456B5A-FB68-461F-ACF6-3E8B55D42A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9230C1-6BA3-4B7F-9D67-6A29BB6D0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EE1B40E-BCCA-432D-A46A-556DB9CAE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C0DFAB5-D156-4353-B517-AF51D6DC0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D797023-81D7-4B61-BF26-43D29F9A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22390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7FE40C-4017-4E19-BF0F-6878C2E34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D935DA-BC99-4E9C-8D6D-9750D75C0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658482C-85D7-4A7A-A91E-47B114B31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79B4D7-1035-4851-8502-0E9BFE50E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6199EDE-A1E8-43C2-8C86-AC4D5D3A43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E39EA55-446A-4907-870C-BCE4FBB7D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698D8A9-2DDF-40D1-8289-5E05A1A72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4841EE-90A0-424E-AA69-39DF85C6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63185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DD9BE4-9B8B-457A-B1BA-2967F28F4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DDBE1A2-75B5-4B3C-AF5A-F9048AD49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75ABF1A-4531-477A-822E-87729EF36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10C3F9F-EE74-4A40-B6C4-C00C3656C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521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BB6EE-F1C4-49EB-BE9B-BCA2747E6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1F89D32-41BE-449D-B03D-40F4B480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FE6C22-B12B-4A0D-BCD4-706B9D822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184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0390A-7DA5-4A11-A606-AD06D7734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05D098-3ACC-4559-97EB-8BBFA6CC4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65C8C9-8810-4A8A-9035-21C685C24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E52C876-D4D3-45F5-BD7F-609AF67EF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BB88CD-57B6-4E39-888E-AEC6322E6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729270E-7803-4530-A2B0-11085485B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8934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664F6E-4959-4503-A5C9-43C007304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5ECA132-2373-4594-87A0-F613AAB2BE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68E1D14-8953-40AA-8248-4351AC8A4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F5692B-483E-41D5-95BB-8B0DE9251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CCC2F03-07DF-4D35-9413-17A1F6201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29B6872-6C4B-4FA8-844F-879552624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8518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CA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F9D6970-DD40-4A7F-808F-B7D93E290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ACAC8F-7C6D-4809-878A-70C185A40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475711-2215-430A-AD11-E63CB94D34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C98EB-1571-4795-A88E-2D99B49FA280}" type="datetimeFigureOut">
              <a:rPr lang="fr-CH" smtClean="0"/>
              <a:t>12.03.2020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027FB6-A0CF-4AA7-9E7F-4065985F5F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08230E-0496-487B-813A-EB884D69C6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5340A-93C2-47C2-B557-8CD37BC9A87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6106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EE73255-8084-4DF9-BB0B-15EAC92E2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70CC99D-B792-41A0-8A23-352BA98E2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38" y="640081"/>
            <a:ext cx="2608655" cy="52577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2C2C2C"/>
                </a:solidFill>
              </a:rPr>
              <a:t>Automatic Features detection on 3D CT-Scans</a:t>
            </a:r>
          </a:p>
        </p:txBody>
      </p:sp>
      <p:sp>
        <p:nvSpPr>
          <p:cNvPr id="19" name="Rounded Rectangle 9">
            <a:extLst>
              <a:ext uri="{FF2B5EF4-FFF2-40B4-BE49-F238E27FC236}">
                <a16:creationId xmlns:a16="http://schemas.microsoft.com/office/drawing/2014/main" id="{67048353-8981-459A-9BC6-9711CE462E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0067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DA2F8E7A-0337-43F2-B564-FE6BEF69D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8" b="5251"/>
          <a:stretch/>
        </p:blipFill>
        <p:spPr>
          <a:xfrm>
            <a:off x="4062964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287276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D70F32F-A957-462A-8B9B-309D66E297E7}"/>
              </a:ext>
            </a:extLst>
          </p:cNvPr>
          <p:cNvSpPr txBox="1">
            <a:spLocks/>
          </p:cNvSpPr>
          <p:nvPr/>
        </p:nvSpPr>
        <p:spPr>
          <a:xfrm>
            <a:off x="3616525" y="186257"/>
            <a:ext cx="49589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Directional derivative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88C8ED24-52ED-403C-902A-3E6CD68C5B27}"/>
              </a:ext>
            </a:extLst>
          </p:cNvPr>
          <p:cNvSpPr/>
          <p:nvPr/>
        </p:nvSpPr>
        <p:spPr>
          <a:xfrm>
            <a:off x="593025" y="1140145"/>
            <a:ext cx="3023500" cy="5531598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A2DA1E-DE42-468F-BDB9-BA6D139785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827100" y="3946458"/>
            <a:ext cx="2555351" cy="255599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9F50612-C49A-4B58-ADCB-A79F809736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6" r="18648" b="24511"/>
          <a:stretch/>
        </p:blipFill>
        <p:spPr>
          <a:xfrm>
            <a:off x="827101" y="1315937"/>
            <a:ext cx="2555350" cy="2555996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CB4AD398-F655-4935-B95A-3C4844812F1D}"/>
              </a:ext>
            </a:extLst>
          </p:cNvPr>
          <p:cNvCxnSpPr>
            <a:cxnSpLocks/>
          </p:cNvCxnSpPr>
          <p:nvPr/>
        </p:nvCxnSpPr>
        <p:spPr>
          <a:xfrm flipV="1">
            <a:off x="4085742" y="4213631"/>
            <a:ext cx="3046794" cy="108499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B064DBA0-AB1D-44B0-B58C-9F6199111706}"/>
              </a:ext>
            </a:extLst>
          </p:cNvPr>
          <p:cNvCxnSpPr>
            <a:cxnSpLocks/>
          </p:cNvCxnSpPr>
          <p:nvPr/>
        </p:nvCxnSpPr>
        <p:spPr>
          <a:xfrm>
            <a:off x="4085742" y="2593935"/>
            <a:ext cx="3050339" cy="108007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C2AC9AF-2ECC-43FC-A940-D5C63D864588}"/>
              </a:ext>
            </a:extLst>
          </p:cNvPr>
          <p:cNvSpPr/>
          <p:nvPr/>
        </p:nvSpPr>
        <p:spPr>
          <a:xfrm>
            <a:off x="7601753" y="1863171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C2B27CE-52D7-41FB-8828-E91B2BD336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7952409" y="2199268"/>
            <a:ext cx="3412490" cy="341335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BFEBDA8-E4B2-4E70-A5AA-ACFCF630879D}"/>
              </a:ext>
            </a:extLst>
          </p:cNvPr>
          <p:cNvSpPr txBox="1"/>
          <p:nvPr/>
        </p:nvSpPr>
        <p:spPr>
          <a:xfrm rot="20422199">
            <a:off x="5022155" y="4791960"/>
            <a:ext cx="1173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Find peaks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B8DEA24-CAC0-489A-AC56-F3C68E65E29F}"/>
              </a:ext>
            </a:extLst>
          </p:cNvPr>
          <p:cNvSpPr txBox="1"/>
          <p:nvPr/>
        </p:nvSpPr>
        <p:spPr>
          <a:xfrm rot="1180423">
            <a:off x="5022063" y="2731670"/>
            <a:ext cx="1174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Find peaks</a:t>
            </a:r>
          </a:p>
        </p:txBody>
      </p:sp>
    </p:spTree>
    <p:extLst>
      <p:ext uri="{BB962C8B-B14F-4D97-AF65-F5344CB8AC3E}">
        <p14:creationId xmlns:p14="http://schemas.microsoft.com/office/powerpoint/2010/main" val="1262881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072F6573-2CD7-496E-8FCB-FF56FE747C82}"/>
              </a:ext>
            </a:extLst>
          </p:cNvPr>
          <p:cNvSpPr/>
          <p:nvPr/>
        </p:nvSpPr>
        <p:spPr>
          <a:xfrm>
            <a:off x="7605299" y="1748102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76A382C-E0AF-4695-89CF-D29D24986463}"/>
              </a:ext>
            </a:extLst>
          </p:cNvPr>
          <p:cNvSpPr/>
          <p:nvPr/>
        </p:nvSpPr>
        <p:spPr>
          <a:xfrm>
            <a:off x="502188" y="1749455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8B336CB-163C-4295-9CAF-55040C3718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838199" y="2085550"/>
            <a:ext cx="3412490" cy="3413351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603DC018-7904-4C48-B912-CAA6EEEAEB05}"/>
              </a:ext>
            </a:extLst>
          </p:cNvPr>
          <p:cNvSpPr txBox="1">
            <a:spLocks/>
          </p:cNvSpPr>
          <p:nvPr/>
        </p:nvSpPr>
        <p:spPr>
          <a:xfrm>
            <a:off x="3616525" y="186257"/>
            <a:ext cx="49589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Directional derivative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6FEBD2B-1784-45CF-A5FC-B81091FA41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7941310" y="2084197"/>
            <a:ext cx="3412490" cy="341335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8FA5B9D-77CB-450D-901E-E449BB823C0D}"/>
              </a:ext>
            </a:extLst>
          </p:cNvPr>
          <p:cNvSpPr txBox="1"/>
          <p:nvPr/>
        </p:nvSpPr>
        <p:spPr>
          <a:xfrm>
            <a:off x="5534020" y="3244334"/>
            <a:ext cx="112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Hysteresis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002B65A7-78E3-4220-907C-475B772DA034}"/>
              </a:ext>
            </a:extLst>
          </p:cNvPr>
          <p:cNvCxnSpPr>
            <a:cxnSpLocks/>
          </p:cNvCxnSpPr>
          <p:nvPr/>
        </p:nvCxnSpPr>
        <p:spPr>
          <a:xfrm>
            <a:off x="4892488" y="3666662"/>
            <a:ext cx="2407024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164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309E3868-F4D4-4922-810E-30ED08FECE9D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au 21">
            <a:extLst>
              <a:ext uri="{FF2B5EF4-FFF2-40B4-BE49-F238E27FC236}">
                <a16:creationId xmlns:a16="http://schemas.microsoft.com/office/drawing/2014/main" id="{81174580-F21B-44D3-B892-4C9FDE9D1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483863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25" name="Titre 1">
            <a:extLst>
              <a:ext uri="{FF2B5EF4-FFF2-40B4-BE49-F238E27FC236}">
                <a16:creationId xmlns:a16="http://schemas.microsoft.com/office/drawing/2014/main" id="{4EE1CABE-65E1-4C95-AFE7-7E140C30F1C0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2357818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6767CBE-DA88-4A73-BB1B-0BE6854FED96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au 21">
            <a:extLst>
              <a:ext uri="{FF2B5EF4-FFF2-40B4-BE49-F238E27FC236}">
                <a16:creationId xmlns:a16="http://schemas.microsoft.com/office/drawing/2014/main" id="{81174580-F21B-44D3-B892-4C9FDE9D1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84650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01AB61F5-EBC2-4A53-A76C-1CA74451FA2A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2031066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84A1A21-4F64-4C2C-993B-14C64C1414C5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au 21">
            <a:extLst>
              <a:ext uri="{FF2B5EF4-FFF2-40B4-BE49-F238E27FC236}">
                <a16:creationId xmlns:a16="http://schemas.microsoft.com/office/drawing/2014/main" id="{81174580-F21B-44D3-B892-4C9FDE9D1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11471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ABB9143F-4D90-407C-97AC-F13F3C4D6815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4270654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1E77E29B-3329-451B-BDAB-C37907B22009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au 21">
            <a:extLst>
              <a:ext uri="{FF2B5EF4-FFF2-40B4-BE49-F238E27FC236}">
                <a16:creationId xmlns:a16="http://schemas.microsoft.com/office/drawing/2014/main" id="{81174580-F21B-44D3-B892-4C9FDE9D1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087402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B5955565-714D-40FE-9F8F-A3AC9B429A8D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1830540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75EAE3A-6103-4083-9F8A-E5D0EED51582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au 21">
            <a:extLst>
              <a:ext uri="{FF2B5EF4-FFF2-40B4-BE49-F238E27FC236}">
                <a16:creationId xmlns:a16="http://schemas.microsoft.com/office/drawing/2014/main" id="{81174580-F21B-44D3-B892-4C9FDE9D1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746675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C7D88B81-47AF-4FE2-A6A4-1674F1CB08A4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3363442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AA51E7B-E1D1-4FDD-BDFD-99D105A776E2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au 21">
            <a:extLst>
              <a:ext uri="{FF2B5EF4-FFF2-40B4-BE49-F238E27FC236}">
                <a16:creationId xmlns:a16="http://schemas.microsoft.com/office/drawing/2014/main" id="{81174580-F21B-44D3-B892-4C9FDE9D1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772852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4C418B6B-C909-4203-886E-A8F408C1AB6C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2419769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5F1C422-08F7-4281-86FD-4AAB28447C24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au 21">
            <a:extLst>
              <a:ext uri="{FF2B5EF4-FFF2-40B4-BE49-F238E27FC236}">
                <a16:creationId xmlns:a16="http://schemas.microsoft.com/office/drawing/2014/main" id="{81174580-F21B-44D3-B892-4C9FDE9D1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374401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C0A64A95-9861-448E-8204-05085835BFAB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871699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94DF92BA-465C-4EAA-898A-57716455E571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au 21">
            <a:extLst>
              <a:ext uri="{FF2B5EF4-FFF2-40B4-BE49-F238E27FC236}">
                <a16:creationId xmlns:a16="http://schemas.microsoft.com/office/drawing/2014/main" id="{81174580-F21B-44D3-B892-4C9FDE9D1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88156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486A3C9D-E85F-4016-81DB-4D57224775BD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2131242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8194182F-8BD7-4B0C-BEB8-EC1E632E5507}"/>
              </a:ext>
            </a:extLst>
          </p:cNvPr>
          <p:cNvSpPr txBox="1">
            <a:spLocks/>
          </p:cNvSpPr>
          <p:nvPr/>
        </p:nvSpPr>
        <p:spPr>
          <a:xfrm>
            <a:off x="4868487" y="186257"/>
            <a:ext cx="245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Phantoms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DE4B03C-115B-499A-BF24-60B8EEBD5FE8}"/>
              </a:ext>
            </a:extLst>
          </p:cNvPr>
          <p:cNvSpPr/>
          <p:nvPr/>
        </p:nvSpPr>
        <p:spPr>
          <a:xfrm>
            <a:off x="6136198" y="1749454"/>
            <a:ext cx="5553613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57936A-D0F9-4037-BA1A-EE5F5D8F2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3447" y="1589039"/>
            <a:ext cx="5893076" cy="4406376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9E58E1B-B069-445D-8B06-EC9F713D8FE4}"/>
              </a:ext>
            </a:extLst>
          </p:cNvPr>
          <p:cNvSpPr/>
          <p:nvPr/>
        </p:nvSpPr>
        <p:spPr>
          <a:xfrm>
            <a:off x="502188" y="1749455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BD9932-3D2D-4DAD-BE5A-70E8DFE6B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4" t="12289" r="18648" b="24510"/>
          <a:stretch/>
        </p:blipFill>
        <p:spPr>
          <a:xfrm>
            <a:off x="838199" y="2088868"/>
            <a:ext cx="3412490" cy="34133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577053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70A71333-FE69-48A7-AE46-7C7192EABFF8}"/>
              </a:ext>
            </a:extLst>
          </p:cNvPr>
          <p:cNvSpPr/>
          <p:nvPr/>
        </p:nvSpPr>
        <p:spPr>
          <a:xfrm>
            <a:off x="3634740" y="1617084"/>
            <a:ext cx="4922520" cy="4854739"/>
          </a:xfrm>
          <a:prstGeom prst="roundRect">
            <a:avLst>
              <a:gd name="adj" fmla="val 2836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Tableau 21">
            <a:extLst>
              <a:ext uri="{FF2B5EF4-FFF2-40B4-BE49-F238E27FC236}">
                <a16:creationId xmlns:a16="http://schemas.microsoft.com/office/drawing/2014/main" id="{AC1E1FD6-CC82-4E8E-9292-1C3655734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958820"/>
              </p:ext>
            </p:extLst>
          </p:nvPr>
        </p:nvGraphicFramePr>
        <p:xfrm>
          <a:off x="4008516" y="1956838"/>
          <a:ext cx="4174968" cy="417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871">
                  <a:extLst>
                    <a:ext uri="{9D8B030D-6E8A-4147-A177-3AD203B41FA5}">
                      <a16:colId xmlns:a16="http://schemas.microsoft.com/office/drawing/2014/main" val="388002125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993568274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28871821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42602653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1015695282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982088295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2625058326"/>
                    </a:ext>
                  </a:extLst>
                </a:gridCol>
                <a:gridCol w="521871">
                  <a:extLst>
                    <a:ext uri="{9D8B030D-6E8A-4147-A177-3AD203B41FA5}">
                      <a16:colId xmlns:a16="http://schemas.microsoft.com/office/drawing/2014/main" val="651672965"/>
                    </a:ext>
                  </a:extLst>
                </a:gridCol>
              </a:tblGrid>
              <a:tr h="521904"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3362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404383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65724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916911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1285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4338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870329"/>
                  </a:ext>
                </a:extLst>
              </a:tr>
              <a:tr h="521904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91383"/>
                  </a:ext>
                </a:extLst>
              </a:tr>
            </a:tbl>
          </a:graphicData>
        </a:graphic>
      </p:graphicFrame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C128C4A-26FD-4DAE-BF2A-3DFBAFC98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906" y="2424988"/>
            <a:ext cx="4791075" cy="2489912"/>
          </a:xfrm>
        </p:spPr>
        <p:txBody>
          <a:bodyPr/>
          <a:lstStyle/>
          <a:p>
            <a:r>
              <a:rPr lang="en-GB" dirty="0"/>
              <a:t>Recursive algorithm</a:t>
            </a:r>
          </a:p>
          <a:p>
            <a:r>
              <a:rPr lang="en-GB" dirty="0"/>
              <a:t>Rewrite the algorithm in an iterative </a:t>
            </a:r>
          </a:p>
          <a:p>
            <a:r>
              <a:rPr lang="en-GB" dirty="0"/>
              <a:t>Final version in C++ to compensate the complexity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E093A767-B5EF-4973-BA71-370F3C39189C}"/>
              </a:ext>
            </a:extLst>
          </p:cNvPr>
          <p:cNvSpPr txBox="1">
            <a:spLocks/>
          </p:cNvSpPr>
          <p:nvPr/>
        </p:nvSpPr>
        <p:spPr>
          <a:xfrm>
            <a:off x="3979514" y="186257"/>
            <a:ext cx="42329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2C2C2C"/>
                </a:solidFill>
              </a:rPr>
              <a:t>Border separation</a:t>
            </a:r>
          </a:p>
        </p:txBody>
      </p:sp>
    </p:spTree>
    <p:extLst>
      <p:ext uri="{BB962C8B-B14F-4D97-AF65-F5344CB8AC3E}">
        <p14:creationId xmlns:p14="http://schemas.microsoft.com/office/powerpoint/2010/main" val="214682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3EE15AC-081C-41E5-B5F0-80E52E2A776C}"/>
              </a:ext>
            </a:extLst>
          </p:cNvPr>
          <p:cNvSpPr/>
          <p:nvPr/>
        </p:nvSpPr>
        <p:spPr>
          <a:xfrm>
            <a:off x="502188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73A799D-8BA5-44C8-B345-48CAED4E9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7025" y="186256"/>
            <a:ext cx="8197948" cy="1325563"/>
          </a:xfrm>
        </p:spPr>
        <p:txBody>
          <a:bodyPr>
            <a:normAutofit/>
          </a:bodyPr>
          <a:lstStyle/>
          <a:p>
            <a:r>
              <a:rPr lang="fr-CH" dirty="0">
                <a:solidFill>
                  <a:srgbClr val="2C2C2C"/>
                </a:solidFill>
              </a:rPr>
              <a:t>Application to real 2D images/Pelvis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EBEF34C-3E71-45ED-839C-DAC91FED18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8518" r="18648" b="33179"/>
          <a:stretch/>
        </p:blipFill>
        <p:spPr>
          <a:xfrm>
            <a:off x="877690" y="2595254"/>
            <a:ext cx="3813571" cy="2915263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9517D38-86E9-4310-8289-B35C927BBE54}"/>
              </a:ext>
            </a:extLst>
          </p:cNvPr>
          <p:cNvSpPr/>
          <p:nvPr/>
        </p:nvSpPr>
        <p:spPr>
          <a:xfrm>
            <a:off x="7125237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6F7C67A-6EDF-4D9B-8974-1936875D65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8519" r="18648" b="33179"/>
          <a:stretch/>
        </p:blipFill>
        <p:spPr>
          <a:xfrm>
            <a:off x="7500739" y="2595253"/>
            <a:ext cx="3813571" cy="2915263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129E6986-11B8-4585-B37B-EB3A8CAA23FF}"/>
              </a:ext>
            </a:extLst>
          </p:cNvPr>
          <p:cNvCxnSpPr>
            <a:cxnSpLocks/>
          </p:cNvCxnSpPr>
          <p:nvPr/>
        </p:nvCxnSpPr>
        <p:spPr>
          <a:xfrm>
            <a:off x="5345723" y="3943751"/>
            <a:ext cx="1589649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6C82777-534A-46E7-A5BB-45FEE08721CF}"/>
              </a:ext>
            </a:extLst>
          </p:cNvPr>
          <p:cNvSpPr txBox="1"/>
          <p:nvPr/>
        </p:nvSpPr>
        <p:spPr>
          <a:xfrm>
            <a:off x="5716172" y="3506373"/>
            <a:ext cx="759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Canny</a:t>
            </a:r>
          </a:p>
        </p:txBody>
      </p:sp>
    </p:spTree>
    <p:extLst>
      <p:ext uri="{BB962C8B-B14F-4D97-AF65-F5344CB8AC3E}">
        <p14:creationId xmlns:p14="http://schemas.microsoft.com/office/powerpoint/2010/main" val="3250370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9517D38-86E9-4310-8289-B35C927BBE54}"/>
              </a:ext>
            </a:extLst>
          </p:cNvPr>
          <p:cNvSpPr/>
          <p:nvPr/>
        </p:nvSpPr>
        <p:spPr>
          <a:xfrm>
            <a:off x="7125237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560E72D-9606-40E9-8A5D-9EDFB254F0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8519" r="18648" b="33179"/>
          <a:stretch/>
        </p:blipFill>
        <p:spPr>
          <a:xfrm>
            <a:off x="7500738" y="2595253"/>
            <a:ext cx="3813571" cy="2915263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3EE15AC-081C-41E5-B5F0-80E52E2A776C}"/>
              </a:ext>
            </a:extLst>
          </p:cNvPr>
          <p:cNvSpPr/>
          <p:nvPr/>
        </p:nvSpPr>
        <p:spPr>
          <a:xfrm>
            <a:off x="502188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EBEF34C-3E71-45ED-839C-DAC91FED18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8518" r="18648" b="33179"/>
          <a:stretch/>
        </p:blipFill>
        <p:spPr>
          <a:xfrm>
            <a:off x="877690" y="2595254"/>
            <a:ext cx="3813571" cy="2915263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129E6986-11B8-4585-B37B-EB3A8CAA23FF}"/>
              </a:ext>
            </a:extLst>
          </p:cNvPr>
          <p:cNvCxnSpPr>
            <a:cxnSpLocks/>
          </p:cNvCxnSpPr>
          <p:nvPr/>
        </p:nvCxnSpPr>
        <p:spPr>
          <a:xfrm>
            <a:off x="5345723" y="3943751"/>
            <a:ext cx="1589649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6C82777-534A-46E7-A5BB-45FEE08721CF}"/>
              </a:ext>
            </a:extLst>
          </p:cNvPr>
          <p:cNvSpPr txBox="1"/>
          <p:nvPr/>
        </p:nvSpPr>
        <p:spPr>
          <a:xfrm>
            <a:off x="5785339" y="3506373"/>
            <a:ext cx="62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Otsu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E27C67A1-220C-4C15-87FA-FC1A234E8853}"/>
              </a:ext>
            </a:extLst>
          </p:cNvPr>
          <p:cNvSpPr txBox="1">
            <a:spLocks/>
          </p:cNvSpPr>
          <p:nvPr/>
        </p:nvSpPr>
        <p:spPr>
          <a:xfrm>
            <a:off x="1997025" y="186256"/>
            <a:ext cx="81979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>
                <a:solidFill>
                  <a:srgbClr val="2C2C2C"/>
                </a:solidFill>
              </a:rPr>
              <a:t>Application to real 2D images/Pelvis</a:t>
            </a:r>
            <a:endParaRPr lang="fr-CH" dirty="0">
              <a:solidFill>
                <a:srgbClr val="2C2C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72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9517D38-86E9-4310-8289-B35C927BBE54}"/>
              </a:ext>
            </a:extLst>
          </p:cNvPr>
          <p:cNvSpPr/>
          <p:nvPr/>
        </p:nvSpPr>
        <p:spPr>
          <a:xfrm>
            <a:off x="7125237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3EE15AC-081C-41E5-B5F0-80E52E2A776C}"/>
              </a:ext>
            </a:extLst>
          </p:cNvPr>
          <p:cNvSpPr/>
          <p:nvPr/>
        </p:nvSpPr>
        <p:spPr>
          <a:xfrm>
            <a:off x="502188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129E6986-11B8-4585-B37B-EB3A8CAA23FF}"/>
              </a:ext>
            </a:extLst>
          </p:cNvPr>
          <p:cNvCxnSpPr>
            <a:cxnSpLocks/>
          </p:cNvCxnSpPr>
          <p:nvPr/>
        </p:nvCxnSpPr>
        <p:spPr>
          <a:xfrm>
            <a:off x="5345723" y="3943751"/>
            <a:ext cx="1589649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6C82777-534A-46E7-A5BB-45FEE08721CF}"/>
              </a:ext>
            </a:extLst>
          </p:cNvPr>
          <p:cNvSpPr txBox="1"/>
          <p:nvPr/>
        </p:nvSpPr>
        <p:spPr>
          <a:xfrm>
            <a:off x="5785339" y="3506373"/>
            <a:ext cx="62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Otsu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D0139C71-4875-4750-916D-C1C58D3CC053}"/>
              </a:ext>
            </a:extLst>
          </p:cNvPr>
          <p:cNvSpPr txBox="1">
            <a:spLocks/>
          </p:cNvSpPr>
          <p:nvPr/>
        </p:nvSpPr>
        <p:spPr>
          <a:xfrm>
            <a:off x="925483" y="186256"/>
            <a:ext cx="103410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>
                <a:solidFill>
                  <a:srgbClr val="2C2C2C"/>
                </a:solidFill>
              </a:rPr>
              <a:t>Application to real 2D images/Head and Neck</a:t>
            </a:r>
          </a:p>
        </p:txBody>
      </p:sp>
    </p:spTree>
    <p:extLst>
      <p:ext uri="{BB962C8B-B14F-4D97-AF65-F5344CB8AC3E}">
        <p14:creationId xmlns:p14="http://schemas.microsoft.com/office/powerpoint/2010/main" val="679315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9517D38-86E9-4310-8289-B35C927BBE54}"/>
              </a:ext>
            </a:extLst>
          </p:cNvPr>
          <p:cNvSpPr/>
          <p:nvPr/>
        </p:nvSpPr>
        <p:spPr>
          <a:xfrm>
            <a:off x="7125237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3EE15AC-081C-41E5-B5F0-80E52E2A776C}"/>
              </a:ext>
            </a:extLst>
          </p:cNvPr>
          <p:cNvSpPr/>
          <p:nvPr/>
        </p:nvSpPr>
        <p:spPr>
          <a:xfrm>
            <a:off x="502188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129E6986-11B8-4585-B37B-EB3A8CAA23FF}"/>
              </a:ext>
            </a:extLst>
          </p:cNvPr>
          <p:cNvCxnSpPr>
            <a:cxnSpLocks/>
          </p:cNvCxnSpPr>
          <p:nvPr/>
        </p:nvCxnSpPr>
        <p:spPr>
          <a:xfrm>
            <a:off x="5345723" y="3943751"/>
            <a:ext cx="1589649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6C82777-534A-46E7-A5BB-45FEE08721CF}"/>
              </a:ext>
            </a:extLst>
          </p:cNvPr>
          <p:cNvSpPr txBox="1"/>
          <p:nvPr/>
        </p:nvSpPr>
        <p:spPr>
          <a:xfrm>
            <a:off x="5785339" y="3506373"/>
            <a:ext cx="62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Otsu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E27C67A1-220C-4C15-87FA-FC1A234E8853}"/>
              </a:ext>
            </a:extLst>
          </p:cNvPr>
          <p:cNvSpPr txBox="1">
            <a:spLocks/>
          </p:cNvSpPr>
          <p:nvPr/>
        </p:nvSpPr>
        <p:spPr>
          <a:xfrm>
            <a:off x="1997025" y="186256"/>
            <a:ext cx="81979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>
                <a:solidFill>
                  <a:srgbClr val="2C2C2C"/>
                </a:solidFill>
              </a:rPr>
              <a:t>Application to real 3D images/Pelvis</a:t>
            </a:r>
          </a:p>
        </p:txBody>
      </p:sp>
    </p:spTree>
    <p:extLst>
      <p:ext uri="{BB962C8B-B14F-4D97-AF65-F5344CB8AC3E}">
        <p14:creationId xmlns:p14="http://schemas.microsoft.com/office/powerpoint/2010/main" val="2799542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9517D38-86E9-4310-8289-B35C927BBE54}"/>
              </a:ext>
            </a:extLst>
          </p:cNvPr>
          <p:cNvSpPr/>
          <p:nvPr/>
        </p:nvSpPr>
        <p:spPr>
          <a:xfrm>
            <a:off x="7125237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3EE15AC-081C-41E5-B5F0-80E52E2A776C}"/>
              </a:ext>
            </a:extLst>
          </p:cNvPr>
          <p:cNvSpPr/>
          <p:nvPr/>
        </p:nvSpPr>
        <p:spPr>
          <a:xfrm>
            <a:off x="502188" y="2301549"/>
            <a:ext cx="4564577" cy="357171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129E6986-11B8-4585-B37B-EB3A8CAA23FF}"/>
              </a:ext>
            </a:extLst>
          </p:cNvPr>
          <p:cNvCxnSpPr>
            <a:cxnSpLocks/>
          </p:cNvCxnSpPr>
          <p:nvPr/>
        </p:nvCxnSpPr>
        <p:spPr>
          <a:xfrm>
            <a:off x="5345723" y="3943751"/>
            <a:ext cx="1589649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6C82777-534A-46E7-A5BB-45FEE08721CF}"/>
              </a:ext>
            </a:extLst>
          </p:cNvPr>
          <p:cNvSpPr txBox="1"/>
          <p:nvPr/>
        </p:nvSpPr>
        <p:spPr>
          <a:xfrm>
            <a:off x="5785339" y="3506373"/>
            <a:ext cx="62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Otsu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E27C67A1-220C-4C15-87FA-FC1A234E8853}"/>
              </a:ext>
            </a:extLst>
          </p:cNvPr>
          <p:cNvSpPr txBox="1">
            <a:spLocks/>
          </p:cNvSpPr>
          <p:nvPr/>
        </p:nvSpPr>
        <p:spPr>
          <a:xfrm>
            <a:off x="925483" y="186256"/>
            <a:ext cx="103410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>
                <a:solidFill>
                  <a:srgbClr val="2C2C2C"/>
                </a:solidFill>
              </a:rPr>
              <a:t>Application to real 3D images/Head and Neck</a:t>
            </a:r>
          </a:p>
        </p:txBody>
      </p:sp>
    </p:spTree>
    <p:extLst>
      <p:ext uri="{BB962C8B-B14F-4D97-AF65-F5344CB8AC3E}">
        <p14:creationId xmlns:p14="http://schemas.microsoft.com/office/powerpoint/2010/main" val="31195665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CD489-AE20-4091-A1B6-64F48D98E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4958" y="186256"/>
            <a:ext cx="6702083" cy="1325563"/>
          </a:xfrm>
        </p:spPr>
        <p:txBody>
          <a:bodyPr/>
          <a:lstStyle/>
          <a:p>
            <a:r>
              <a:rPr lang="en-US" dirty="0">
                <a:solidFill>
                  <a:srgbClr val="2C2C2C"/>
                </a:solidFill>
              </a:rPr>
              <a:t>Further work and Conclusion</a:t>
            </a:r>
            <a:endParaRPr lang="fr-CH" dirty="0">
              <a:solidFill>
                <a:srgbClr val="2C2C2C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5D6E8F-F09D-494A-BF3F-7945A7DEE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1326" y="2303926"/>
            <a:ext cx="9621129" cy="148028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2C2C2C"/>
                </a:solidFill>
              </a:rPr>
              <a:t>Application of algorithms on small portion of the image to optimize parameters locally.</a:t>
            </a:r>
          </a:p>
          <a:p>
            <a:r>
              <a:rPr lang="en-GB" sz="2400" dirty="0">
                <a:solidFill>
                  <a:srgbClr val="2C2C2C"/>
                </a:solidFill>
              </a:rPr>
              <a:t>Remove high contrast features and re-apply Otsu multiple time.</a:t>
            </a:r>
            <a:r>
              <a:rPr lang="en-GB" sz="2400" dirty="0"/>
              <a:t>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88B2801-0132-4D3A-94F8-581167BE6C42}"/>
              </a:ext>
            </a:extLst>
          </p:cNvPr>
          <p:cNvSpPr txBox="1">
            <a:spLocks/>
          </p:cNvSpPr>
          <p:nvPr/>
        </p:nvSpPr>
        <p:spPr>
          <a:xfrm>
            <a:off x="2111326" y="4682001"/>
            <a:ext cx="9621129" cy="14802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2C2C2C"/>
                </a:solidFill>
              </a:rPr>
              <a:t>Determine the parameters of the previous algorithm with machine learning.</a:t>
            </a:r>
          </a:p>
          <a:p>
            <a:r>
              <a:rPr lang="en-GB" dirty="0">
                <a:solidFill>
                  <a:srgbClr val="2C2C2C"/>
                </a:solidFill>
              </a:rPr>
              <a:t>Fully machine learning based method.</a:t>
            </a:r>
          </a:p>
          <a:p>
            <a:r>
              <a:rPr lang="en-GB" dirty="0">
                <a:solidFill>
                  <a:srgbClr val="2C2C2C"/>
                </a:solidFill>
              </a:rPr>
              <a:t>Require a big dataset and computing power.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D7A01BF-0441-4AD6-89CC-AC09E4C875A6}"/>
              </a:ext>
            </a:extLst>
          </p:cNvPr>
          <p:cNvSpPr txBox="1"/>
          <p:nvPr/>
        </p:nvSpPr>
        <p:spPr>
          <a:xfrm>
            <a:off x="330590" y="1661841"/>
            <a:ext cx="4628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>
                <a:solidFill>
                  <a:srgbClr val="2C2C2C"/>
                </a:solidFill>
              </a:rPr>
              <a:t>Improvement on algorithms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3D9E6B-B432-4E6B-AC1F-6EEC1CDC1056}"/>
              </a:ext>
            </a:extLst>
          </p:cNvPr>
          <p:cNvSpPr txBox="1"/>
          <p:nvPr/>
        </p:nvSpPr>
        <p:spPr>
          <a:xfrm>
            <a:off x="330591" y="4026344"/>
            <a:ext cx="2764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>
                <a:solidFill>
                  <a:srgbClr val="2C2C2C"/>
                </a:solidFill>
              </a:rPr>
              <a:t>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850217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26B276FE-9244-4CC6-BFC4-E6EAA83A7DB1}"/>
              </a:ext>
            </a:extLst>
          </p:cNvPr>
          <p:cNvSpPr/>
          <p:nvPr/>
        </p:nvSpPr>
        <p:spPr>
          <a:xfrm>
            <a:off x="7605299" y="1748102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89507585-4F2D-4020-B058-2666CBDCF9CC}"/>
              </a:ext>
            </a:extLst>
          </p:cNvPr>
          <p:cNvSpPr/>
          <p:nvPr/>
        </p:nvSpPr>
        <p:spPr>
          <a:xfrm>
            <a:off x="502188" y="1749455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2848D7F-55DA-4ABD-8F3E-B0A18E606808}"/>
              </a:ext>
            </a:extLst>
          </p:cNvPr>
          <p:cNvSpPr/>
          <p:nvPr/>
        </p:nvSpPr>
        <p:spPr>
          <a:xfrm>
            <a:off x="0" y="0"/>
            <a:ext cx="9530862" cy="14846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533C591-D6A5-4D33-A8A9-B082B28E6673}"/>
              </a:ext>
            </a:extLst>
          </p:cNvPr>
          <p:cNvCxnSpPr>
            <a:cxnSpLocks/>
          </p:cNvCxnSpPr>
          <p:nvPr/>
        </p:nvCxnSpPr>
        <p:spPr>
          <a:xfrm>
            <a:off x="4892488" y="3666662"/>
            <a:ext cx="2407024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66575B18-1B76-4A93-895F-745B4820D0F8}"/>
              </a:ext>
            </a:extLst>
          </p:cNvPr>
          <p:cNvSpPr txBox="1"/>
          <p:nvPr/>
        </p:nvSpPr>
        <p:spPr>
          <a:xfrm>
            <a:off x="5319162" y="3298474"/>
            <a:ext cx="155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Gradient norm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38A08551-0F33-45BF-ACF5-F481CD81E1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4" t="12289" r="18648" b="24510"/>
          <a:stretch/>
        </p:blipFill>
        <p:spPr>
          <a:xfrm>
            <a:off x="838199" y="2088868"/>
            <a:ext cx="3412490" cy="3413351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1AC51BC3-3F7A-4198-B8A8-5382B8531F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7941311" y="2088868"/>
            <a:ext cx="3412490" cy="3413351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6966E621-A548-48C0-AF27-8C3A2C6EE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10" y="186257"/>
            <a:ext cx="7851779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Make use of intensity’s derivatives</a:t>
            </a:r>
          </a:p>
        </p:txBody>
      </p:sp>
    </p:spTree>
    <p:extLst>
      <p:ext uri="{BB962C8B-B14F-4D97-AF65-F5344CB8AC3E}">
        <p14:creationId xmlns:p14="http://schemas.microsoft.com/office/powerpoint/2010/main" val="2243814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F66BEB66-A019-4CEE-9F36-06DAEADE20D6}"/>
              </a:ext>
            </a:extLst>
          </p:cNvPr>
          <p:cNvSpPr/>
          <p:nvPr/>
        </p:nvSpPr>
        <p:spPr>
          <a:xfrm>
            <a:off x="8457693" y="1256762"/>
            <a:ext cx="3023500" cy="5531598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8074D8BC-A502-4D94-9467-2DF82BF12D53}"/>
              </a:ext>
            </a:extLst>
          </p:cNvPr>
          <p:cNvSpPr/>
          <p:nvPr/>
        </p:nvSpPr>
        <p:spPr>
          <a:xfrm>
            <a:off x="502188" y="1749455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533C591-D6A5-4D33-A8A9-B082B28E6673}"/>
              </a:ext>
            </a:extLst>
          </p:cNvPr>
          <p:cNvCxnSpPr>
            <a:cxnSpLocks/>
          </p:cNvCxnSpPr>
          <p:nvPr/>
        </p:nvCxnSpPr>
        <p:spPr>
          <a:xfrm flipV="1">
            <a:off x="4739053" y="2710552"/>
            <a:ext cx="3046794" cy="108499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66575B18-1B76-4A93-895F-745B4820D0F8}"/>
              </a:ext>
            </a:extLst>
          </p:cNvPr>
          <p:cNvSpPr txBox="1"/>
          <p:nvPr/>
        </p:nvSpPr>
        <p:spPr>
          <a:xfrm rot="20422199">
            <a:off x="4945304" y="2886324"/>
            <a:ext cx="225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Horizontal Derivative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38A08551-0F33-45BF-ACF5-F481CD81E1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4" t="12289" r="18648" b="24510"/>
          <a:stretch/>
        </p:blipFill>
        <p:spPr>
          <a:xfrm>
            <a:off x="838199" y="2088868"/>
            <a:ext cx="3412490" cy="341335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FBF0888-729C-4C30-8FF1-12526019DA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8691768" y="4063075"/>
            <a:ext cx="2555351" cy="255599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73DBDEC-173B-419E-A94A-E7182B4786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6" r="18648" b="24511"/>
          <a:stretch/>
        </p:blipFill>
        <p:spPr>
          <a:xfrm>
            <a:off x="8691769" y="1432554"/>
            <a:ext cx="2555350" cy="2555996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099C17D-3E4F-4F59-B592-1DDBD4C556E1}"/>
              </a:ext>
            </a:extLst>
          </p:cNvPr>
          <p:cNvCxnSpPr>
            <a:cxnSpLocks/>
          </p:cNvCxnSpPr>
          <p:nvPr/>
        </p:nvCxnSpPr>
        <p:spPr>
          <a:xfrm>
            <a:off x="4735508" y="3787010"/>
            <a:ext cx="3050339" cy="108007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A1C2C598-9414-45F2-9A21-1F06BAFC7C38}"/>
              </a:ext>
            </a:extLst>
          </p:cNvPr>
          <p:cNvSpPr txBox="1"/>
          <p:nvPr/>
        </p:nvSpPr>
        <p:spPr>
          <a:xfrm rot="1180423">
            <a:off x="5134081" y="4334601"/>
            <a:ext cx="1923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Vertical Derivative</a:t>
            </a:r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592C8D41-72FD-458E-B3F9-5527A48FF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10" y="186257"/>
            <a:ext cx="7851779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Make use of intensity’s derivatives</a:t>
            </a:r>
          </a:p>
        </p:txBody>
      </p:sp>
    </p:spTree>
    <p:extLst>
      <p:ext uri="{BB962C8B-B14F-4D97-AF65-F5344CB8AC3E}">
        <p14:creationId xmlns:p14="http://schemas.microsoft.com/office/powerpoint/2010/main" val="185979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67089E96-FEBD-48B6-90DA-67D174D18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3440" y="186257"/>
            <a:ext cx="4685119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Different algorithms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13AF501C-98DA-4731-8A51-4D5489A317CF}"/>
              </a:ext>
            </a:extLst>
          </p:cNvPr>
          <p:cNvSpPr/>
          <p:nvPr/>
        </p:nvSpPr>
        <p:spPr>
          <a:xfrm>
            <a:off x="502188" y="1953854"/>
            <a:ext cx="7935742" cy="2950292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464895-DFFA-47D0-AFA3-B0B5D9C8E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30876"/>
            <a:ext cx="7542865" cy="3178331"/>
          </a:xfrm>
        </p:spPr>
        <p:txBody>
          <a:bodyPr/>
          <a:lstStyle/>
          <a:p>
            <a:r>
              <a:rPr lang="en-GB" dirty="0">
                <a:solidFill>
                  <a:srgbClr val="2C2C2C"/>
                </a:solidFill>
              </a:rPr>
              <a:t>Otsu method</a:t>
            </a:r>
          </a:p>
          <a:p>
            <a:r>
              <a:rPr lang="en-GB" dirty="0">
                <a:solidFill>
                  <a:srgbClr val="2C2C2C"/>
                </a:solidFill>
              </a:rPr>
              <a:t>Canny edge detector</a:t>
            </a:r>
          </a:p>
          <a:p>
            <a:r>
              <a:rPr lang="en-GB" dirty="0">
                <a:solidFill>
                  <a:srgbClr val="2C2C2C"/>
                </a:solidFill>
              </a:rPr>
              <a:t>Find peaks combined with directional derivatives</a:t>
            </a:r>
          </a:p>
          <a:p>
            <a:r>
              <a:rPr lang="en-GB" dirty="0">
                <a:solidFill>
                  <a:srgbClr val="2C2C2C"/>
                </a:solidFill>
              </a:rPr>
              <a:t>Laplacian method</a:t>
            </a:r>
          </a:p>
          <a:p>
            <a:r>
              <a:rPr lang="en-GB" dirty="0">
                <a:solidFill>
                  <a:srgbClr val="2C2C2C"/>
                </a:solidFill>
              </a:rPr>
              <a:t>Others (statistical method)</a:t>
            </a:r>
            <a:endParaRPr lang="fr-CH" dirty="0">
              <a:solidFill>
                <a:srgbClr val="2C2C2C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305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89507585-4F2D-4020-B058-2666CBDCF9CC}"/>
              </a:ext>
            </a:extLst>
          </p:cNvPr>
          <p:cNvSpPr/>
          <p:nvPr/>
        </p:nvSpPr>
        <p:spPr>
          <a:xfrm>
            <a:off x="502188" y="1749455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26B276FE-9244-4CC6-BFC4-E6EAA83A7DB1}"/>
              </a:ext>
            </a:extLst>
          </p:cNvPr>
          <p:cNvSpPr/>
          <p:nvPr/>
        </p:nvSpPr>
        <p:spPr>
          <a:xfrm>
            <a:off x="7605299" y="1748102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2848D7F-55DA-4ABD-8F3E-B0A18E606808}"/>
              </a:ext>
            </a:extLst>
          </p:cNvPr>
          <p:cNvSpPr/>
          <p:nvPr/>
        </p:nvSpPr>
        <p:spPr>
          <a:xfrm>
            <a:off x="0" y="0"/>
            <a:ext cx="9530862" cy="14846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3B2C4EA0-0774-40EA-B796-BED3E1C0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177" y="186257"/>
            <a:ext cx="8893641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Canny edge detector and Otsu method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7091CD5-A26F-4AE6-B218-333FE1B49E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7941310" y="2084197"/>
            <a:ext cx="3412490" cy="341335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E11894A-BAF7-424F-9806-7B4770AB7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2088163"/>
            <a:ext cx="3414056" cy="341405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3663D609-68BB-4C58-B145-B12C2101BDD0}"/>
              </a:ext>
            </a:extLst>
          </p:cNvPr>
          <p:cNvSpPr txBox="1"/>
          <p:nvPr/>
        </p:nvSpPr>
        <p:spPr>
          <a:xfrm>
            <a:off x="5293465" y="3244334"/>
            <a:ext cx="1605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Two thresholds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FA0982A-1EF5-41FA-8612-78516BF001B3}"/>
              </a:ext>
            </a:extLst>
          </p:cNvPr>
          <p:cNvCxnSpPr>
            <a:cxnSpLocks/>
          </p:cNvCxnSpPr>
          <p:nvPr/>
        </p:nvCxnSpPr>
        <p:spPr>
          <a:xfrm>
            <a:off x="4892488" y="3666662"/>
            <a:ext cx="2407024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902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103D27-B776-469F-BA91-3A98917CDC3F}"/>
              </a:ext>
            </a:extLst>
          </p:cNvPr>
          <p:cNvSpPr/>
          <p:nvPr/>
        </p:nvSpPr>
        <p:spPr>
          <a:xfrm>
            <a:off x="7605299" y="1748102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5BDFD9E5-A999-4C21-BD68-6F4045200A84}"/>
              </a:ext>
            </a:extLst>
          </p:cNvPr>
          <p:cNvSpPr/>
          <p:nvPr/>
        </p:nvSpPr>
        <p:spPr>
          <a:xfrm>
            <a:off x="502188" y="1749455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6D0972A-4828-4BA3-A353-C38A1BF6D380}"/>
              </a:ext>
            </a:extLst>
          </p:cNvPr>
          <p:cNvSpPr txBox="1"/>
          <p:nvPr/>
        </p:nvSpPr>
        <p:spPr>
          <a:xfrm>
            <a:off x="4651646" y="3244334"/>
            <a:ext cx="2717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Non maximum suppression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0CDDC12-16FB-4C03-BBB5-34529832E634}"/>
              </a:ext>
            </a:extLst>
          </p:cNvPr>
          <p:cNvCxnSpPr>
            <a:cxnSpLocks/>
          </p:cNvCxnSpPr>
          <p:nvPr/>
        </p:nvCxnSpPr>
        <p:spPr>
          <a:xfrm>
            <a:off x="4892488" y="3666662"/>
            <a:ext cx="2407024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6CCE492F-6857-4C43-97B8-E432845790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838200" y="2088867"/>
            <a:ext cx="3412490" cy="341335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1C9CF27-494A-4C81-BC44-8CDE120499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1"/>
          <a:stretch/>
        </p:blipFill>
        <p:spPr>
          <a:xfrm>
            <a:off x="7941310" y="2088867"/>
            <a:ext cx="3412490" cy="3413351"/>
          </a:xfrm>
          <a:prstGeom prst="rect">
            <a:avLst/>
          </a:prstGeom>
        </p:spPr>
      </p:pic>
      <p:sp>
        <p:nvSpPr>
          <p:cNvPr id="25" name="Titre 1">
            <a:extLst>
              <a:ext uri="{FF2B5EF4-FFF2-40B4-BE49-F238E27FC236}">
                <a16:creationId xmlns:a16="http://schemas.microsoft.com/office/drawing/2014/main" id="{9102831E-9A72-48FC-9C85-05E74D81B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177" y="186257"/>
            <a:ext cx="8893641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Canny edge detector and Otsu method</a:t>
            </a:r>
          </a:p>
        </p:txBody>
      </p:sp>
    </p:spTree>
    <p:extLst>
      <p:ext uri="{BB962C8B-B14F-4D97-AF65-F5344CB8AC3E}">
        <p14:creationId xmlns:p14="http://schemas.microsoft.com/office/powerpoint/2010/main" val="3592241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DB98AFF-D81D-4C47-B731-5DA5B4DFAB77}"/>
              </a:ext>
            </a:extLst>
          </p:cNvPr>
          <p:cNvSpPr/>
          <p:nvPr/>
        </p:nvSpPr>
        <p:spPr>
          <a:xfrm>
            <a:off x="7605299" y="1748102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9F380DB-BC86-42E6-AAB7-A4EB568220BE}"/>
              </a:ext>
            </a:extLst>
          </p:cNvPr>
          <p:cNvSpPr/>
          <p:nvPr/>
        </p:nvSpPr>
        <p:spPr>
          <a:xfrm>
            <a:off x="502188" y="1749455"/>
            <a:ext cx="4084512" cy="4085543"/>
          </a:xfrm>
          <a:prstGeom prst="roundRect">
            <a:avLst>
              <a:gd name="adj" fmla="val 2836"/>
            </a:avLst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D98F252-E892-4BEC-BDF2-1B412345E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1"/>
          <a:stretch/>
        </p:blipFill>
        <p:spPr>
          <a:xfrm>
            <a:off x="838199" y="2088868"/>
            <a:ext cx="3412490" cy="341335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D768B8D-EDA0-47DD-8E61-379A006DC9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12285" r="18648" b="24512"/>
          <a:stretch/>
        </p:blipFill>
        <p:spPr>
          <a:xfrm>
            <a:off x="7941310" y="2088868"/>
            <a:ext cx="3412490" cy="3413351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:a16="http://schemas.microsoft.com/office/drawing/2014/main" id="{CF496DC8-0CF6-496F-8478-8C78DCE16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177" y="186257"/>
            <a:ext cx="8893641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Canny edge detector and Otsu method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EE4329-AC16-494A-80EB-03CD54547C13}"/>
              </a:ext>
            </a:extLst>
          </p:cNvPr>
          <p:cNvSpPr txBox="1"/>
          <p:nvPr/>
        </p:nvSpPr>
        <p:spPr>
          <a:xfrm>
            <a:off x="5534017" y="3244334"/>
            <a:ext cx="112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Hysteresis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774996C7-9F4E-4BA2-9991-5061151E614A}"/>
              </a:ext>
            </a:extLst>
          </p:cNvPr>
          <p:cNvCxnSpPr>
            <a:cxnSpLocks/>
          </p:cNvCxnSpPr>
          <p:nvPr/>
        </p:nvCxnSpPr>
        <p:spPr>
          <a:xfrm>
            <a:off x="4892488" y="3666662"/>
            <a:ext cx="2407024" cy="0"/>
          </a:xfrm>
          <a:prstGeom prst="straightConnector1">
            <a:avLst/>
          </a:prstGeom>
          <a:ln w="76200">
            <a:solidFill>
              <a:srgbClr val="2C2C2C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220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5A8BE1EB-73A8-43D7-9DBE-4B46A6499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18" y="186257"/>
            <a:ext cx="11166763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C2C2C"/>
                </a:solidFill>
              </a:rPr>
              <a:t>What is the difference between Canny and Otsu?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96D972B-F17B-4563-BFD3-99057FEBC19E}"/>
              </a:ext>
            </a:extLst>
          </p:cNvPr>
          <p:cNvCxnSpPr>
            <a:cxnSpLocks/>
          </p:cNvCxnSpPr>
          <p:nvPr/>
        </p:nvCxnSpPr>
        <p:spPr>
          <a:xfrm flipH="1">
            <a:off x="1223890" y="3429000"/>
            <a:ext cx="9558996" cy="0"/>
          </a:xfrm>
          <a:prstGeom prst="line">
            <a:avLst/>
          </a:prstGeom>
          <a:ln w="101600">
            <a:solidFill>
              <a:srgbClr val="2C2C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54D2807E-69EA-4759-AB20-78A25D4A7F16}"/>
              </a:ext>
            </a:extLst>
          </p:cNvPr>
          <p:cNvSpPr txBox="1"/>
          <p:nvPr/>
        </p:nvSpPr>
        <p:spPr>
          <a:xfrm>
            <a:off x="598305" y="2010773"/>
            <a:ext cx="1103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2C2C2C"/>
                </a:solidFill>
              </a:rPr>
              <a:t>Canny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908EA70-5511-4ECA-BD26-020D6AF5D058}"/>
              </a:ext>
            </a:extLst>
          </p:cNvPr>
          <p:cNvSpPr txBox="1"/>
          <p:nvPr/>
        </p:nvSpPr>
        <p:spPr>
          <a:xfrm>
            <a:off x="693369" y="4895078"/>
            <a:ext cx="913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2C2C2C"/>
                </a:solidFill>
              </a:rPr>
              <a:t>Otsu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3098DBB-1AD2-42A4-AC35-2118898A0142}"/>
              </a:ext>
            </a:extLst>
          </p:cNvPr>
          <p:cNvSpPr txBox="1"/>
          <p:nvPr/>
        </p:nvSpPr>
        <p:spPr>
          <a:xfrm>
            <a:off x="2964766" y="2118494"/>
            <a:ext cx="7431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2C2C2C"/>
                </a:solidFill>
              </a:rPr>
              <a:t>Canny Algorithm uses arbitrary thresholds to classify pixels in three categories to then apply hysteresis.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7D28D9D-A3F3-45CD-AD02-DB68260C96FB}"/>
              </a:ext>
            </a:extLst>
          </p:cNvPr>
          <p:cNvSpPr txBox="1"/>
          <p:nvPr/>
        </p:nvSpPr>
        <p:spPr>
          <a:xfrm>
            <a:off x="2964766" y="4107766"/>
            <a:ext cx="7431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C2C2C"/>
                </a:solidFill>
              </a:rPr>
              <a:t>Otsu uses a statistical (user independent) method to determine a single threshold.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C2C2C"/>
                </a:solidFill>
              </a:rPr>
              <a:t>This threshold is found by splitting pixels in two categories of intensity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C2C2C"/>
                </a:solidFill>
              </a:rPr>
              <a:t>The optimal  division is the one that minimises the variance in each category</a:t>
            </a:r>
          </a:p>
        </p:txBody>
      </p:sp>
    </p:spTree>
    <p:extLst>
      <p:ext uri="{BB962C8B-B14F-4D97-AF65-F5344CB8AC3E}">
        <p14:creationId xmlns:p14="http://schemas.microsoft.com/office/powerpoint/2010/main" val="18515878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324</Words>
  <Application>Microsoft Office PowerPoint</Application>
  <PresentationFormat>Grand écran</PresentationFormat>
  <Paragraphs>105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Thème Office</vt:lpstr>
      <vt:lpstr>Automatic Features detection on 3D CT-Scans</vt:lpstr>
      <vt:lpstr>Présentation PowerPoint</vt:lpstr>
      <vt:lpstr>Make use of intensity’s derivatives</vt:lpstr>
      <vt:lpstr>Make use of intensity’s derivatives</vt:lpstr>
      <vt:lpstr>Different algorithms</vt:lpstr>
      <vt:lpstr>Canny edge detector and Otsu method</vt:lpstr>
      <vt:lpstr>Canny edge detector and Otsu method</vt:lpstr>
      <vt:lpstr>Canny edge detector and Otsu method</vt:lpstr>
      <vt:lpstr>What is the difference between Canny and Otsu?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Application to real 2D images/Pelvis</vt:lpstr>
      <vt:lpstr>Présentation PowerPoint</vt:lpstr>
      <vt:lpstr>Présentation PowerPoint</vt:lpstr>
      <vt:lpstr>Présentation PowerPoint</vt:lpstr>
      <vt:lpstr>Présentation PowerPoint</vt:lpstr>
      <vt:lpstr>Further work and 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Automatic Features detection on 3D CT-Scans</dc:title>
  <dc:creator>louis jaugey</dc:creator>
  <cp:lastModifiedBy>louis jaugey</cp:lastModifiedBy>
  <cp:revision>28</cp:revision>
  <dcterms:created xsi:type="dcterms:W3CDTF">2020-03-11T18:21:41Z</dcterms:created>
  <dcterms:modified xsi:type="dcterms:W3CDTF">2020-03-12T11:49:47Z</dcterms:modified>
</cp:coreProperties>
</file>