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7"/>
  </p:normalViewPr>
  <p:slideViewPr>
    <p:cSldViewPr snapToGrid="0" snapToObjects="1">
      <p:cViewPr varScale="1">
        <p:scale>
          <a:sx n="90" d="100"/>
          <a:sy n="90" d="100"/>
        </p:scale>
        <p:origin x="23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02E23-AE37-8246-900B-38C581EF0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10E0910-298E-DA45-AF21-684BFAF89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462F67-7049-B54E-A7F9-8230C384B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88F2F-FCEA-954C-9512-EA3A95537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B29330-05AF-3C49-8C9F-C5EDE6FC7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3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29F2EA-34AC-D548-95E8-CFB1DEFF7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28EF12-2B37-FA4C-A595-354602A60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98D4DE-9793-5F40-9D75-7476E94AC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5B5B82-4BF9-AC41-AD16-F00E9086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37B856-920C-7C4D-8F0F-C5D47084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15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6AAAB39-343F-5747-A88B-7F69BD9DE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59AA8EC-7A9D-3A46-A615-2D46359C4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EF5735-2259-EC4E-9599-A341BD7F4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8D467B-3E59-9F4F-B43B-D965582D6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0613C9-EF1F-3842-A481-367D261D6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74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63A8F0-3220-024F-A1E7-9D2ED177A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A86E25-FD8E-E148-B865-4B971BA20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75ED61-2E26-4F49-97B2-C3B18FF77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C690F2-456C-3749-AA9B-0BD27E8FC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3D55C8-8234-C049-ACC5-7267E8AF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294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874F15-429F-994F-A5A3-4D9EB8BDD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72131E-4919-594B-9750-A037C74AC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260664-719B-2441-93A0-1521E4FE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FE92CF-2A3C-6B46-808F-AB0809BC6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711E2D-F921-CC47-9421-3AA6DFE57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96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1250B9-2511-9740-BFD6-A1A6F1E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C94308-DCB9-4A4C-A4D6-176680EF20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221AAF-C6B2-B144-97A2-B15BC9EE4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BBE13C-8F53-0548-856F-03233482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0D9105-0AC0-264A-90AE-0F331ADBA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4F776-44A9-EF41-ADBB-6365434F2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88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FAD997-025B-F943-B4E3-A6D5306A5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888C2D-5997-AF40-A2B8-A13F3E407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9DD8BB-69D7-1C41-BE6F-B9D6FFAD7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BD951C6-BBD4-1648-BCC0-3595FD977F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9795E1-0F1A-704F-8BB2-5B5466F6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50578CC-035C-164C-9683-2E1A2D2AA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925AF0-C24A-B64F-AE96-742943BE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0437CB8-79A1-CB4E-AA41-096799E6C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11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9C3013-8044-584A-9DCB-1663ED10E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9962B5F-0C53-3347-B526-17C127B8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B86282-90B5-2145-BBE3-D08D8ECC1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736CB0-877A-1D49-A3B7-6BA81E91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09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8F2D08F-5469-3347-A960-5E43E6DCD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9C5950F-8AFF-2642-8EF2-2B512A17E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15A128-9E6C-DA41-9B53-FAC025656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09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A17F50-A97B-6741-8F9B-60E6641F2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929D5E-880B-184F-8AC4-00EA70CA9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08634-50C3-A645-9022-5E797EB39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9D70D5-CBDF-6147-8837-F85264D7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EA5EA87-A21E-804F-8211-3DA69598D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04A448-091E-154C-8B8D-5AD73C00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3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3CA9A9-19FD-6241-B73A-9FAFE993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4ABA1FD-1EF3-274D-93ED-C3888FE40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D0AE1D-CC53-FB43-8A97-26381BB3B9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BF3DBE-A708-8846-BD9A-B6BE4AB12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4D4AD9-DC00-7E47-9B08-04D2AC47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F59DE6D-EA65-224B-AE0A-8154F8168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70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1CA4708-A05D-BD4B-BA40-2E17BA559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9993A3-B97A-1C4C-A97A-720DFDF16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1B548D-A3C4-8C4A-8D15-AFA3411E38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82043-88A9-214D-972A-E0693CEB4107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640FE5-7DD9-AF44-9DA2-28CF01154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E35FEF-47DD-6E44-B2E7-5DE28740C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D5B6D-9C9C-4E47-8E7E-7958420FC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21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527FCEA-6143-4C5E-8C45-8AC9237AD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9F23AD-7A55-49F3-A3EC-743F47F36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7090"/>
            <a:ext cx="6741849" cy="589788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32C1C46-E35C-2A40-A004-1C45ADAAB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20" y="650497"/>
            <a:ext cx="5728603" cy="557106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7D9F91F-72C9-4DB9-ABD0-A8180D826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48006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B1C4695-DC11-7640-80B6-2945139D9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932" y="643467"/>
            <a:ext cx="2612826" cy="247565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E016956-CE9F-4946-8834-A8BC3529D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60367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age 14" descr="Une image contenant équipement électronique, moniteur&#10;&#10;Description générée automatiquement">
            <a:extLst>
              <a:ext uri="{FF2B5EF4-FFF2-40B4-BE49-F238E27FC236}">
                <a16:creationId xmlns:a16="http://schemas.microsoft.com/office/drawing/2014/main" id="{CBC903EA-58BE-0849-947D-C4746440F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5873" y="4140741"/>
            <a:ext cx="3854945" cy="16865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0C47880C-6898-1346-BE74-2E15994462CE}"/>
                  </a:ext>
                </a:extLst>
              </p:cNvPr>
              <p:cNvSpPr txBox="1"/>
              <p:nvPr/>
            </p:nvSpPr>
            <p:spPr>
              <a:xfrm>
                <a:off x="4508420" y="20834"/>
                <a:ext cx="51149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GAUSSIAN FILTER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=0.6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0C47880C-6898-1346-BE74-2E1599446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420" y="20834"/>
                <a:ext cx="5114925" cy="369332"/>
              </a:xfrm>
              <a:prstGeom prst="rect">
                <a:avLst/>
              </a:prstGeom>
              <a:blipFill>
                <a:blip r:embed="rId5"/>
                <a:stretch>
                  <a:fillRect l="-990" t="-3333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0724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A700A12-E178-426B-947B-EAB0610D6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64" y="0"/>
            <a:ext cx="5894336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E4DA933-7602-4BE3-9D97-2EBA431704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859" y="0"/>
            <a:ext cx="5935477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6867234-0DCC-5B4B-B610-3F1C0ED51D4F}"/>
              </a:ext>
            </a:extLst>
          </p:cNvPr>
          <p:cNvSpPr txBox="1"/>
          <p:nvPr/>
        </p:nvSpPr>
        <p:spPr>
          <a:xfrm>
            <a:off x="2271713" y="6057900"/>
            <a:ext cx="147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Gausian</a:t>
            </a:r>
            <a:r>
              <a:rPr lang="fr-FR" dirty="0"/>
              <a:t> </a:t>
            </a:r>
            <a:r>
              <a:rPr lang="fr-FR" dirty="0" err="1"/>
              <a:t>Filter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6395F0-2784-364C-A4BE-F4713ACED7FE}"/>
              </a:ext>
            </a:extLst>
          </p:cNvPr>
          <p:cNvSpPr txBox="1"/>
          <p:nvPr/>
        </p:nvSpPr>
        <p:spPr>
          <a:xfrm>
            <a:off x="8474811" y="6086475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Final </a:t>
            </a:r>
            <a:r>
              <a:rPr lang="fr-FR" dirty="0" err="1"/>
              <a:t>result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B2594F-AC91-274C-B0A7-F5E646625D94}"/>
              </a:ext>
            </a:extLst>
          </p:cNvPr>
          <p:cNvSpPr txBox="1"/>
          <p:nvPr/>
        </p:nvSpPr>
        <p:spPr>
          <a:xfrm>
            <a:off x="5257800" y="514350"/>
            <a:ext cx="192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Derivative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598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EF66472-E215-43EE-8BCD-B29C4BC1E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3" y="0"/>
            <a:ext cx="5935477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A5441E9-270C-413C-AFA2-BB88F1FB2F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2" r="21890"/>
          <a:stretch/>
        </p:blipFill>
        <p:spPr>
          <a:xfrm>
            <a:off x="6386371" y="377190"/>
            <a:ext cx="5645106" cy="618077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407919A-0224-FA4E-8A7B-ECE382725870}"/>
              </a:ext>
            </a:extLst>
          </p:cNvPr>
          <p:cNvSpPr txBox="1"/>
          <p:nvPr/>
        </p:nvSpPr>
        <p:spPr>
          <a:xfrm>
            <a:off x="5257800" y="514350"/>
            <a:ext cx="192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Derivative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C6C3AFE-C90D-984C-9ED2-03025901A4D4}"/>
              </a:ext>
            </a:extLst>
          </p:cNvPr>
          <p:cNvSpPr txBox="1"/>
          <p:nvPr/>
        </p:nvSpPr>
        <p:spPr>
          <a:xfrm>
            <a:off x="7721574" y="6100762"/>
            <a:ext cx="296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Noise </a:t>
            </a:r>
            <a:r>
              <a:rPr lang="fr-FR" dirty="0" err="1"/>
              <a:t>Filter</a:t>
            </a:r>
            <a:r>
              <a:rPr lang="fr-FR" dirty="0"/>
              <a:t> for </a:t>
            </a:r>
            <a:r>
              <a:rPr lang="fr-FR" dirty="0" err="1"/>
              <a:t>isolated</a:t>
            </a:r>
            <a:r>
              <a:rPr lang="fr-FR" dirty="0"/>
              <a:t> pixels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0C19A2F-ACB3-A748-807A-A32950339232}"/>
              </a:ext>
            </a:extLst>
          </p:cNvPr>
          <p:cNvSpPr txBox="1"/>
          <p:nvPr/>
        </p:nvSpPr>
        <p:spPr>
          <a:xfrm>
            <a:off x="1645522" y="6100762"/>
            <a:ext cx="316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Final </a:t>
            </a:r>
            <a:r>
              <a:rPr lang="fr-FR" dirty="0" err="1"/>
              <a:t>result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Gaussian</a:t>
            </a:r>
            <a:r>
              <a:rPr lang="fr-FR" dirty="0"/>
              <a:t> </a:t>
            </a:r>
            <a:r>
              <a:rPr lang="fr-FR" dirty="0" err="1"/>
              <a:t>Filter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4762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B5049A7-F4DD-424A-A813-BC695F0A4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30" y="0"/>
            <a:ext cx="11712539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3EB7A1D-217C-1245-8FD2-C93D8C3BF4CA}"/>
              </a:ext>
            </a:extLst>
          </p:cNvPr>
          <p:cNvSpPr txBox="1"/>
          <p:nvPr/>
        </p:nvSpPr>
        <p:spPr>
          <a:xfrm>
            <a:off x="5386388" y="357188"/>
            <a:ext cx="192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Derivative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8757E57-E36E-4243-BEDC-B6C53620F0F9}"/>
              </a:ext>
            </a:extLst>
          </p:cNvPr>
          <p:cNvSpPr txBox="1"/>
          <p:nvPr/>
        </p:nvSpPr>
        <p:spPr>
          <a:xfrm>
            <a:off x="5386388" y="6316146"/>
            <a:ext cx="183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Seperated</a:t>
            </a:r>
            <a:r>
              <a:rPr lang="fr-FR" dirty="0"/>
              <a:t> Border</a:t>
            </a:r>
          </a:p>
        </p:txBody>
      </p:sp>
    </p:spTree>
    <p:extLst>
      <p:ext uri="{BB962C8B-B14F-4D97-AF65-F5344CB8AC3E}">
        <p14:creationId xmlns:p14="http://schemas.microsoft.com/office/powerpoint/2010/main" val="293249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64E23E2-7440-4E36-A67B-0F88C5F7E1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6949AE-010D-4C18-8AED-7872085A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7090"/>
            <a:ext cx="5458121" cy="5897880"/>
          </a:xfrm>
          <a:prstGeom prst="rect">
            <a:avLst/>
          </a:prstGeom>
          <a:solidFill>
            <a:srgbClr val="FFFFFF"/>
          </a:solidFill>
          <a:ln w="19050">
            <a:solidFill>
              <a:srgbClr val="4E4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49339B-D522-FA40-A8A8-4E14485A0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80" y="903200"/>
            <a:ext cx="5129784" cy="506566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E54AADB-50C7-4293-94C0-27361A32B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1" cy="5897880"/>
          </a:xfrm>
          <a:prstGeom prst="rect">
            <a:avLst/>
          </a:prstGeom>
          <a:solidFill>
            <a:srgbClr val="FFFFFF"/>
          </a:solidFill>
          <a:ln w="19050">
            <a:solidFill>
              <a:srgbClr val="4E4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0" descr="Une image contenant périphérique&#10;&#10;Description générée automatiquement">
            <a:extLst>
              <a:ext uri="{FF2B5EF4-FFF2-40B4-BE49-F238E27FC236}">
                <a16:creationId xmlns:a16="http://schemas.microsoft.com/office/drawing/2014/main" id="{E9442C73-D0A0-9E4A-9744-AA64D1E23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034" y="992353"/>
            <a:ext cx="5129784" cy="487329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57E93EF-7EB2-9945-B401-9BFE1A7AC1A1}"/>
              </a:ext>
            </a:extLst>
          </p:cNvPr>
          <p:cNvSpPr txBox="1"/>
          <p:nvPr/>
        </p:nvSpPr>
        <p:spPr>
          <a:xfrm>
            <a:off x="3691974" y="14060"/>
            <a:ext cx="5458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LAPLACIAN OPERATOR: FINITE DIFFERENCE METHOD</a:t>
            </a:r>
          </a:p>
        </p:txBody>
      </p:sp>
    </p:spTree>
    <p:extLst>
      <p:ext uri="{BB962C8B-B14F-4D97-AF65-F5344CB8AC3E}">
        <p14:creationId xmlns:p14="http://schemas.microsoft.com/office/powerpoint/2010/main" val="133179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7B52BBB6-F7BD-D04D-AE3D-B6842B567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5"/>
            <a:ext cx="4429125" cy="5209200"/>
          </a:xfrm>
          <a:prstGeom prst="rect">
            <a:avLst/>
          </a:prstGeom>
        </p:spPr>
      </p:pic>
      <p:pic>
        <p:nvPicPr>
          <p:cNvPr id="5" name="Espace réservé du contenu 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D92C186-A097-AD49-8A65-E1EDC449E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5" y="542925"/>
            <a:ext cx="7443789" cy="411480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1F09C8EB-B577-5E40-A3DE-9B766F0E99D3}"/>
              </a:ext>
            </a:extLst>
          </p:cNvPr>
          <p:cNvSpPr/>
          <p:nvPr/>
        </p:nvSpPr>
        <p:spPr>
          <a:xfrm>
            <a:off x="6096000" y="4014377"/>
            <a:ext cx="1528763" cy="400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60F2EC6-24FC-0B43-9581-90E4A1EFF92E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4314826" y="4207260"/>
            <a:ext cx="1781174" cy="71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907AF776-5F31-7F47-A19F-F8394BE7FEB2}"/>
              </a:ext>
            </a:extLst>
          </p:cNvPr>
          <p:cNvSpPr txBox="1"/>
          <p:nvPr/>
        </p:nvSpPr>
        <p:spPr>
          <a:xfrm>
            <a:off x="4200525" y="165377"/>
            <a:ext cx="6443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THRESOLDING BY HISTOGRAM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0863B52-E887-B74A-B323-D690B0A05309}"/>
              </a:ext>
            </a:extLst>
          </p:cNvPr>
          <p:cNvCxnSpPr>
            <a:cxnSpLocks/>
          </p:cNvCxnSpPr>
          <p:nvPr/>
        </p:nvCxnSpPr>
        <p:spPr>
          <a:xfrm>
            <a:off x="8629650" y="1102164"/>
            <a:ext cx="212883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EC2570F-D1D4-9C4E-9A02-35EAD376B1F0}"/>
              </a:ext>
            </a:extLst>
          </p:cNvPr>
          <p:cNvCxnSpPr/>
          <p:nvPr/>
        </p:nvCxnSpPr>
        <p:spPr>
          <a:xfrm>
            <a:off x="10758488" y="1314450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37A26C0-8E96-D64F-B3BC-19B9BC12E5C3}"/>
              </a:ext>
            </a:extLst>
          </p:cNvPr>
          <p:cNvCxnSpPr>
            <a:cxnSpLocks/>
          </p:cNvCxnSpPr>
          <p:nvPr/>
        </p:nvCxnSpPr>
        <p:spPr>
          <a:xfrm flipV="1">
            <a:off x="10758488" y="1102164"/>
            <a:ext cx="0" cy="34126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9C40EE00-03F6-5645-9306-8EDFC75D8374}"/>
              </a:ext>
            </a:extLst>
          </p:cNvPr>
          <p:cNvSpPr txBox="1"/>
          <p:nvPr/>
        </p:nvSpPr>
        <p:spPr>
          <a:xfrm>
            <a:off x="8629649" y="789086"/>
            <a:ext cx="1971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99% of pixels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FEA922F-1F12-9E4A-A496-20E18CA4079D}"/>
              </a:ext>
            </a:extLst>
          </p:cNvPr>
          <p:cNvSpPr txBox="1"/>
          <p:nvPr/>
        </p:nvSpPr>
        <p:spPr>
          <a:xfrm>
            <a:off x="9694069" y="4558593"/>
            <a:ext cx="262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Thresold of intensity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EA81F06-45F0-604C-A6C8-D8E411C566B6}"/>
              </a:ext>
            </a:extLst>
          </p:cNvPr>
          <p:cNvSpPr txBox="1"/>
          <p:nvPr/>
        </p:nvSpPr>
        <p:spPr>
          <a:xfrm>
            <a:off x="4868883" y="4881758"/>
            <a:ext cx="4465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Aim</a:t>
            </a:r>
            <a:r>
              <a:rPr lang="fr-FR" dirty="0"/>
              <a:t>: display ca .99% of pixels</a:t>
            </a:r>
          </a:p>
          <a:p>
            <a:r>
              <a:rPr lang="fr-FR" dirty="0"/>
              <a:t> -&gt; </a:t>
            </a:r>
            <a:r>
              <a:rPr lang="fr-FR" dirty="0" err="1"/>
              <a:t>thanks</a:t>
            </a:r>
            <a:r>
              <a:rPr lang="fr-FR" dirty="0"/>
              <a:t> to the cumulative </a:t>
            </a:r>
            <a:r>
              <a:rPr lang="fr-FR" dirty="0" err="1"/>
              <a:t>histogram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gives</a:t>
            </a:r>
            <a:r>
              <a:rPr lang="fr-FR" dirty="0"/>
              <a:t> a </a:t>
            </a:r>
            <a:r>
              <a:rPr lang="fr-FR" dirty="0" err="1"/>
              <a:t>thresold</a:t>
            </a:r>
            <a:r>
              <a:rPr lang="fr-FR" dirty="0"/>
              <a:t> of intensity </a:t>
            </a:r>
          </a:p>
          <a:p>
            <a:r>
              <a:rPr lang="fr-FR" dirty="0"/>
              <a:t>-&gt; display all pixels of intensity </a:t>
            </a:r>
            <a:r>
              <a:rPr lang="fr-FR" dirty="0" err="1"/>
              <a:t>superior</a:t>
            </a:r>
            <a:r>
              <a:rPr lang="fr-FR" dirty="0"/>
              <a:t> of the </a:t>
            </a:r>
            <a:r>
              <a:rPr lang="fr-FR" dirty="0" err="1"/>
              <a:t>previous</a:t>
            </a:r>
            <a:r>
              <a:rPr lang="fr-FR" dirty="0"/>
              <a:t> </a:t>
            </a:r>
            <a:r>
              <a:rPr lang="fr-FR" dirty="0" err="1"/>
              <a:t>thresold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A6485AA-FB33-B645-A49F-690AD850A809}"/>
              </a:ext>
            </a:extLst>
          </p:cNvPr>
          <p:cNvSpPr txBox="1"/>
          <p:nvPr/>
        </p:nvSpPr>
        <p:spPr>
          <a:xfrm>
            <a:off x="495361" y="950565"/>
            <a:ext cx="1428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Bins</a:t>
            </a:r>
            <a:r>
              <a:rPr lang="fr-FR" dirty="0"/>
              <a:t> = 200</a:t>
            </a:r>
          </a:p>
        </p:txBody>
      </p:sp>
    </p:spTree>
    <p:extLst>
      <p:ext uri="{BB962C8B-B14F-4D97-AF65-F5344CB8AC3E}">
        <p14:creationId xmlns:p14="http://schemas.microsoft.com/office/powerpoint/2010/main" val="59957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46FD1B6-4226-844F-9452-CDF9319142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73" r="515" b="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27EAC752-1C27-0E44-9B3F-C4D663283860}"/>
                  </a:ext>
                </a:extLst>
              </p:cNvPr>
              <p:cNvSpPr txBox="1"/>
              <p:nvPr/>
            </p:nvSpPr>
            <p:spPr>
              <a:xfrm>
                <a:off x="700644" y="640082"/>
                <a:ext cx="4215740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/>
                  <a:t>Some</a:t>
                </a:r>
                <a:r>
                  <a:rPr lang="fr-FR" dirty="0"/>
                  <a:t> </a:t>
                </a:r>
                <a:r>
                  <a:rPr lang="fr-FR" dirty="0" err="1"/>
                  <a:t>holes</a:t>
                </a:r>
                <a:r>
                  <a:rPr lang="fr-FR" dirty="0"/>
                  <a:t> are not </a:t>
                </a:r>
                <a:r>
                  <a:rPr lang="fr-FR" dirty="0" err="1"/>
                  <a:t>entirely</a:t>
                </a:r>
                <a:r>
                  <a:rPr lang="fr-FR" dirty="0"/>
                  <a:t> </a:t>
                </a:r>
                <a:r>
                  <a:rPr lang="fr-FR" dirty="0" err="1"/>
                  <a:t>displayed</a:t>
                </a:r>
                <a:endParaRPr lang="fr-FR" dirty="0"/>
              </a:p>
              <a:p>
                <a:r>
                  <a:rPr lang="fr-FR" dirty="0" err="1"/>
                  <a:t>Reasons</a:t>
                </a:r>
                <a:r>
                  <a:rPr lang="fr-FR" dirty="0"/>
                  <a:t>?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consider</a:t>
                </a:r>
                <a:r>
                  <a:rPr lang="fr-FR" dirty="0"/>
                  <a:t> </a:t>
                </a:r>
                <a:r>
                  <a:rPr lang="fr-FR" dirty="0" err="1"/>
                  <a:t>only</a:t>
                </a:r>
                <a:r>
                  <a:rPr lang="fr-FR" dirty="0"/>
                  <a:t> 1% of pixels, </a:t>
                </a: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might</a:t>
                </a:r>
                <a:r>
                  <a:rPr lang="fr-FR" dirty="0"/>
                  <a:t> miss </a:t>
                </a:r>
                <a:r>
                  <a:rPr lang="fr-FR" dirty="0" err="1"/>
                  <a:t>some</a:t>
                </a:r>
                <a:r>
                  <a:rPr lang="fr-FR" dirty="0"/>
                  <a:t> of the pixels </a:t>
                </a:r>
                <a:r>
                  <a:rPr lang="fr-FR" dirty="0" err="1"/>
                  <a:t>belonging</a:t>
                </a:r>
                <a:r>
                  <a:rPr lang="fr-FR" dirty="0"/>
                  <a:t> to </a:t>
                </a:r>
                <a:r>
                  <a:rPr lang="fr-FR" dirty="0" err="1"/>
                  <a:t>these</a:t>
                </a:r>
                <a:r>
                  <a:rPr lang="fr-FR" dirty="0"/>
                  <a:t> </a:t>
                </a:r>
                <a:r>
                  <a:rPr lang="fr-FR" dirty="0" err="1"/>
                  <a:t>holes</a:t>
                </a:r>
                <a:endParaRPr lang="fr-FR" dirty="0"/>
              </a:p>
              <a:p>
                <a:pPr marL="285750" indent="-285750">
                  <a:buFontTx/>
                  <a:buChar char="-"/>
                </a:pPr>
                <a:r>
                  <a:rPr lang="fr-FR" dirty="0"/>
                  <a:t>But if </a:t>
                </a: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increase</a:t>
                </a:r>
                <a:r>
                  <a:rPr lang="fr-FR" dirty="0"/>
                  <a:t> the </a:t>
                </a:r>
                <a:r>
                  <a:rPr lang="fr-FR" dirty="0" err="1"/>
                  <a:t>number</a:t>
                </a:r>
                <a:r>
                  <a:rPr lang="fr-FR" dirty="0"/>
                  <a:t> of pixels </a:t>
                </a:r>
                <a:r>
                  <a:rPr lang="fr-FR" dirty="0" err="1"/>
                  <a:t>displayed</a:t>
                </a:r>
                <a:r>
                  <a:rPr lang="fr-FR" dirty="0"/>
                  <a:t>, </a:t>
                </a: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will</a:t>
                </a:r>
                <a:r>
                  <a:rPr lang="fr-FR" dirty="0"/>
                  <a:t> </a:t>
                </a:r>
                <a:r>
                  <a:rPr lang="fr-FR" dirty="0" err="1"/>
                  <a:t>make</a:t>
                </a:r>
                <a:r>
                  <a:rPr lang="fr-FR" dirty="0"/>
                  <a:t> noise </a:t>
                </a:r>
                <a:r>
                  <a:rPr lang="fr-FR" dirty="0" err="1"/>
                  <a:t>appear</a:t>
                </a:r>
                <a:r>
                  <a:rPr lang="fr-FR" dirty="0"/>
                  <a:t> on the image</a:t>
                </a:r>
              </a:p>
              <a:p>
                <a:r>
                  <a:rPr lang="fr-FR" dirty="0" err="1"/>
                  <a:t>Improvements</a:t>
                </a:r>
                <a:r>
                  <a:rPr lang="fr-FR" dirty="0"/>
                  <a:t>?</a:t>
                </a:r>
              </a:p>
              <a:p>
                <a:r>
                  <a:rPr lang="fr-FR" dirty="0"/>
                  <a:t>-    </a:t>
                </a:r>
                <a:r>
                  <a:rPr lang="fr-FR" dirty="0" err="1"/>
                  <a:t>Try</a:t>
                </a:r>
                <a:r>
                  <a:rPr lang="fr-FR" dirty="0"/>
                  <a:t> to </a:t>
                </a:r>
                <a:r>
                  <a:rPr lang="fr-FR" dirty="0" err="1"/>
                  <a:t>modify</a:t>
                </a:r>
                <a:r>
                  <a:rPr lang="fr-FR" dirty="0"/>
                  <a:t> </a:t>
                </a:r>
                <a:r>
                  <a:rPr lang="fr-FR" dirty="0" err="1"/>
                  <a:t>parameter</a:t>
                </a:r>
                <a:r>
                  <a:rPr lang="fr-FR" dirty="0"/>
                  <a:t> of the </a:t>
                </a:r>
                <a:r>
                  <a:rPr lang="fr-FR" dirty="0" err="1"/>
                  <a:t>gaussian</a:t>
                </a:r>
                <a:r>
                  <a:rPr lang="fr-FR" dirty="0"/>
                  <a:t> </a:t>
                </a:r>
                <a:r>
                  <a:rPr lang="fr-FR" dirty="0" err="1"/>
                  <a:t>filter</a:t>
                </a:r>
                <a:r>
                  <a:rPr lang="fr-FR" dirty="0"/>
                  <a:t> (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dirty="0"/>
                  <a:t>), the </a:t>
                </a:r>
                <a:r>
                  <a:rPr lang="fr-FR" dirty="0" err="1"/>
                  <a:t>number</a:t>
                </a:r>
                <a:r>
                  <a:rPr lang="fr-FR" dirty="0"/>
                  <a:t> of pixels </a:t>
                </a:r>
                <a:r>
                  <a:rPr lang="fr-FR" dirty="0" err="1"/>
                  <a:t>displayed</a:t>
                </a:r>
                <a:r>
                  <a:rPr lang="fr-FR" dirty="0"/>
                  <a:t>, the </a:t>
                </a:r>
                <a:r>
                  <a:rPr lang="fr-FR" dirty="0" err="1"/>
                  <a:t>number</a:t>
                </a:r>
                <a:r>
                  <a:rPr lang="fr-FR" dirty="0"/>
                  <a:t> of </a:t>
                </a:r>
                <a:r>
                  <a:rPr lang="fr-FR" dirty="0" err="1"/>
                  <a:t>bins</a:t>
                </a:r>
                <a:r>
                  <a:rPr lang="fr-FR" dirty="0"/>
                  <a:t> in the </a:t>
                </a:r>
                <a:r>
                  <a:rPr lang="fr-FR" dirty="0" err="1"/>
                  <a:t>histogram</a:t>
                </a:r>
                <a:endParaRPr lang="fr-FR" dirty="0"/>
              </a:p>
              <a:p>
                <a:r>
                  <a:rPr lang="fr-FR" dirty="0"/>
                  <a:t>-&gt; no optimal </a:t>
                </a:r>
                <a:r>
                  <a:rPr lang="fr-FR" dirty="0" err="1"/>
                  <a:t>results</a:t>
                </a:r>
                <a:r>
                  <a:rPr lang="fr-FR" dirty="0"/>
                  <a:t> but </a:t>
                </a:r>
                <a:r>
                  <a:rPr lang="fr-FR" dirty="0" err="1"/>
                  <a:t>try</a:t>
                </a:r>
                <a:r>
                  <a:rPr lang="fr-FR" dirty="0"/>
                  <a:t> to </a:t>
                </a:r>
                <a:r>
                  <a:rPr lang="fr-FR" dirty="0" err="1"/>
                  <a:t>find</a:t>
                </a:r>
                <a:r>
                  <a:rPr lang="fr-FR" dirty="0"/>
                  <a:t> a balance </a:t>
                </a:r>
                <a:r>
                  <a:rPr lang="fr-FR" dirty="0" err="1"/>
                  <a:t>between</a:t>
                </a:r>
                <a:r>
                  <a:rPr lang="fr-FR" dirty="0"/>
                  <a:t> all the </a:t>
                </a:r>
                <a:r>
                  <a:rPr lang="fr-FR" dirty="0" err="1"/>
                  <a:t>parameters</a:t>
                </a:r>
                <a:r>
                  <a:rPr lang="fr-FR" dirty="0"/>
                  <a:t> (</a:t>
                </a:r>
                <a:r>
                  <a:rPr lang="fr-FR" dirty="0" err="1"/>
                  <a:t>Parameter</a:t>
                </a:r>
                <a:r>
                  <a:rPr lang="fr-FR" dirty="0"/>
                  <a:t> scans ?)</a:t>
                </a: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27EAC752-1C27-0E44-9B3F-C4D663283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44" y="640082"/>
                <a:ext cx="4215740" cy="4247317"/>
              </a:xfrm>
              <a:prstGeom prst="rect">
                <a:avLst/>
              </a:prstGeom>
              <a:blipFill>
                <a:blip r:embed="rId3"/>
                <a:stretch>
                  <a:fillRect l="-901" t="-298" r="-901" b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63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tapis&#10;&#10;Description générée automatiquement">
            <a:extLst>
              <a:ext uri="{FF2B5EF4-FFF2-40B4-BE49-F238E27FC236}">
                <a16:creationId xmlns:a16="http://schemas.microsoft.com/office/drawing/2014/main" id="{D7B0B4B5-5BE4-1245-AC33-080826EF4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93241"/>
            <a:ext cx="10905066" cy="32715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C012143-8615-4F42-BA26-A2C5FC9BA41F}"/>
              </a:ext>
            </a:extLst>
          </p:cNvPr>
          <p:cNvSpPr txBox="1"/>
          <p:nvPr/>
        </p:nvSpPr>
        <p:spPr>
          <a:xfrm>
            <a:off x="5238750" y="1313181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CANNY FILTER </a:t>
            </a:r>
          </a:p>
        </p:txBody>
      </p:sp>
    </p:spTree>
    <p:extLst>
      <p:ext uri="{BB962C8B-B14F-4D97-AF65-F5344CB8AC3E}">
        <p14:creationId xmlns:p14="http://schemas.microsoft.com/office/powerpoint/2010/main" val="167533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1BE099C-A0CD-464B-A4B8-DC55F3FE4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67" y="643466"/>
            <a:ext cx="4791116" cy="55710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9946CE2-D7C2-4DA7-B4CA-65E546BB7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16" y="643467"/>
            <a:ext cx="4791116" cy="557106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3EC1AA0-10DD-DB49-B135-6E4543AC880D}"/>
              </a:ext>
            </a:extLst>
          </p:cNvPr>
          <p:cNvSpPr txBox="1"/>
          <p:nvPr/>
        </p:nvSpPr>
        <p:spPr>
          <a:xfrm>
            <a:off x="5275659" y="458800"/>
            <a:ext cx="164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Subset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878F841-61DC-EA4A-A4B2-C8A3B6E02A08}"/>
              </a:ext>
            </a:extLst>
          </p:cNvPr>
          <p:cNvSpPr txBox="1"/>
          <p:nvPr/>
        </p:nvSpPr>
        <p:spPr>
          <a:xfrm>
            <a:off x="8443913" y="5845200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Final </a:t>
            </a:r>
            <a:r>
              <a:rPr lang="fr-FR" dirty="0" err="1"/>
              <a:t>result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FC7532-7788-514A-A05E-9F984DB4A78F}"/>
              </a:ext>
            </a:extLst>
          </p:cNvPr>
          <p:cNvSpPr txBox="1"/>
          <p:nvPr/>
        </p:nvSpPr>
        <p:spPr>
          <a:xfrm>
            <a:off x="2520582" y="5845200"/>
            <a:ext cx="154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9025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17024D6-AF0F-48D9-B6AD-F318F3C25D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9" r="19584"/>
          <a:stretch/>
        </p:blipFill>
        <p:spPr>
          <a:xfrm>
            <a:off x="-80009" y="0"/>
            <a:ext cx="6789420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DEC93C5-7B46-404D-90F0-CEAB62B4D3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4" r="21147"/>
          <a:stretch/>
        </p:blipFill>
        <p:spPr>
          <a:xfrm>
            <a:off x="6096001" y="0"/>
            <a:ext cx="6431280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BA2528F-AEA4-3243-96B9-79F6C4B18A05}"/>
              </a:ext>
            </a:extLst>
          </p:cNvPr>
          <p:cNvSpPr txBox="1"/>
          <p:nvPr/>
        </p:nvSpPr>
        <p:spPr>
          <a:xfrm>
            <a:off x="8484633" y="6257926"/>
            <a:ext cx="165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Top 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dirty="0" err="1">
                <a:sym typeface="Wingdings" pitchFamily="2" charset="2"/>
              </a:rPr>
              <a:t>Bottom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B9C0DC-88EB-9A44-9076-70F1781436FE}"/>
              </a:ext>
            </a:extLst>
          </p:cNvPr>
          <p:cNvSpPr txBox="1"/>
          <p:nvPr/>
        </p:nvSpPr>
        <p:spPr>
          <a:xfrm>
            <a:off x="5368530" y="300038"/>
            <a:ext cx="164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Subset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FB4F60-8CDC-9449-BA79-0E6D12F186CA}"/>
              </a:ext>
            </a:extLst>
          </p:cNvPr>
          <p:cNvSpPr txBox="1"/>
          <p:nvPr/>
        </p:nvSpPr>
        <p:spPr>
          <a:xfrm>
            <a:off x="2636045" y="6243638"/>
            <a:ext cx="135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Left</a:t>
            </a:r>
            <a:r>
              <a:rPr lang="fr-FR" dirty="0"/>
              <a:t> </a:t>
            </a:r>
            <a:r>
              <a:rPr lang="fr-FR" dirty="0">
                <a:sym typeface="Wingdings" pitchFamily="2" charset="2"/>
              </a:rPr>
              <a:t> Right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4158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B830902-5CC1-4850-BC7F-1B05EE94F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64" y="0"/>
            <a:ext cx="5894336" cy="6858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086CF01-C323-40A2-884F-B1E51626B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894336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7F5D49D-1909-4544-BB91-716B6D1F3926}"/>
              </a:ext>
            </a:extLst>
          </p:cNvPr>
          <p:cNvSpPr txBox="1"/>
          <p:nvPr/>
        </p:nvSpPr>
        <p:spPr>
          <a:xfrm>
            <a:off x="2513038" y="6100762"/>
            <a:ext cx="1271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Final </a:t>
            </a:r>
            <a:r>
              <a:rPr lang="fr-FR" dirty="0" err="1"/>
              <a:t>Result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9954438-9193-8A4D-94D9-30C589FB3F59}"/>
              </a:ext>
            </a:extLst>
          </p:cNvPr>
          <p:cNvSpPr txBox="1"/>
          <p:nvPr/>
        </p:nvSpPr>
        <p:spPr>
          <a:xfrm>
            <a:off x="7721574" y="6100762"/>
            <a:ext cx="296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Noise </a:t>
            </a:r>
            <a:r>
              <a:rPr lang="fr-FR" dirty="0" err="1"/>
              <a:t>Filter</a:t>
            </a:r>
            <a:r>
              <a:rPr lang="fr-FR" dirty="0"/>
              <a:t> for </a:t>
            </a:r>
            <a:r>
              <a:rPr lang="fr-FR" dirty="0" err="1"/>
              <a:t>isolated</a:t>
            </a:r>
            <a:r>
              <a:rPr lang="fr-FR" dirty="0"/>
              <a:t> pixels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33D543-2971-7F4B-A344-6ABABB0DB6DB}"/>
              </a:ext>
            </a:extLst>
          </p:cNvPr>
          <p:cNvSpPr txBox="1"/>
          <p:nvPr/>
        </p:nvSpPr>
        <p:spPr>
          <a:xfrm>
            <a:off x="5368530" y="300038"/>
            <a:ext cx="164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Subset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291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463F143-5285-4DBA-9985-8DC53E3EC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64" y="0"/>
            <a:ext cx="5894336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201F35F-CAAA-4436-ABD2-F7FEAB9F9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894336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9E5B75B-427D-904F-8721-389701B02A92}"/>
              </a:ext>
            </a:extLst>
          </p:cNvPr>
          <p:cNvSpPr txBox="1"/>
          <p:nvPr/>
        </p:nvSpPr>
        <p:spPr>
          <a:xfrm>
            <a:off x="5257800" y="514350"/>
            <a:ext cx="192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Derivative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E528E54-2299-C14F-8379-9CDB3E7149FB}"/>
              </a:ext>
            </a:extLst>
          </p:cNvPr>
          <p:cNvSpPr txBox="1"/>
          <p:nvPr/>
        </p:nvSpPr>
        <p:spPr>
          <a:xfrm>
            <a:off x="8629650" y="6129338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Final </a:t>
            </a:r>
            <a:r>
              <a:rPr lang="fr-FR" dirty="0" err="1"/>
              <a:t>result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7A38FC-61A9-DA46-A5F2-95A4A049D1B4}"/>
              </a:ext>
            </a:extLst>
          </p:cNvPr>
          <p:cNvSpPr txBox="1"/>
          <p:nvPr/>
        </p:nvSpPr>
        <p:spPr>
          <a:xfrm>
            <a:off x="2378589" y="6129338"/>
            <a:ext cx="154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635330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201</Words>
  <Application>Microsoft Macintosh PowerPoint</Application>
  <PresentationFormat>Grand écran</PresentationFormat>
  <Paragraphs>37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Moawad, Alix</dc:creator>
  <cp:lastModifiedBy>Moawad, Alix</cp:lastModifiedBy>
  <cp:revision>2</cp:revision>
  <dcterms:created xsi:type="dcterms:W3CDTF">2019-11-20T11:31:12Z</dcterms:created>
  <dcterms:modified xsi:type="dcterms:W3CDTF">2019-11-20T11:46:35Z</dcterms:modified>
</cp:coreProperties>
</file>