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28"/>
  </p:notesMasterIdLst>
  <p:sldIdLst>
    <p:sldId id="256" r:id="rId3"/>
    <p:sldId id="264" r:id="rId4"/>
    <p:sldId id="269" r:id="rId5"/>
    <p:sldId id="257" r:id="rId6"/>
    <p:sldId id="258" r:id="rId7"/>
    <p:sldId id="260" r:id="rId8"/>
    <p:sldId id="261" r:id="rId9"/>
    <p:sldId id="266" r:id="rId10"/>
    <p:sldId id="271" r:id="rId11"/>
    <p:sldId id="270" r:id="rId12"/>
    <p:sldId id="274" r:id="rId13"/>
    <p:sldId id="272" r:id="rId14"/>
    <p:sldId id="267" r:id="rId15"/>
    <p:sldId id="268" r:id="rId16"/>
    <p:sldId id="279" r:id="rId17"/>
    <p:sldId id="273" r:id="rId18"/>
    <p:sldId id="281" r:id="rId19"/>
    <p:sldId id="282" r:id="rId20"/>
    <p:sldId id="287" r:id="rId21"/>
    <p:sldId id="290" r:id="rId22"/>
    <p:sldId id="292" r:id="rId23"/>
    <p:sldId id="286" r:id="rId24"/>
    <p:sldId id="280" r:id="rId25"/>
    <p:sldId id="289" r:id="rId26"/>
    <p:sldId id="276" r:id="rId27"/>
  </p:sldIdLst>
  <p:sldSz cx="12192000" cy="6858000"/>
  <p:notesSz cx="6858000" cy="9144000"/>
  <p:embeddedFontLst>
    <p:embeddedFont>
      <p:font typeface="Arial Black" panose="020B0604020202020204" pitchFamily="34" charset="0"/>
      <p:regular r:id="rId29"/>
      <p:bold r:id="rId30"/>
    </p:embeddedFont>
    <p:embeddedFont>
      <p:font typeface="Calibri" panose="020F0502020204030204" pitchFamily="34" charset="0"/>
      <p:regular r:id="rId31"/>
      <p:bold r:id="rId32"/>
      <p:italic r:id="rId33"/>
      <p:boldItalic r:id="rId34"/>
    </p:embeddedFont>
    <p:embeddedFont>
      <p:font typeface="Comic Sans MS" panose="030F0902030302020204" pitchFamily="66" charset="0"/>
      <p:regular r:id="rId35"/>
      <p:bold r:id="rId36"/>
      <p:italic r:id="rId37"/>
      <p:boldItalic r:id="rId38"/>
    </p:embeddedFont>
    <p:embeddedFont>
      <p:font typeface="Merriweather" pitchFamily="2" charset="77"/>
      <p:regular r:id="rId39"/>
      <p:bold r:id="rId40"/>
      <p:italic r:id="rId41"/>
      <p:boldItalic r:id="rId42"/>
    </p:embeddedFont>
    <p:embeddedFont>
      <p:font typeface="Noto Sans Symbols" pitchFamily="2" charset="0"/>
      <p:regular r:id="rId43"/>
      <p:bold r:id="rId44"/>
    </p:embeddedFont>
    <p:embeddedFont>
      <p:font typeface="Trebuchet MS" panose="020B0703020202090204" pitchFamily="34" charset="0"/>
      <p:regular r:id="rId45"/>
      <p:bold r:id="rId46"/>
      <p:italic r:id="rId47"/>
      <p:boldItalic r:id="rId48"/>
    </p:embeddedFont>
    <p:embeddedFont>
      <p:font typeface="Verdana" panose="020B060403050404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ibhdJ7Dpt3mL+PtIpsNY5q5gDnY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0C6A432-5EA1-4D81-A632-F92015166B2C}">
  <a:tblStyle styleId="{B0C6A432-5EA1-4D81-A632-F92015166B2C}"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31"/>
    <p:restoredTop sz="94643"/>
  </p:normalViewPr>
  <p:slideViewPr>
    <p:cSldViewPr snapToGrid="0">
      <p:cViewPr varScale="1">
        <p:scale>
          <a:sx n="110" d="100"/>
          <a:sy n="110" d="100"/>
        </p:scale>
        <p:origin x="736" y="56"/>
      </p:cViewPr>
      <p:guideLst/>
    </p:cSldViewPr>
  </p:slideViewPr>
  <p:notesTextViewPr>
    <p:cViewPr>
      <p:scale>
        <a:sx n="1" d="1"/>
        <a:sy n="1" d="1"/>
      </p:scale>
      <p:origin x="0" y="0"/>
    </p:cViewPr>
  </p:notesTextViewPr>
  <p:sorterViewPr>
    <p:cViewPr varScale="1">
      <p:scale>
        <a:sx n="1" d="1"/>
        <a:sy n="1" d="1"/>
      </p:scale>
      <p:origin x="0" y="-207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1.fntdata"/><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font" Target="fonts/font19.fntdata"/><Relationship Id="rId50" Type="http://schemas.openxmlformats.org/officeDocument/2006/relationships/font" Target="fonts/font22.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1.fntdata"/><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font" Target="fonts/font20.fntdata"/><Relationship Id="rId56" Type="http://customschemas.google.com/relationships/presentationmetadata" Target="metadata"/><Relationship Id="rId8" Type="http://schemas.openxmlformats.org/officeDocument/2006/relationships/slide" Target="slides/slide6.xml"/><Relationship Id="rId51" Type="http://schemas.openxmlformats.org/officeDocument/2006/relationships/font" Target="fonts/font2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font" Target="fonts/font21.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font" Target="fonts/font3.fntdata"/><Relationship Id="rId44" Type="http://schemas.openxmlformats.org/officeDocument/2006/relationships/font" Target="fonts/font16.fntdata"/><Relationship Id="rId52" Type="http://schemas.openxmlformats.org/officeDocument/2006/relationships/font" Target="fonts/font24.fntdata"/><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rjgriffin\Library\CloudStorage\Box-Box\GRID%20proposals\ROI%20analysis%20with%20average%20intensity%20plot%20of%20tumor%20r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aseline="0" dirty="0"/>
              <a:t>WBC signal in LLC tumor,</a:t>
            </a:r>
          </a:p>
          <a:p>
            <a:pPr>
              <a:defRPr/>
            </a:pPr>
            <a:r>
              <a:rPr lang="en-US" baseline="0" dirty="0"/>
              <a:t>albino C57 mice host, n=5/group</a:t>
            </a:r>
            <a:endParaRPr lang="en-US" dirty="0"/>
          </a:p>
        </c:rich>
      </c:tx>
      <c:layout>
        <c:manualLayout>
          <c:xMode val="edge"/>
          <c:yMode val="edge"/>
          <c:x val="0.29529606441404982"/>
          <c:y val="4.292466833370606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743164693456898"/>
          <c:y val="0.10806851437009976"/>
          <c:w val="0.75011695680875012"/>
          <c:h val="0.72269458877164561"/>
        </c:manualLayout>
      </c:layout>
      <c:scatterChart>
        <c:scatterStyle val="lineMarker"/>
        <c:varyColors val="0"/>
        <c:ser>
          <c:idx val="0"/>
          <c:order val="0"/>
          <c:tx>
            <c:strRef>
              <c:f>'plot of total averages'!$AD$12</c:f>
              <c:strCache>
                <c:ptCount val="1"/>
                <c:pt idx="0">
                  <c:v>GRID (15 Gy)</c:v>
                </c:pt>
              </c:strCache>
            </c:strRef>
          </c:tx>
          <c:spPr>
            <a:ln w="25400" cap="rnd">
              <a:solidFill>
                <a:schemeClr val="accent3"/>
              </a:solidFill>
              <a:round/>
            </a:ln>
            <a:effectLst/>
          </c:spPr>
          <c:marker>
            <c:symbol val="circle"/>
            <c:size val="5"/>
            <c:spPr>
              <a:solidFill>
                <a:schemeClr val="accent1"/>
              </a:solidFill>
              <a:ln w="38100">
                <a:solidFill>
                  <a:schemeClr val="accent1"/>
                </a:solidFill>
              </a:ln>
              <a:effectLst/>
            </c:spPr>
          </c:marker>
          <c:errBars>
            <c:errDir val="x"/>
            <c:errBarType val="both"/>
            <c:errValType val="cust"/>
            <c:noEndCap val="0"/>
            <c:plus>
              <c:numLit>
                <c:formatCode>General</c:formatCode>
                <c:ptCount val="1"/>
                <c:pt idx="0">
                  <c:v>1</c:v>
                </c:pt>
              </c:numLit>
            </c:plus>
            <c:minus>
              <c:numLit>
                <c:formatCode>General</c:formatCode>
                <c:ptCount val="1"/>
                <c:pt idx="0">
                  <c:v>1</c:v>
                </c:pt>
              </c:numLit>
            </c:minus>
            <c:spPr>
              <a:noFill/>
              <a:ln w="9525" cap="flat" cmpd="sng" algn="ctr">
                <a:solidFill>
                  <a:schemeClr val="tx1">
                    <a:lumMod val="65000"/>
                    <a:lumOff val="35000"/>
                  </a:schemeClr>
                </a:solidFill>
                <a:round/>
              </a:ln>
              <a:effectLst/>
            </c:spPr>
          </c:errBars>
          <c:errBars>
            <c:errDir val="y"/>
            <c:errBarType val="both"/>
            <c:errValType val="cust"/>
            <c:noEndCap val="0"/>
            <c:plus>
              <c:numRef>
                <c:f>'plot of total averages'!$AE$21:$AH$21</c:f>
                <c:numCache>
                  <c:formatCode>General</c:formatCode>
                  <c:ptCount val="4"/>
                  <c:pt idx="0">
                    <c:v>1291648233.8469708</c:v>
                  </c:pt>
                  <c:pt idx="1">
                    <c:v>971239723.24035382</c:v>
                  </c:pt>
                  <c:pt idx="2">
                    <c:v>1295334651.7406204</c:v>
                  </c:pt>
                  <c:pt idx="3">
                    <c:v>666539076.12382424</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xVal>
            <c:numRef>
              <c:f>'plot of total averages'!$AE$11:$AH$11</c:f>
              <c:numCache>
                <c:formatCode>General</c:formatCode>
                <c:ptCount val="4"/>
                <c:pt idx="0">
                  <c:v>2</c:v>
                </c:pt>
                <c:pt idx="1">
                  <c:v>24</c:v>
                </c:pt>
                <c:pt idx="2">
                  <c:v>48</c:v>
                </c:pt>
                <c:pt idx="3">
                  <c:v>96</c:v>
                </c:pt>
              </c:numCache>
            </c:numRef>
          </c:xVal>
          <c:yVal>
            <c:numRef>
              <c:f>'plot of total averages'!$AE$12:$AH$12</c:f>
              <c:numCache>
                <c:formatCode>0.00E+00</c:formatCode>
                <c:ptCount val="4"/>
                <c:pt idx="0">
                  <c:v>5621600000</c:v>
                </c:pt>
                <c:pt idx="1">
                  <c:v>8085000000</c:v>
                </c:pt>
                <c:pt idx="2">
                  <c:v>8971600000</c:v>
                </c:pt>
                <c:pt idx="3">
                  <c:v>6498200000</c:v>
                </c:pt>
              </c:numCache>
            </c:numRef>
          </c:yVal>
          <c:smooth val="0"/>
          <c:extLst>
            <c:ext xmlns:c16="http://schemas.microsoft.com/office/drawing/2014/chart" uri="{C3380CC4-5D6E-409C-BE32-E72D297353CC}">
              <c16:uniqueId val="{00000000-522B-2048-8F5C-BD41C51A9826}"/>
            </c:ext>
          </c:extLst>
        </c:ser>
        <c:ser>
          <c:idx val="1"/>
          <c:order val="1"/>
          <c:tx>
            <c:strRef>
              <c:f>'plot of total averages'!$AD$13</c:f>
              <c:strCache>
                <c:ptCount val="1"/>
                <c:pt idx="0">
                  <c:v>WBRT (15 Gy)</c:v>
                </c:pt>
              </c:strCache>
            </c:strRef>
          </c:tx>
          <c:spPr>
            <a:ln w="25400" cap="rnd">
              <a:solidFill>
                <a:schemeClr val="accent3"/>
              </a:solidFill>
              <a:round/>
            </a:ln>
            <a:effectLst/>
          </c:spPr>
          <c:marker>
            <c:symbol val="circle"/>
            <c:size val="5"/>
            <c:spPr>
              <a:solidFill>
                <a:schemeClr val="accent2"/>
              </a:solidFill>
              <a:ln w="38100">
                <a:solidFill>
                  <a:schemeClr val="accent2"/>
                </a:solidFill>
              </a:ln>
              <a:effectLst/>
            </c:spPr>
          </c:marker>
          <c:errBars>
            <c:errDir val="y"/>
            <c:errBarType val="both"/>
            <c:errValType val="cust"/>
            <c:noEndCap val="0"/>
            <c:plus>
              <c:numRef>
                <c:f>'plot of total averages'!$AE$22:$AH$22</c:f>
                <c:numCache>
                  <c:formatCode>General</c:formatCode>
                  <c:ptCount val="4"/>
                  <c:pt idx="0">
                    <c:v>1067661341.4374425</c:v>
                  </c:pt>
                  <c:pt idx="1">
                    <c:v>800397238.87579632</c:v>
                  </c:pt>
                  <c:pt idx="2">
                    <c:v>967959059.05156934</c:v>
                  </c:pt>
                  <c:pt idx="3">
                    <c:v>720437061.78957725</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'plot of total averages'!$AE$11:$AH$11</c:f>
              <c:numCache>
                <c:formatCode>General</c:formatCode>
                <c:ptCount val="4"/>
                <c:pt idx="0">
                  <c:v>2</c:v>
                </c:pt>
                <c:pt idx="1">
                  <c:v>24</c:v>
                </c:pt>
                <c:pt idx="2">
                  <c:v>48</c:v>
                </c:pt>
                <c:pt idx="3">
                  <c:v>96</c:v>
                </c:pt>
              </c:numCache>
            </c:numRef>
          </c:xVal>
          <c:yVal>
            <c:numRef>
              <c:f>'plot of total averages'!$AE$13:$AH$13</c:f>
              <c:numCache>
                <c:formatCode>0.00E+00</c:formatCode>
                <c:ptCount val="4"/>
                <c:pt idx="0">
                  <c:v>4073800000</c:v>
                </c:pt>
                <c:pt idx="1">
                  <c:v>5647800000</c:v>
                </c:pt>
                <c:pt idx="2">
                  <c:v>6292800000</c:v>
                </c:pt>
                <c:pt idx="3">
                  <c:v>4832600000</c:v>
                </c:pt>
              </c:numCache>
            </c:numRef>
          </c:yVal>
          <c:smooth val="0"/>
          <c:extLst>
            <c:ext xmlns:c16="http://schemas.microsoft.com/office/drawing/2014/chart" uri="{C3380CC4-5D6E-409C-BE32-E72D297353CC}">
              <c16:uniqueId val="{00000001-522B-2048-8F5C-BD41C51A9826}"/>
            </c:ext>
          </c:extLst>
        </c:ser>
        <c:ser>
          <c:idx val="2"/>
          <c:order val="2"/>
          <c:tx>
            <c:strRef>
              <c:f>'plot of total averages'!$AD$14</c:f>
              <c:strCache>
                <c:ptCount val="1"/>
                <c:pt idx="0">
                  <c:v>Control</c:v>
                </c:pt>
              </c:strCache>
            </c:strRef>
          </c:tx>
          <c:spPr>
            <a:ln w="25400" cap="rnd">
              <a:solidFill>
                <a:schemeClr val="accent3"/>
              </a:solidFill>
              <a:round/>
            </a:ln>
            <a:effectLst/>
          </c:spPr>
          <c:marker>
            <c:symbol val="circle"/>
            <c:size val="5"/>
            <c:spPr>
              <a:solidFill>
                <a:schemeClr val="accent3"/>
              </a:solidFill>
              <a:ln w="38100">
                <a:solidFill>
                  <a:schemeClr val="accent3"/>
                </a:solidFill>
              </a:ln>
              <a:effectLst/>
            </c:spPr>
          </c:marker>
          <c:errBars>
            <c:errDir val="y"/>
            <c:errBarType val="both"/>
            <c:errValType val="cust"/>
            <c:noEndCap val="0"/>
            <c:plus>
              <c:numRef>
                <c:f>'plot of total averages'!$AE$23:$AH$23</c:f>
                <c:numCache>
                  <c:formatCode>General</c:formatCode>
                  <c:ptCount val="4"/>
                  <c:pt idx="0">
                    <c:v>438803669.0821985</c:v>
                  </c:pt>
                  <c:pt idx="1">
                    <c:v>736938219.93434346</c:v>
                  </c:pt>
                  <c:pt idx="2">
                    <c:v>766239022.7598691</c:v>
                  </c:pt>
                  <c:pt idx="3">
                    <c:v>641874442.55087757</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'plot of total averages'!$AE$11:$AH$11</c:f>
              <c:numCache>
                <c:formatCode>General</c:formatCode>
                <c:ptCount val="4"/>
                <c:pt idx="0">
                  <c:v>2</c:v>
                </c:pt>
                <c:pt idx="1">
                  <c:v>24</c:v>
                </c:pt>
                <c:pt idx="2">
                  <c:v>48</c:v>
                </c:pt>
                <c:pt idx="3">
                  <c:v>96</c:v>
                </c:pt>
              </c:numCache>
            </c:numRef>
          </c:xVal>
          <c:yVal>
            <c:numRef>
              <c:f>'plot of total averages'!$AE$14:$AH$14</c:f>
              <c:numCache>
                <c:formatCode>0.00E+00</c:formatCode>
                <c:ptCount val="4"/>
                <c:pt idx="0">
                  <c:v>2961400000</c:v>
                </c:pt>
                <c:pt idx="1">
                  <c:v>5109800000</c:v>
                </c:pt>
                <c:pt idx="2">
                  <c:v>4942200000</c:v>
                </c:pt>
                <c:pt idx="3">
                  <c:v>3533000000</c:v>
                </c:pt>
              </c:numCache>
            </c:numRef>
          </c:yVal>
          <c:smooth val="0"/>
          <c:extLst>
            <c:ext xmlns:c16="http://schemas.microsoft.com/office/drawing/2014/chart" uri="{C3380CC4-5D6E-409C-BE32-E72D297353CC}">
              <c16:uniqueId val="{00000002-522B-2048-8F5C-BD41C51A9826}"/>
            </c:ext>
          </c:extLst>
        </c:ser>
        <c:dLbls>
          <c:showLegendKey val="0"/>
          <c:showVal val="0"/>
          <c:showCatName val="0"/>
          <c:showSerName val="0"/>
          <c:showPercent val="0"/>
          <c:showBubbleSize val="0"/>
        </c:dLbls>
        <c:axId val="482732848"/>
        <c:axId val="482735800"/>
      </c:scatterChart>
      <c:valAx>
        <c:axId val="48273284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Time (h) after</a:t>
                </a:r>
                <a:r>
                  <a:rPr lang="en-US" sz="2000" baseline="0"/>
                  <a:t> irradiatino and </a:t>
                </a:r>
                <a:r>
                  <a:rPr lang="en-US" sz="2000"/>
                  <a:t> i.v. injection</a:t>
                </a:r>
                <a:r>
                  <a:rPr lang="en-US" sz="2000" baseline="0"/>
                  <a:t> of WBCs</a:t>
                </a:r>
                <a:endParaRPr lang="en-US" sz="2000"/>
              </a:p>
            </c:rich>
          </c:tx>
          <c:layout>
            <c:manualLayout>
              <c:xMode val="edge"/>
              <c:yMode val="edge"/>
              <c:x val="0.15827733889671652"/>
              <c:y val="0.8836964936780001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2735800"/>
        <c:crosses val="autoZero"/>
        <c:crossBetween val="midCat"/>
      </c:valAx>
      <c:valAx>
        <c:axId val="482735800"/>
        <c:scaling>
          <c:orientation val="minMax"/>
        </c:scaling>
        <c:delete val="0"/>
        <c:axPos val="l"/>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Total</a:t>
                </a:r>
                <a:r>
                  <a:rPr lang="en-US" sz="2000" baseline="0"/>
                  <a:t> radiance</a:t>
                </a:r>
                <a:endParaRPr lang="en-US" sz="2000"/>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2732848"/>
        <c:crosses val="autoZero"/>
        <c:crossBetween val="midCat"/>
      </c:valAx>
      <c:spPr>
        <a:noFill/>
        <a:ln>
          <a:noFill/>
        </a:ln>
        <a:effectLst/>
      </c:spPr>
    </c:plotArea>
    <c:legend>
      <c:legendPos val="r"/>
      <c:layout>
        <c:manualLayout>
          <c:xMode val="edge"/>
          <c:yMode val="edge"/>
          <c:x val="0.75116370871286242"/>
          <c:y val="8.9611198535727646E-2"/>
          <c:w val="0.21133629359397804"/>
          <c:h val="0.287678232680222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nchor="t" anchorCtr="0"/>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11</a:t>
            </a:fld>
            <a:endParaRPr sz="1200" b="0" i="0" u="none" strike="noStrike" cap="none">
              <a:solidFill>
                <a:srgbClr val="000000"/>
              </a:solidFill>
              <a:latin typeface="Arial"/>
              <a:ea typeface="Arial"/>
              <a:cs typeface="Arial"/>
              <a:sym typeface="Arial"/>
            </a:endParaRPr>
          </a:p>
        </p:txBody>
      </p:sp>
      <p:sp>
        <p:nvSpPr>
          <p:cNvPr id="255" name="Google Shape;25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6" name="Google Shape;25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solidFill>
                  <a:srgbClr val="FF0000"/>
                </a:solidFill>
                <a:latin typeface="Arial"/>
                <a:ea typeface="Arial"/>
                <a:cs typeface="Arial"/>
                <a:sym typeface="Arial"/>
              </a:rPr>
              <a:t>Blocking the angiogenic response in the valley regions can also be effective in increasing tumor control after MRT of 4T1 murine breast tumors.</a:t>
            </a:r>
            <a:endParaRPr dirty="0">
              <a:solidFill>
                <a:srgbClr val="FF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 name="Google Shape;20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6" name="Google Shape;40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0" name="Google Shape;42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sz="1200" b="0" i="0" u="none" strike="noStrike" cap="none">
                <a:solidFill>
                  <a:schemeClr val="dk1"/>
                </a:solidFill>
                <a:latin typeface="Arial"/>
                <a:ea typeface="Arial"/>
                <a:cs typeface="Arial"/>
                <a:sym typeface="Arial"/>
              </a:rPr>
              <a:t>(A) CD8+ T cell activation and (B) CD4+ T cell activation in non-irradiated tumor at day 6 and day 12. (C) Collective T cell activation changes in non-irradiated tumor from day 6 to day 12</a:t>
            </a:r>
            <a:endParaRPr sz="1800" b="0" i="0" u="none" strike="noStrike" cap="none">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429" name="Google Shape;429;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8" name="Google Shape;508;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2" name="Google Shape;52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latin typeface="Calibri"/>
              <a:ea typeface="Calibri"/>
              <a:cs typeface="Calibri"/>
              <a:sym typeface="Calibri"/>
            </a:endParaRPr>
          </a:p>
        </p:txBody>
      </p:sp>
      <p:sp>
        <p:nvSpPr>
          <p:cNvPr id="523" name="Google Shape;523;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2" name="Google Shape;46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3" name="Google Shape;413;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7" name="Google Shape;497;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Tumor hypoxia was reduced compared to control after a single MRT exposure in 4T1 murine breast tumors</a:t>
            </a:r>
            <a:endParaRPr/>
          </a:p>
        </p:txBody>
      </p:sp>
      <p:sp>
        <p:nvSpPr>
          <p:cNvPr id="284" name="Google Shape;284;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 name="Google Shape;21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5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5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5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87"/>
        <p:cNvGrpSpPr/>
        <p:nvPr/>
      </p:nvGrpSpPr>
      <p:grpSpPr>
        <a:xfrm>
          <a:off x="0" y="0"/>
          <a:ext cx="0" cy="0"/>
          <a:chOff x="0" y="0"/>
          <a:chExt cx="0" cy="0"/>
        </a:xfrm>
      </p:grpSpPr>
      <p:sp>
        <p:nvSpPr>
          <p:cNvPr id="88" name="Google Shape;88;p41"/>
          <p:cNvSpPr txBox="1">
            <a:spLocks noGrp="1"/>
          </p:cNvSpPr>
          <p:nvPr>
            <p:ph type="title"/>
          </p:nvPr>
        </p:nvSpPr>
        <p:spPr>
          <a:xfrm>
            <a:off x="480000" y="480000"/>
            <a:ext cx="8640000" cy="1200000"/>
          </a:xfrm>
          <a:prstGeom prst="rect">
            <a:avLst/>
          </a:prstGeom>
          <a:noFill/>
          <a:ln>
            <a:noFill/>
          </a:ln>
        </p:spPr>
        <p:txBody>
          <a:bodyPr spcFirstLastPara="1" wrap="square" lIns="90000"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41"/>
          <p:cNvSpPr txBox="1">
            <a:spLocks noGrp="1"/>
          </p:cNvSpPr>
          <p:nvPr>
            <p:ph type="body" idx="1"/>
          </p:nvPr>
        </p:nvSpPr>
        <p:spPr>
          <a:xfrm>
            <a:off x="480000" y="1920000"/>
            <a:ext cx="11280000" cy="42240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90"/>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91"/>
        <p:cNvGrpSpPr/>
        <p:nvPr/>
      </p:nvGrpSpPr>
      <p:grpSpPr>
        <a:xfrm>
          <a:off x="0" y="0"/>
          <a:ext cx="0" cy="0"/>
          <a:chOff x="0" y="0"/>
          <a:chExt cx="0" cy="0"/>
        </a:xfrm>
      </p:grpSpPr>
      <p:sp>
        <p:nvSpPr>
          <p:cNvPr id="92" name="Google Shape;92;p53"/>
          <p:cNvSpPr txBox="1">
            <a:spLocks noGrp="1"/>
          </p:cNvSpPr>
          <p:nvPr>
            <p:ph type="body" idx="1"/>
          </p:nvPr>
        </p:nvSpPr>
        <p:spPr>
          <a:xfrm>
            <a:off x="480000" y="1920000"/>
            <a:ext cx="11280000" cy="4224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3" name="Google Shape;93;p53"/>
          <p:cNvSpPr txBox="1">
            <a:spLocks noGrp="1"/>
          </p:cNvSpPr>
          <p:nvPr>
            <p:ph type="title"/>
          </p:nvPr>
        </p:nvSpPr>
        <p:spPr>
          <a:xfrm>
            <a:off x="480000" y="480000"/>
            <a:ext cx="8640000" cy="1200000"/>
          </a:xfrm>
          <a:prstGeom prst="rect">
            <a:avLst/>
          </a:prstGeom>
          <a:noFill/>
          <a:ln>
            <a:noFill/>
          </a:ln>
        </p:spPr>
        <p:txBody>
          <a:bodyPr spcFirstLastPara="1" wrap="square" lIns="90000"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94"/>
        <p:cNvGrpSpPr/>
        <p:nvPr/>
      </p:nvGrpSpPr>
      <p:grpSpPr>
        <a:xfrm>
          <a:off x="0" y="0"/>
          <a:ext cx="0" cy="0"/>
          <a:chOff x="0" y="0"/>
          <a:chExt cx="0" cy="0"/>
        </a:xfrm>
      </p:grpSpPr>
      <p:sp>
        <p:nvSpPr>
          <p:cNvPr id="95" name="Google Shape;95;p54"/>
          <p:cNvSpPr txBox="1">
            <a:spLocks noGrp="1"/>
          </p:cNvSpPr>
          <p:nvPr>
            <p:ph type="title"/>
          </p:nvPr>
        </p:nvSpPr>
        <p:spPr>
          <a:xfrm>
            <a:off x="480000" y="480000"/>
            <a:ext cx="8640000" cy="1200000"/>
          </a:xfrm>
          <a:prstGeom prst="rect">
            <a:avLst/>
          </a:prstGeom>
          <a:noFill/>
          <a:ln>
            <a:noFill/>
          </a:ln>
        </p:spPr>
        <p:txBody>
          <a:bodyPr spcFirstLastPara="1" wrap="square" lIns="90000"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54"/>
          <p:cNvSpPr txBox="1">
            <a:spLocks noGrp="1"/>
          </p:cNvSpPr>
          <p:nvPr>
            <p:ph type="body" idx="1"/>
          </p:nvPr>
        </p:nvSpPr>
        <p:spPr>
          <a:xfrm>
            <a:off x="480000" y="1920000"/>
            <a:ext cx="5472000" cy="42240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54"/>
          <p:cNvSpPr txBox="1">
            <a:spLocks noGrp="1"/>
          </p:cNvSpPr>
          <p:nvPr>
            <p:ph type="body" idx="2"/>
          </p:nvPr>
        </p:nvSpPr>
        <p:spPr>
          <a:xfrm>
            <a:off x="6172200" y="1920000"/>
            <a:ext cx="5472000" cy="42240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98"/>
        <p:cNvGrpSpPr/>
        <p:nvPr/>
      </p:nvGrpSpPr>
      <p:grpSpPr>
        <a:xfrm>
          <a:off x="0" y="0"/>
          <a:ext cx="0" cy="0"/>
          <a:chOff x="0" y="0"/>
          <a:chExt cx="0" cy="0"/>
        </a:xfrm>
      </p:grpSpPr>
      <p:sp>
        <p:nvSpPr>
          <p:cNvPr id="99" name="Google Shape;99;p55"/>
          <p:cNvSpPr txBox="1">
            <a:spLocks noGrp="1"/>
          </p:cNvSpPr>
          <p:nvPr>
            <p:ph type="title"/>
          </p:nvPr>
        </p:nvSpPr>
        <p:spPr>
          <a:xfrm>
            <a:off x="480000" y="480000"/>
            <a:ext cx="8640000" cy="1200000"/>
          </a:xfrm>
          <a:prstGeom prst="rect">
            <a:avLst/>
          </a:prstGeom>
          <a:noFill/>
          <a:ln>
            <a:noFill/>
          </a:ln>
        </p:spPr>
        <p:txBody>
          <a:bodyPr spcFirstLastPara="1" wrap="square" lIns="90000"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100"/>
        <p:cNvGrpSpPr/>
        <p:nvPr/>
      </p:nvGrpSpPr>
      <p:grpSpPr>
        <a:xfrm>
          <a:off x="0" y="0"/>
          <a:ext cx="0" cy="0"/>
          <a:chOff x="0" y="0"/>
          <a:chExt cx="0" cy="0"/>
        </a:xfrm>
      </p:grpSpPr>
      <p:sp>
        <p:nvSpPr>
          <p:cNvPr id="101" name="Google Shape;101;p56"/>
          <p:cNvSpPr txBox="1">
            <a:spLocks noGrp="1"/>
          </p:cNvSpPr>
          <p:nvPr>
            <p:ph type="title"/>
          </p:nvPr>
        </p:nvSpPr>
        <p:spPr>
          <a:xfrm>
            <a:off x="479996" y="480000"/>
            <a:ext cx="5376000" cy="1200000"/>
          </a:xfrm>
          <a:prstGeom prst="rect">
            <a:avLst/>
          </a:prstGeom>
          <a:noFill/>
          <a:ln>
            <a:noFill/>
          </a:ln>
        </p:spPr>
        <p:txBody>
          <a:bodyPr spcFirstLastPara="1" wrap="square" lIns="90000" tIns="45700" rIns="91425" bIns="45700" anchor="t" anchorCtr="0">
            <a:normAutofit/>
          </a:bodyPr>
          <a:lstStyle>
            <a:lvl1pPr lvl="0" algn="l">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56"/>
          <p:cNvSpPr txBox="1">
            <a:spLocks noGrp="1"/>
          </p:cNvSpPr>
          <p:nvPr>
            <p:ph type="body" idx="1"/>
          </p:nvPr>
        </p:nvSpPr>
        <p:spPr>
          <a:xfrm>
            <a:off x="6192000" y="1248000"/>
            <a:ext cx="5760000" cy="48960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3" name="Google Shape;103;p56"/>
          <p:cNvSpPr txBox="1">
            <a:spLocks noGrp="1"/>
          </p:cNvSpPr>
          <p:nvPr>
            <p:ph type="body" idx="2"/>
          </p:nvPr>
        </p:nvSpPr>
        <p:spPr>
          <a:xfrm>
            <a:off x="480001" y="1919996"/>
            <a:ext cx="5375999" cy="4224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 avec légende">
  <p:cSld name="Image avec légende">
    <p:spTree>
      <p:nvGrpSpPr>
        <p:cNvPr id="1" name="Shape 104"/>
        <p:cNvGrpSpPr/>
        <p:nvPr/>
      </p:nvGrpSpPr>
      <p:grpSpPr>
        <a:xfrm>
          <a:off x="0" y="0"/>
          <a:ext cx="0" cy="0"/>
          <a:chOff x="0" y="0"/>
          <a:chExt cx="0" cy="0"/>
        </a:xfrm>
      </p:grpSpPr>
      <p:sp>
        <p:nvSpPr>
          <p:cNvPr id="105" name="Google Shape;105;p57"/>
          <p:cNvSpPr>
            <a:spLocks noGrp="1"/>
          </p:cNvSpPr>
          <p:nvPr>
            <p:ph type="pic" idx="2"/>
          </p:nvPr>
        </p:nvSpPr>
        <p:spPr>
          <a:xfrm>
            <a:off x="6192000" y="1248000"/>
            <a:ext cx="5760000" cy="4896000"/>
          </a:xfrm>
          <a:prstGeom prst="rect">
            <a:avLst/>
          </a:prstGeom>
          <a:noFill/>
          <a:ln>
            <a:noFill/>
          </a:ln>
        </p:spPr>
      </p:sp>
      <p:sp>
        <p:nvSpPr>
          <p:cNvPr id="106" name="Google Shape;106;p57"/>
          <p:cNvSpPr txBox="1">
            <a:spLocks noGrp="1"/>
          </p:cNvSpPr>
          <p:nvPr>
            <p:ph type="sldNum" idx="12"/>
          </p:nvPr>
        </p:nvSpPr>
        <p:spPr>
          <a:xfrm>
            <a:off x="9050079" y="6356351"/>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rgbClr val="000000"/>
                </a:solidFill>
                <a:latin typeface="Trebuchet MS"/>
                <a:ea typeface="Trebuchet MS"/>
                <a:cs typeface="Trebuchet MS"/>
                <a:sym typeface="Trebuchet MS"/>
              </a:defRPr>
            </a:lvl1pPr>
            <a:lvl2pPr marL="0" marR="0" lvl="1" indent="0" algn="l" rtl="0">
              <a:spcBef>
                <a:spcPts val="0"/>
              </a:spcBef>
              <a:buNone/>
              <a:defRPr sz="1800">
                <a:solidFill>
                  <a:srgbClr val="000000"/>
                </a:solidFill>
                <a:latin typeface="Trebuchet MS"/>
                <a:ea typeface="Trebuchet MS"/>
                <a:cs typeface="Trebuchet MS"/>
                <a:sym typeface="Trebuchet MS"/>
              </a:defRPr>
            </a:lvl2pPr>
            <a:lvl3pPr marL="0" marR="0" lvl="2" indent="0" algn="l" rtl="0">
              <a:spcBef>
                <a:spcPts val="0"/>
              </a:spcBef>
              <a:buNone/>
              <a:defRPr sz="1800">
                <a:solidFill>
                  <a:srgbClr val="000000"/>
                </a:solidFill>
                <a:latin typeface="Trebuchet MS"/>
                <a:ea typeface="Trebuchet MS"/>
                <a:cs typeface="Trebuchet MS"/>
                <a:sym typeface="Trebuchet MS"/>
              </a:defRPr>
            </a:lvl3pPr>
            <a:lvl4pPr marL="0" marR="0" lvl="3" indent="0" algn="l" rtl="0">
              <a:spcBef>
                <a:spcPts val="0"/>
              </a:spcBef>
              <a:buNone/>
              <a:defRPr sz="1800">
                <a:solidFill>
                  <a:srgbClr val="000000"/>
                </a:solidFill>
                <a:latin typeface="Trebuchet MS"/>
                <a:ea typeface="Trebuchet MS"/>
                <a:cs typeface="Trebuchet MS"/>
                <a:sym typeface="Trebuchet MS"/>
              </a:defRPr>
            </a:lvl4pPr>
            <a:lvl5pPr marL="0" marR="0" lvl="4" indent="0" algn="l" rtl="0">
              <a:spcBef>
                <a:spcPts val="0"/>
              </a:spcBef>
              <a:buNone/>
              <a:defRPr sz="1800">
                <a:solidFill>
                  <a:srgbClr val="000000"/>
                </a:solidFill>
                <a:latin typeface="Trebuchet MS"/>
                <a:ea typeface="Trebuchet MS"/>
                <a:cs typeface="Trebuchet MS"/>
                <a:sym typeface="Trebuchet MS"/>
              </a:defRPr>
            </a:lvl5pPr>
            <a:lvl6pPr marL="0" marR="0" lvl="5" indent="0" algn="l" rtl="0">
              <a:spcBef>
                <a:spcPts val="0"/>
              </a:spcBef>
              <a:buNone/>
              <a:defRPr sz="1800">
                <a:solidFill>
                  <a:srgbClr val="000000"/>
                </a:solidFill>
                <a:latin typeface="Trebuchet MS"/>
                <a:ea typeface="Trebuchet MS"/>
                <a:cs typeface="Trebuchet MS"/>
                <a:sym typeface="Trebuchet MS"/>
              </a:defRPr>
            </a:lvl6pPr>
            <a:lvl7pPr marL="0" marR="0" lvl="6" indent="0" algn="l" rtl="0">
              <a:spcBef>
                <a:spcPts val="0"/>
              </a:spcBef>
              <a:buNone/>
              <a:defRPr sz="1800">
                <a:solidFill>
                  <a:srgbClr val="000000"/>
                </a:solidFill>
                <a:latin typeface="Trebuchet MS"/>
                <a:ea typeface="Trebuchet MS"/>
                <a:cs typeface="Trebuchet MS"/>
                <a:sym typeface="Trebuchet MS"/>
              </a:defRPr>
            </a:lvl7pPr>
            <a:lvl8pPr marL="0" marR="0" lvl="7" indent="0" algn="l" rtl="0">
              <a:spcBef>
                <a:spcPts val="0"/>
              </a:spcBef>
              <a:buNone/>
              <a:defRPr sz="1800">
                <a:solidFill>
                  <a:srgbClr val="000000"/>
                </a:solidFill>
                <a:latin typeface="Trebuchet MS"/>
                <a:ea typeface="Trebuchet MS"/>
                <a:cs typeface="Trebuchet MS"/>
                <a:sym typeface="Trebuchet MS"/>
              </a:defRPr>
            </a:lvl8pPr>
            <a:lvl9pPr marL="0" marR="0" lvl="8" indent="0" algn="l" rtl="0">
              <a:spcBef>
                <a:spcPts val="0"/>
              </a:spcBef>
              <a:buNone/>
              <a:defRPr sz="1800">
                <a:solidFill>
                  <a:srgbClr val="000000"/>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
        <p:nvSpPr>
          <p:cNvPr id="107" name="Google Shape;107;p57"/>
          <p:cNvSpPr txBox="1">
            <a:spLocks noGrp="1"/>
          </p:cNvSpPr>
          <p:nvPr>
            <p:ph type="title"/>
          </p:nvPr>
        </p:nvSpPr>
        <p:spPr>
          <a:xfrm>
            <a:off x="479996" y="480000"/>
            <a:ext cx="5376000" cy="1200000"/>
          </a:xfrm>
          <a:prstGeom prst="rect">
            <a:avLst/>
          </a:prstGeom>
          <a:noFill/>
          <a:ln>
            <a:noFill/>
          </a:ln>
        </p:spPr>
        <p:txBody>
          <a:bodyPr spcFirstLastPara="1" wrap="square" lIns="90000" tIns="45700" rIns="91425" bIns="45700" anchor="t" anchorCtr="0">
            <a:normAutofit/>
          </a:bodyPr>
          <a:lstStyle>
            <a:lvl1pPr lvl="0" algn="l">
              <a:lnSpc>
                <a:spcPct val="90000"/>
              </a:lnSpc>
              <a:spcBef>
                <a:spcPts val="0"/>
              </a:spcBef>
              <a:spcAft>
                <a:spcPts val="0"/>
              </a:spcAft>
              <a:buClr>
                <a:schemeClr val="dk1"/>
              </a:buClr>
              <a:buSzPts val="3200"/>
              <a:buFont typeface="Trebuchet M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57"/>
          <p:cNvSpPr txBox="1">
            <a:spLocks noGrp="1"/>
          </p:cNvSpPr>
          <p:nvPr>
            <p:ph type="body" idx="1"/>
          </p:nvPr>
        </p:nvSpPr>
        <p:spPr>
          <a:xfrm>
            <a:off x="480001" y="1919996"/>
            <a:ext cx="5375999" cy="42240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
        <p:nvSpPr>
          <p:cNvPr id="22" name="Google Shape;22;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
        <p:cNvGrpSpPr/>
        <p:nvPr/>
      </p:nvGrpSpPr>
      <p:grpSpPr>
        <a:xfrm>
          <a:off x="0" y="0"/>
          <a:ext cx="0" cy="0"/>
          <a:chOff x="0" y="0"/>
          <a:chExt cx="0" cy="0"/>
        </a:xfrm>
      </p:grpSpPr>
      <p:sp>
        <p:nvSpPr>
          <p:cNvPr id="31" name="Google Shape;31;p4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4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4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4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Google Shape;43;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4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4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4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4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4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4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4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4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4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5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50"/>
          <p:cNvSpPr>
            <a:spLocks noGrp="1"/>
          </p:cNvSpPr>
          <p:nvPr>
            <p:ph type="pic" idx="2"/>
          </p:nvPr>
        </p:nvSpPr>
        <p:spPr>
          <a:xfrm>
            <a:off x="5183188" y="987425"/>
            <a:ext cx="6172200" cy="4873625"/>
          </a:xfrm>
          <a:prstGeom prst="rect">
            <a:avLst/>
          </a:prstGeom>
          <a:noFill/>
          <a:ln>
            <a:noFill/>
          </a:ln>
        </p:spPr>
      </p:sp>
      <p:sp>
        <p:nvSpPr>
          <p:cNvPr id="68" name="Google Shape;68;p5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C6F1FF"/>
            </a:gs>
            <a:gs pos="21000">
              <a:srgbClr val="80E0FE"/>
            </a:gs>
            <a:gs pos="24000">
              <a:srgbClr val="80E0FE">
                <a:alpha val="74901"/>
              </a:srgbClr>
            </a:gs>
            <a:gs pos="34000">
              <a:srgbClr val="AAEBFE"/>
            </a:gs>
            <a:gs pos="100000">
              <a:srgbClr val="AAEBFE"/>
            </a:gs>
          </a:gsLst>
          <a:lin ang="5400000" scaled="0"/>
        </a:gradFill>
        <a:effectLst/>
      </p:bgPr>
    </p:bg>
    <p:spTree>
      <p:nvGrpSpPr>
        <p:cNvPr id="1" name="Shape 84"/>
        <p:cNvGrpSpPr/>
        <p:nvPr/>
      </p:nvGrpSpPr>
      <p:grpSpPr>
        <a:xfrm>
          <a:off x="0" y="0"/>
          <a:ext cx="0" cy="0"/>
          <a:chOff x="0" y="0"/>
          <a:chExt cx="0" cy="0"/>
        </a:xfrm>
      </p:grpSpPr>
      <p:sp>
        <p:nvSpPr>
          <p:cNvPr id="85" name="Google Shape;85;p40"/>
          <p:cNvSpPr txBox="1">
            <a:spLocks noGrp="1"/>
          </p:cNvSpPr>
          <p:nvPr>
            <p:ph type="title"/>
          </p:nvPr>
        </p:nvSpPr>
        <p:spPr>
          <a:xfrm>
            <a:off x="480000" y="480000"/>
            <a:ext cx="8640000" cy="1200000"/>
          </a:xfrm>
          <a:prstGeom prst="rect">
            <a:avLst/>
          </a:prstGeom>
          <a:noFill/>
          <a:ln>
            <a:noFill/>
          </a:ln>
        </p:spPr>
        <p:txBody>
          <a:bodyPr spcFirstLastPara="1" wrap="square" lIns="90000" tIns="45700" rIns="91425" bIns="45700" anchor="ctr" anchorCtr="0">
            <a:normAutofit/>
          </a:bodyPr>
          <a:lstStyle>
            <a:lvl1pPr marR="0" lvl="0" algn="l" rtl="0">
              <a:lnSpc>
                <a:spcPct val="90000"/>
              </a:lnSpc>
              <a:spcBef>
                <a:spcPts val="0"/>
              </a:spcBef>
              <a:spcAft>
                <a:spcPts val="0"/>
              </a:spcAft>
              <a:buClr>
                <a:schemeClr val="dk1"/>
              </a:buClr>
              <a:buSzPts val="2400"/>
              <a:buFont typeface="Trebuchet MS"/>
              <a:buNone/>
              <a:defRPr sz="2400" b="0"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40"/>
          <p:cNvSpPr txBox="1">
            <a:spLocks noGrp="1"/>
          </p:cNvSpPr>
          <p:nvPr>
            <p:ph type="body" idx="1"/>
          </p:nvPr>
        </p:nvSpPr>
        <p:spPr>
          <a:xfrm>
            <a:off x="480000" y="1920000"/>
            <a:ext cx="11280000" cy="4224000"/>
          </a:xfrm>
          <a:prstGeom prst="rect">
            <a:avLst/>
          </a:prstGeom>
          <a:noFill/>
          <a:ln>
            <a:noFill/>
          </a:ln>
        </p:spPr>
        <p:txBody>
          <a:bodyPr spcFirstLastPara="1" wrap="square" lIns="91425" tIns="45700" rIns="91425" bIns="45700" anchor="t" anchorCtr="0">
            <a:normAutofit/>
          </a:bodyPr>
          <a:lstStyle>
            <a:lvl1pPr marL="457200" marR="0" lvl="0" indent="-314388" algn="l" rtl="0">
              <a:lnSpc>
                <a:spcPct val="90000"/>
              </a:lnSpc>
              <a:spcBef>
                <a:spcPts val="1000"/>
              </a:spcBef>
              <a:spcAft>
                <a:spcPts val="0"/>
              </a:spcAft>
              <a:buClr>
                <a:schemeClr val="dk1"/>
              </a:buClr>
              <a:buSzPts val="1351"/>
              <a:buFont typeface="Arial"/>
              <a:buChar char="•"/>
              <a:defRPr sz="1351" b="0" i="0" u="none" strike="noStrike" cap="none">
                <a:solidFill>
                  <a:schemeClr val="dk1"/>
                </a:solidFill>
                <a:latin typeface="Trebuchet MS"/>
                <a:ea typeface="Trebuchet MS"/>
                <a:cs typeface="Trebuchet MS"/>
                <a:sym typeface="Trebuchet MS"/>
              </a:defRPr>
            </a:lvl1pPr>
            <a:lvl2pPr marL="914400" marR="0" lvl="1" indent="-314388" algn="l" rtl="0">
              <a:lnSpc>
                <a:spcPct val="90000"/>
              </a:lnSpc>
              <a:spcBef>
                <a:spcPts val="500"/>
              </a:spcBef>
              <a:spcAft>
                <a:spcPts val="0"/>
              </a:spcAft>
              <a:buClr>
                <a:schemeClr val="dk1"/>
              </a:buClr>
              <a:buSzPts val="1351"/>
              <a:buFont typeface="Arial"/>
              <a:buChar char="•"/>
              <a:defRPr sz="1351" b="0" i="0" u="none" strike="noStrike" cap="none">
                <a:solidFill>
                  <a:schemeClr val="dk1"/>
                </a:solidFill>
                <a:latin typeface="Trebuchet MS"/>
                <a:ea typeface="Trebuchet MS"/>
                <a:cs typeface="Trebuchet MS"/>
                <a:sym typeface="Trebuchet MS"/>
              </a:defRPr>
            </a:lvl2pPr>
            <a:lvl3pPr marL="1371600" marR="0" lvl="2" indent="-314388" algn="l" rtl="0">
              <a:lnSpc>
                <a:spcPct val="90000"/>
              </a:lnSpc>
              <a:spcBef>
                <a:spcPts val="500"/>
              </a:spcBef>
              <a:spcAft>
                <a:spcPts val="0"/>
              </a:spcAft>
              <a:buClr>
                <a:schemeClr val="dk1"/>
              </a:buClr>
              <a:buSzPts val="1351"/>
              <a:buFont typeface="Arial"/>
              <a:buChar char="•"/>
              <a:defRPr sz="1351" b="0" i="0" u="none" strike="noStrike" cap="none">
                <a:solidFill>
                  <a:schemeClr val="dk1"/>
                </a:solidFill>
                <a:latin typeface="Trebuchet MS"/>
                <a:ea typeface="Trebuchet MS"/>
                <a:cs typeface="Trebuchet MS"/>
                <a:sym typeface="Trebuchet MS"/>
              </a:defRPr>
            </a:lvl3pPr>
            <a:lvl4pPr marL="1828800" marR="0" lvl="3" indent="-314388" algn="l" rtl="0">
              <a:lnSpc>
                <a:spcPct val="90000"/>
              </a:lnSpc>
              <a:spcBef>
                <a:spcPts val="500"/>
              </a:spcBef>
              <a:spcAft>
                <a:spcPts val="0"/>
              </a:spcAft>
              <a:buClr>
                <a:schemeClr val="dk1"/>
              </a:buClr>
              <a:buSzPts val="1351"/>
              <a:buFont typeface="Arial"/>
              <a:buChar char="•"/>
              <a:defRPr sz="1351" b="0" i="0" u="none" strike="noStrike" cap="none">
                <a:solidFill>
                  <a:schemeClr val="dk1"/>
                </a:solidFill>
                <a:latin typeface="Trebuchet MS"/>
                <a:ea typeface="Trebuchet MS"/>
                <a:cs typeface="Trebuchet MS"/>
                <a:sym typeface="Trebuchet MS"/>
              </a:defRPr>
            </a:lvl4pPr>
            <a:lvl5pPr marL="2286000" marR="0" lvl="4" indent="-314388" algn="l" rtl="0">
              <a:lnSpc>
                <a:spcPct val="90000"/>
              </a:lnSpc>
              <a:spcBef>
                <a:spcPts val="500"/>
              </a:spcBef>
              <a:spcAft>
                <a:spcPts val="0"/>
              </a:spcAft>
              <a:buClr>
                <a:schemeClr val="dk1"/>
              </a:buClr>
              <a:buSzPts val="1351"/>
              <a:buFont typeface="Arial"/>
              <a:buChar char="•"/>
              <a:defRPr sz="1351" b="0" i="0" u="none" strike="noStrike" cap="none">
                <a:solidFill>
                  <a:schemeClr val="dk1"/>
                </a:solidFill>
                <a:latin typeface="Trebuchet MS"/>
                <a:ea typeface="Trebuchet MS"/>
                <a:cs typeface="Trebuchet MS"/>
                <a:sym typeface="Trebuchet M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oleObject" Target="../embeddings/oleObject1.bin"/><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oleObject" Target="../embeddings/oleObject2.bin"/><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25.jp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32.jp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hyperlink" Target="https://pubmed.ncbi.nlm.nih.gov/?sort=date&amp;term=Park+WY&amp;cauthor_id=37196835" TargetMode="External"/><Relationship Id="rId13" Type="http://schemas.openxmlformats.org/officeDocument/2006/relationships/hyperlink" Target="https://pubmed.ncbi.nlm.nih.gov/37196835/#full-view-affiliation-5" TargetMode="External"/><Relationship Id="rId3" Type="http://schemas.openxmlformats.org/officeDocument/2006/relationships/image" Target="../media/image6.png"/><Relationship Id="rId7" Type="http://schemas.openxmlformats.org/officeDocument/2006/relationships/hyperlink" Target="https://pubmed.ncbi.nlm.nih.gov/37196835/#full-view-affiliation-2" TargetMode="External"/><Relationship Id="rId12" Type="http://schemas.openxmlformats.org/officeDocument/2006/relationships/hyperlink" Target="https://pubmed.ncbi.nlm.nih.gov/?sort=date&amp;term=Kim+MS&amp;cauthor_id=37196835" TargetMode="External"/><Relationship Id="rId2" Type="http://schemas.openxmlformats.org/officeDocument/2006/relationships/notesSlide" Target="../notesSlides/notesSlide5.xml"/><Relationship Id="rId16" Type="http://schemas.openxmlformats.org/officeDocument/2006/relationships/hyperlink" Target="https://pubmed.ncbi.nlm.nih.gov/37196835/#full-view-affiliation-6" TargetMode="External"/><Relationship Id="rId1" Type="http://schemas.openxmlformats.org/officeDocument/2006/relationships/slideLayout" Target="../slideLayouts/slideLayout2.xml"/><Relationship Id="rId6" Type="http://schemas.openxmlformats.org/officeDocument/2006/relationships/hyperlink" Target="https://pubmed.ncbi.nlm.nih.gov/?sort=date&amp;term=Terezakis+S&amp;cauthor_id=37196835" TargetMode="External"/><Relationship Id="rId11" Type="http://schemas.openxmlformats.org/officeDocument/2006/relationships/hyperlink" Target="https://pubmed.ncbi.nlm.nih.gov/37196835/#full-view-affiliation-4" TargetMode="External"/><Relationship Id="rId5" Type="http://schemas.openxmlformats.org/officeDocument/2006/relationships/hyperlink" Target="https://pubmed.ncbi.nlm.nih.gov/37196835/#full-view-affiliation-1" TargetMode="External"/><Relationship Id="rId15" Type="http://schemas.openxmlformats.org/officeDocument/2006/relationships/hyperlink" Target="https://pubmed.ncbi.nlm.nih.gov/?sort=date&amp;term=Griffin+RJ&amp;cauthor_id=37196835" TargetMode="External"/><Relationship Id="rId10" Type="http://schemas.openxmlformats.org/officeDocument/2006/relationships/hyperlink" Target="https://pubmed.ncbi.nlm.nih.gov/?sort=date&amp;term=Paek+SH&amp;cauthor_id=37196835" TargetMode="External"/><Relationship Id="rId4" Type="http://schemas.openxmlformats.org/officeDocument/2006/relationships/hyperlink" Target="https://pubmed.ncbi.nlm.nih.gov/?sort=date&amp;term=Song+CW&amp;cauthor_id=37196835" TargetMode="External"/><Relationship Id="rId9" Type="http://schemas.openxmlformats.org/officeDocument/2006/relationships/hyperlink" Target="https://pubmed.ncbi.nlm.nih.gov/37196835/#full-view-affiliation-3" TargetMode="External"/><Relationship Id="rId14" Type="http://schemas.openxmlformats.org/officeDocument/2006/relationships/hyperlink" Target="https://pubmed.ncbi.nlm.nih.gov/?sort=date&amp;term=Cho+LC&amp;cauthor_id=3719683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2"/>
        <p:cNvGrpSpPr/>
        <p:nvPr/>
      </p:nvGrpSpPr>
      <p:grpSpPr>
        <a:xfrm>
          <a:off x="0" y="0"/>
          <a:ext cx="0" cy="0"/>
          <a:chOff x="0" y="0"/>
          <a:chExt cx="0" cy="0"/>
        </a:xfrm>
      </p:grpSpPr>
      <p:sp>
        <p:nvSpPr>
          <p:cNvPr id="113" name="Google Shape;113;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4" name="Google Shape;114;p1"/>
          <p:cNvSpPr txBox="1">
            <a:spLocks noGrp="1"/>
          </p:cNvSpPr>
          <p:nvPr>
            <p:ph type="title"/>
          </p:nvPr>
        </p:nvSpPr>
        <p:spPr>
          <a:xfrm>
            <a:off x="-190373" y="253299"/>
            <a:ext cx="12192000" cy="1902788"/>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ts val="3600"/>
              <a:buFont typeface="Calibri"/>
              <a:buNone/>
            </a:pPr>
            <a:r>
              <a:rPr lang="en-US" sz="3100" dirty="0">
                <a:solidFill>
                  <a:schemeClr val="dk1"/>
                </a:solidFill>
                <a:latin typeface="Calibri"/>
                <a:ea typeface="Calibri"/>
                <a:cs typeface="Calibri"/>
                <a:sym typeface="Calibri"/>
              </a:rPr>
              <a:t>Biology of heterogeneous dose deposition</a:t>
            </a:r>
            <a:br>
              <a:rPr lang="en-US" sz="1700" dirty="0">
                <a:solidFill>
                  <a:schemeClr val="dk1"/>
                </a:solidFill>
                <a:latin typeface="Calibri"/>
                <a:ea typeface="Calibri"/>
                <a:cs typeface="Calibri"/>
                <a:sym typeface="Calibri"/>
              </a:rPr>
            </a:br>
            <a:br>
              <a:rPr lang="en-US" sz="1700" dirty="0">
                <a:solidFill>
                  <a:schemeClr val="dk1"/>
                </a:solidFill>
                <a:latin typeface="Calibri"/>
                <a:ea typeface="Calibri"/>
                <a:cs typeface="Calibri"/>
                <a:sym typeface="Calibri"/>
              </a:rPr>
            </a:br>
            <a:r>
              <a:rPr lang="en-US" sz="1700" i="1" dirty="0">
                <a:solidFill>
                  <a:schemeClr val="dk1"/>
                </a:solidFill>
                <a:latin typeface="Calibri"/>
                <a:ea typeface="Calibri"/>
                <a:cs typeface="Calibri"/>
                <a:sym typeface="Calibri"/>
              </a:rPr>
              <a:t>Robert J Griffin, PhD</a:t>
            </a:r>
            <a:br>
              <a:rPr lang="en-US" sz="1700" i="1" dirty="0">
                <a:solidFill>
                  <a:schemeClr val="dk1"/>
                </a:solidFill>
                <a:latin typeface="Calibri"/>
                <a:ea typeface="Calibri"/>
                <a:cs typeface="Calibri"/>
                <a:sym typeface="Calibri"/>
              </a:rPr>
            </a:br>
            <a:r>
              <a:rPr lang="en-US" sz="1700" i="1" dirty="0">
                <a:solidFill>
                  <a:schemeClr val="dk1"/>
                </a:solidFill>
                <a:latin typeface="Calibri"/>
                <a:ea typeface="Calibri"/>
                <a:cs typeface="Calibri"/>
                <a:sym typeface="Calibri"/>
              </a:rPr>
              <a:t>Sabbatical Researcher, </a:t>
            </a:r>
            <a:r>
              <a:rPr lang="en-US" sz="1700" i="1" dirty="0" err="1">
                <a:solidFill>
                  <a:schemeClr val="dk1"/>
                </a:solidFill>
                <a:latin typeface="Calibri"/>
                <a:ea typeface="Calibri"/>
                <a:cs typeface="Calibri"/>
                <a:sym typeface="Calibri"/>
              </a:rPr>
              <a:t>Institut</a:t>
            </a:r>
            <a:r>
              <a:rPr lang="en-US" sz="1700" i="1" dirty="0">
                <a:solidFill>
                  <a:schemeClr val="dk1"/>
                </a:solidFill>
                <a:latin typeface="Calibri"/>
                <a:ea typeface="Calibri"/>
                <a:cs typeface="Calibri"/>
                <a:sym typeface="Calibri"/>
              </a:rPr>
              <a:t> Curie 2023-2024</a:t>
            </a:r>
            <a:br>
              <a:rPr lang="en-US" sz="1700" i="1" dirty="0">
                <a:solidFill>
                  <a:schemeClr val="dk1"/>
                </a:solidFill>
                <a:latin typeface="Calibri"/>
                <a:ea typeface="Calibri"/>
                <a:cs typeface="Calibri"/>
                <a:sym typeface="Calibri"/>
              </a:rPr>
            </a:br>
            <a:br>
              <a:rPr lang="en-US" sz="1700" i="1" dirty="0">
                <a:solidFill>
                  <a:schemeClr val="dk1"/>
                </a:solidFill>
                <a:latin typeface="Calibri"/>
                <a:ea typeface="Calibri"/>
                <a:cs typeface="Calibri"/>
                <a:sym typeface="Calibri"/>
              </a:rPr>
            </a:br>
            <a:r>
              <a:rPr lang="en-US" sz="1700" i="1" dirty="0">
                <a:solidFill>
                  <a:schemeClr val="dk1"/>
                </a:solidFill>
                <a:latin typeface="Calibri"/>
                <a:ea typeface="Calibri"/>
                <a:cs typeface="Calibri"/>
                <a:sym typeface="Calibri"/>
              </a:rPr>
              <a:t>Department of Radiation Oncology</a:t>
            </a:r>
            <a:br>
              <a:rPr lang="en-US" sz="1700" i="1" dirty="0">
                <a:solidFill>
                  <a:schemeClr val="dk1"/>
                </a:solidFill>
                <a:latin typeface="Calibri"/>
                <a:ea typeface="Calibri"/>
                <a:cs typeface="Calibri"/>
                <a:sym typeface="Calibri"/>
              </a:rPr>
            </a:br>
            <a:r>
              <a:rPr lang="en-US" sz="1700" i="1" dirty="0">
                <a:solidFill>
                  <a:schemeClr val="dk1"/>
                </a:solidFill>
                <a:latin typeface="Calibri"/>
                <a:ea typeface="Calibri"/>
                <a:cs typeface="Calibri"/>
                <a:sym typeface="Calibri"/>
              </a:rPr>
              <a:t>University of Arkansas for Medical Sciences</a:t>
            </a:r>
            <a:br>
              <a:rPr lang="en-US" sz="1700" i="1" dirty="0">
                <a:solidFill>
                  <a:schemeClr val="dk1"/>
                </a:solidFill>
                <a:latin typeface="Calibri"/>
                <a:ea typeface="Calibri"/>
                <a:cs typeface="Calibri"/>
                <a:sym typeface="Calibri"/>
              </a:rPr>
            </a:br>
            <a:r>
              <a:rPr lang="en-US" sz="1700" i="1" dirty="0">
                <a:solidFill>
                  <a:schemeClr val="dk1"/>
                </a:solidFill>
                <a:latin typeface="Calibri"/>
                <a:ea typeface="Calibri"/>
                <a:cs typeface="Calibri"/>
                <a:sym typeface="Calibri"/>
              </a:rPr>
              <a:t>Little Rock, AR USA</a:t>
            </a:r>
            <a:endParaRPr dirty="0"/>
          </a:p>
        </p:txBody>
      </p:sp>
      <p:pic>
        <p:nvPicPr>
          <p:cNvPr id="116" name="Google Shape;116;p1"/>
          <p:cNvPicPr preferRelativeResize="0"/>
          <p:nvPr/>
        </p:nvPicPr>
        <p:blipFill rotWithShape="1">
          <a:blip r:embed="rId3">
            <a:alphaModFix/>
          </a:blip>
          <a:srcRect r="902" b="20365"/>
          <a:stretch/>
        </p:blipFill>
        <p:spPr>
          <a:xfrm>
            <a:off x="319266" y="2468219"/>
            <a:ext cx="11548872" cy="3185088"/>
          </a:xfrm>
          <a:prstGeom prst="rect">
            <a:avLst/>
          </a:prstGeom>
          <a:noFill/>
          <a:ln>
            <a:noFill/>
          </a:ln>
        </p:spPr>
      </p:pic>
      <p:sp>
        <p:nvSpPr>
          <p:cNvPr id="117" name="Google Shape;117;p1"/>
          <p:cNvSpPr txBox="1"/>
          <p:nvPr/>
        </p:nvSpPr>
        <p:spPr>
          <a:xfrm>
            <a:off x="8190059" y="5653307"/>
            <a:ext cx="6228966"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i="1" u="none" strike="noStrike" cap="none" dirty="0">
                <a:solidFill>
                  <a:schemeClr val="dk1"/>
                </a:solidFill>
                <a:latin typeface="Calibri"/>
                <a:ea typeface="Calibri"/>
                <a:cs typeface="Calibri"/>
                <a:sym typeface="Calibri"/>
              </a:rPr>
              <a:t>Courtesy of Fernandez Paloma and </a:t>
            </a:r>
            <a:r>
              <a:rPr lang="en-US" sz="1100" b="1" i="1" u="none" strike="noStrike" cap="none" dirty="0" err="1">
                <a:solidFill>
                  <a:schemeClr val="dk1"/>
                </a:solidFill>
                <a:latin typeface="Calibri"/>
                <a:ea typeface="Calibri"/>
                <a:cs typeface="Calibri"/>
                <a:sym typeface="Calibri"/>
              </a:rPr>
              <a:t>Djonov</a:t>
            </a:r>
            <a:endParaRPr sz="1100" b="1" i="1" dirty="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p15"/>
          <p:cNvPicPr preferRelativeResize="0"/>
          <p:nvPr/>
        </p:nvPicPr>
        <p:blipFill rotWithShape="1">
          <a:blip r:embed="rId3">
            <a:alphaModFix/>
          </a:blip>
          <a:srcRect/>
          <a:stretch/>
        </p:blipFill>
        <p:spPr>
          <a:xfrm>
            <a:off x="2235203" y="1112266"/>
            <a:ext cx="4983163" cy="3160713"/>
          </a:xfrm>
          <a:prstGeom prst="rect">
            <a:avLst/>
          </a:prstGeom>
          <a:noFill/>
          <a:ln>
            <a:noFill/>
          </a:ln>
        </p:spPr>
      </p:pic>
      <p:sp>
        <p:nvSpPr>
          <p:cNvPr id="224" name="Google Shape;224;p15"/>
          <p:cNvSpPr txBox="1"/>
          <p:nvPr/>
        </p:nvSpPr>
        <p:spPr>
          <a:xfrm>
            <a:off x="2101849" y="4247235"/>
            <a:ext cx="5029200" cy="3002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351">
                <a:solidFill>
                  <a:srgbClr val="000000"/>
                </a:solidFill>
                <a:latin typeface="Trebuchet MS"/>
                <a:ea typeface="Trebuchet MS"/>
                <a:cs typeface="Trebuchet MS"/>
                <a:sym typeface="Trebuchet MS"/>
              </a:rPr>
              <a:t>16 d after MRT; cerebellum</a:t>
            </a:r>
            <a:endParaRPr/>
          </a:p>
        </p:txBody>
      </p:sp>
      <p:pic>
        <p:nvPicPr>
          <p:cNvPr id="225" name="Google Shape;225;p15"/>
          <p:cNvPicPr preferRelativeResize="0"/>
          <p:nvPr/>
        </p:nvPicPr>
        <p:blipFill rotWithShape="1">
          <a:blip r:embed="rId4">
            <a:alphaModFix/>
          </a:blip>
          <a:srcRect/>
          <a:stretch/>
        </p:blipFill>
        <p:spPr>
          <a:xfrm>
            <a:off x="5198763" y="4507672"/>
            <a:ext cx="4984751" cy="1676400"/>
          </a:xfrm>
          <a:prstGeom prst="rect">
            <a:avLst/>
          </a:prstGeom>
          <a:noFill/>
          <a:ln>
            <a:noFill/>
          </a:ln>
        </p:spPr>
      </p:pic>
      <p:sp>
        <p:nvSpPr>
          <p:cNvPr id="226" name="Google Shape;226;p15"/>
          <p:cNvSpPr txBox="1"/>
          <p:nvPr/>
        </p:nvSpPr>
        <p:spPr>
          <a:xfrm>
            <a:off x="5242697" y="6113563"/>
            <a:ext cx="5029200" cy="5080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351">
                <a:solidFill>
                  <a:srgbClr val="000000"/>
                </a:solidFill>
                <a:latin typeface="Trebuchet MS"/>
                <a:ea typeface="Trebuchet MS"/>
                <a:cs typeface="Trebuchet MS"/>
                <a:sym typeface="Trebuchet MS"/>
              </a:rPr>
              <a:t>16 d after MRT; cerebellum, evidence of vascular bridging/repair</a:t>
            </a:r>
            <a:endParaRPr/>
          </a:p>
        </p:txBody>
      </p:sp>
      <p:sp>
        <p:nvSpPr>
          <p:cNvPr id="227" name="Google Shape;227;p15"/>
          <p:cNvSpPr txBox="1"/>
          <p:nvPr/>
        </p:nvSpPr>
        <p:spPr>
          <a:xfrm>
            <a:off x="212065" y="468509"/>
            <a:ext cx="11767869"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000000"/>
                </a:solidFill>
                <a:latin typeface="Trebuchet MS"/>
                <a:ea typeface="Trebuchet MS"/>
                <a:cs typeface="Trebuchet MS"/>
                <a:sym typeface="Trebuchet MS"/>
              </a:rPr>
              <a:t>Normal tissue still retains ability to recover as demonstrated with microbeam SFRT  </a:t>
            </a:r>
            <a:r>
              <a:rPr lang="en-US" sz="1800" dirty="0" err="1">
                <a:solidFill>
                  <a:srgbClr val="000000"/>
                </a:solidFill>
                <a:latin typeface="Trebuchet MS"/>
                <a:ea typeface="Trebuchet MS"/>
                <a:cs typeface="Trebuchet MS"/>
                <a:sym typeface="Trebuchet MS"/>
              </a:rPr>
              <a:t>Brauer-Krisch</a:t>
            </a:r>
            <a:r>
              <a:rPr lang="en-US" sz="1800" dirty="0">
                <a:solidFill>
                  <a:srgbClr val="000000"/>
                </a:solidFill>
                <a:latin typeface="Trebuchet MS"/>
                <a:ea typeface="Trebuchet MS"/>
                <a:cs typeface="Trebuchet MS"/>
                <a:sym typeface="Trebuchet MS"/>
              </a:rPr>
              <a:t> et al. ESRF</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grpSp>
        <p:nvGrpSpPr>
          <p:cNvPr id="258" name="Google Shape;258;p19"/>
          <p:cNvGrpSpPr/>
          <p:nvPr/>
        </p:nvGrpSpPr>
        <p:grpSpPr>
          <a:xfrm>
            <a:off x="1676400" y="1981121"/>
            <a:ext cx="8658128" cy="4800681"/>
            <a:chOff x="1666" y="-212"/>
            <a:chExt cx="6271" cy="2486"/>
          </a:xfrm>
        </p:grpSpPr>
        <p:graphicFrame>
          <p:nvGraphicFramePr>
            <p:cNvPr id="259" name="Google Shape;259;p19"/>
            <p:cNvGraphicFramePr/>
            <p:nvPr/>
          </p:nvGraphicFramePr>
          <p:xfrm>
            <a:off x="1666" y="-212"/>
            <a:ext cx="3237" cy="2486"/>
          </p:xfrm>
          <a:graphic>
            <a:graphicData uri="http://schemas.openxmlformats.org/presentationml/2006/ole">
              <mc:AlternateContent xmlns:mc="http://schemas.openxmlformats.org/markup-compatibility/2006">
                <mc:Choice xmlns:v="urn:schemas-microsoft-com:vml" Requires="v">
                  <p:oleObj r:id="rId3" imgW="3237" imgH="2486" progId="Prism5.Document">
                    <p:embed/>
                  </p:oleObj>
                </mc:Choice>
                <mc:Fallback>
                  <p:oleObj r:id="rId3" imgW="3237" imgH="2486" progId="Prism5.Document">
                    <p:embed/>
                    <p:pic>
                      <p:nvPicPr>
                        <p:cNvPr id="259" name="Google Shape;259;p19"/>
                        <p:cNvPicPr preferRelativeResize="0"/>
                        <p:nvPr/>
                      </p:nvPicPr>
                      <p:blipFill rotWithShape="1">
                        <a:blip r:embed="rId4">
                          <a:alphaModFix/>
                        </a:blip>
                        <a:srcRect/>
                        <a:stretch/>
                      </p:blipFill>
                      <p:spPr>
                        <a:xfrm>
                          <a:off x="1666" y="-212"/>
                          <a:ext cx="3237" cy="2486"/>
                        </a:xfrm>
                        <a:prstGeom prst="rect">
                          <a:avLst/>
                        </a:prstGeom>
                        <a:noFill/>
                        <a:ln>
                          <a:noFill/>
                        </a:ln>
                      </p:spPr>
                    </p:pic>
                  </p:oleObj>
                </mc:Fallback>
              </mc:AlternateContent>
            </a:graphicData>
          </a:graphic>
        </p:graphicFrame>
        <p:graphicFrame>
          <p:nvGraphicFramePr>
            <p:cNvPr id="260" name="Google Shape;260;p19"/>
            <p:cNvGraphicFramePr/>
            <p:nvPr/>
          </p:nvGraphicFramePr>
          <p:xfrm>
            <a:off x="4676" y="-197"/>
            <a:ext cx="3261" cy="2471"/>
          </p:xfrm>
          <a:graphic>
            <a:graphicData uri="http://schemas.openxmlformats.org/presentationml/2006/ole">
              <mc:AlternateContent xmlns:mc="http://schemas.openxmlformats.org/markup-compatibility/2006">
                <mc:Choice xmlns:v="urn:schemas-microsoft-com:vml" Requires="v">
                  <p:oleObj r:id="rId5" imgW="3261" imgH="2471" progId="Prism5.Document">
                    <p:embed/>
                  </p:oleObj>
                </mc:Choice>
                <mc:Fallback>
                  <p:oleObj r:id="rId5" imgW="3261" imgH="2471" progId="Prism5.Document">
                    <p:embed/>
                    <p:pic>
                      <p:nvPicPr>
                        <p:cNvPr id="260" name="Google Shape;260;p19"/>
                        <p:cNvPicPr preferRelativeResize="0"/>
                        <p:nvPr/>
                      </p:nvPicPr>
                      <p:blipFill rotWithShape="1">
                        <a:blip r:embed="rId6">
                          <a:alphaModFix/>
                        </a:blip>
                        <a:srcRect/>
                        <a:stretch/>
                      </p:blipFill>
                      <p:spPr>
                        <a:xfrm>
                          <a:off x="4676" y="-197"/>
                          <a:ext cx="3261" cy="2471"/>
                        </a:xfrm>
                        <a:prstGeom prst="rect">
                          <a:avLst/>
                        </a:prstGeom>
                        <a:noFill/>
                        <a:ln>
                          <a:noFill/>
                        </a:ln>
                      </p:spPr>
                    </p:pic>
                  </p:oleObj>
                </mc:Fallback>
              </mc:AlternateContent>
            </a:graphicData>
          </a:graphic>
        </p:graphicFrame>
      </p:grpSp>
      <p:sp>
        <p:nvSpPr>
          <p:cNvPr id="261" name="Google Shape;261;p19"/>
          <p:cNvSpPr txBox="1"/>
          <p:nvPr/>
        </p:nvSpPr>
        <p:spPr>
          <a:xfrm>
            <a:off x="853791" y="71373"/>
            <a:ext cx="9956800" cy="7487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133"/>
              <a:buFont typeface="Noto Sans Symbols"/>
              <a:buNone/>
            </a:pPr>
            <a:r>
              <a:rPr lang="en-US" sz="2133" dirty="0">
                <a:solidFill>
                  <a:srgbClr val="000000"/>
                </a:solidFill>
                <a:latin typeface="Arial"/>
                <a:ea typeface="Arial"/>
                <a:cs typeface="Arial"/>
                <a:sym typeface="Arial"/>
              </a:rPr>
              <a:t>Tumor growth delay induced by microbeam doses of 75-150 </a:t>
            </a:r>
            <a:r>
              <a:rPr lang="en-US" sz="2133" dirty="0" err="1">
                <a:solidFill>
                  <a:srgbClr val="000000"/>
                </a:solidFill>
                <a:latin typeface="Arial"/>
                <a:ea typeface="Arial"/>
                <a:cs typeface="Arial"/>
                <a:sym typeface="Arial"/>
              </a:rPr>
              <a:t>Gy</a:t>
            </a:r>
            <a:r>
              <a:rPr lang="en-US" sz="2133" dirty="0">
                <a:solidFill>
                  <a:srgbClr val="000000"/>
                </a:solidFill>
                <a:latin typeface="Arial"/>
                <a:ea typeface="Arial"/>
                <a:cs typeface="Arial"/>
                <a:sym typeface="Arial"/>
              </a:rPr>
              <a:t> enhanced with anti-angiogenic peptide; valley dose ~7-9 </a:t>
            </a:r>
            <a:r>
              <a:rPr lang="en-US" sz="2133" dirty="0" err="1">
                <a:solidFill>
                  <a:srgbClr val="000000"/>
                </a:solidFill>
                <a:latin typeface="Arial"/>
                <a:ea typeface="Arial"/>
                <a:cs typeface="Arial"/>
                <a:sym typeface="Arial"/>
              </a:rPr>
              <a:t>Gy</a:t>
            </a:r>
            <a:endParaRPr dirty="0"/>
          </a:p>
        </p:txBody>
      </p:sp>
      <p:sp>
        <p:nvSpPr>
          <p:cNvPr id="262" name="Google Shape;262;p19"/>
          <p:cNvSpPr/>
          <p:nvPr/>
        </p:nvSpPr>
        <p:spPr>
          <a:xfrm>
            <a:off x="4114800" y="6518276"/>
            <a:ext cx="83820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600"/>
              <a:buFont typeface="Noto Sans Symbols"/>
              <a:buNone/>
            </a:pPr>
            <a:r>
              <a:rPr lang="en-US" sz="1600" b="1" i="1">
                <a:solidFill>
                  <a:srgbClr val="000000"/>
                </a:solidFill>
                <a:latin typeface="Arial"/>
                <a:ea typeface="Arial"/>
                <a:cs typeface="Arial"/>
                <a:sym typeface="Arial"/>
              </a:rPr>
              <a:t>Griffin, Dings, Koonce, Corry, Moros et al. Radiation Res 2012</a:t>
            </a:r>
            <a:endParaRPr/>
          </a:p>
        </p:txBody>
      </p:sp>
      <p:grpSp>
        <p:nvGrpSpPr>
          <p:cNvPr id="263" name="Google Shape;263;p19"/>
          <p:cNvGrpSpPr/>
          <p:nvPr/>
        </p:nvGrpSpPr>
        <p:grpSpPr>
          <a:xfrm>
            <a:off x="3182593" y="990601"/>
            <a:ext cx="5299199" cy="1506592"/>
            <a:chOff x="1350963" y="2209800"/>
            <a:chExt cx="5410200" cy="1915265"/>
          </a:xfrm>
        </p:grpSpPr>
        <p:pic>
          <p:nvPicPr>
            <p:cNvPr id="264" name="Google Shape;264;p19"/>
            <p:cNvPicPr preferRelativeResize="0"/>
            <p:nvPr/>
          </p:nvPicPr>
          <p:blipFill rotWithShape="1">
            <a:blip r:embed="rId7">
              <a:alphaModFix/>
            </a:blip>
            <a:srcRect/>
            <a:stretch/>
          </p:blipFill>
          <p:spPr>
            <a:xfrm>
              <a:off x="4452938" y="2209800"/>
              <a:ext cx="2308225" cy="1447800"/>
            </a:xfrm>
            <a:prstGeom prst="rect">
              <a:avLst/>
            </a:prstGeom>
            <a:noFill/>
            <a:ln>
              <a:noFill/>
            </a:ln>
          </p:spPr>
        </p:pic>
        <p:pic>
          <p:nvPicPr>
            <p:cNvPr id="265" name="Google Shape;265;p19"/>
            <p:cNvPicPr preferRelativeResize="0"/>
            <p:nvPr/>
          </p:nvPicPr>
          <p:blipFill rotWithShape="1">
            <a:blip r:embed="rId8">
              <a:alphaModFix/>
            </a:blip>
            <a:srcRect/>
            <a:stretch/>
          </p:blipFill>
          <p:spPr>
            <a:xfrm>
              <a:off x="1884363" y="2209800"/>
              <a:ext cx="1962150" cy="1447800"/>
            </a:xfrm>
            <a:prstGeom prst="rect">
              <a:avLst/>
            </a:prstGeom>
            <a:noFill/>
            <a:ln>
              <a:noFill/>
            </a:ln>
          </p:spPr>
        </p:pic>
        <p:sp>
          <p:nvSpPr>
            <p:cNvPr id="266" name="Google Shape;266;p19"/>
            <p:cNvSpPr/>
            <p:nvPr/>
          </p:nvSpPr>
          <p:spPr>
            <a:xfrm>
              <a:off x="1350963" y="3733353"/>
              <a:ext cx="2460108" cy="3912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400"/>
                <a:buFont typeface="Noto Sans Symbols"/>
                <a:buNone/>
              </a:pPr>
              <a:r>
                <a:rPr lang="en-US" sz="1400" b="1">
                  <a:solidFill>
                    <a:srgbClr val="000000"/>
                  </a:solidFill>
                  <a:latin typeface="Arial"/>
                  <a:ea typeface="Arial"/>
                  <a:cs typeface="Arial"/>
                  <a:sym typeface="Arial"/>
                </a:rPr>
                <a:t>500 </a:t>
              </a:r>
              <a:r>
                <a:rPr lang="en-US" sz="1400" b="1">
                  <a:solidFill>
                    <a:srgbClr val="000000"/>
                  </a:solidFill>
                  <a:latin typeface="Noto Sans Symbols"/>
                  <a:ea typeface="Noto Sans Symbols"/>
                  <a:cs typeface="Noto Sans Symbols"/>
                  <a:sym typeface="Noto Sans Symbols"/>
                </a:rPr>
                <a:t>μ</a:t>
              </a:r>
              <a:r>
                <a:rPr lang="en-US" sz="1400" b="1">
                  <a:solidFill>
                    <a:srgbClr val="000000"/>
                  </a:solidFill>
                  <a:latin typeface="Arial"/>
                  <a:ea typeface="Arial"/>
                  <a:cs typeface="Arial"/>
                  <a:sym typeface="Arial"/>
                </a:rPr>
                <a:t>m beam 2000 </a:t>
              </a:r>
              <a:r>
                <a:rPr lang="en-US" sz="1400" b="1">
                  <a:solidFill>
                    <a:srgbClr val="000000"/>
                  </a:solidFill>
                  <a:latin typeface="Noto Sans Symbols"/>
                  <a:ea typeface="Noto Sans Symbols"/>
                  <a:cs typeface="Noto Sans Symbols"/>
                  <a:sym typeface="Noto Sans Symbols"/>
                </a:rPr>
                <a:t>μ</a:t>
              </a:r>
              <a:r>
                <a:rPr lang="en-US" sz="1400" b="1">
                  <a:solidFill>
                    <a:srgbClr val="000000"/>
                  </a:solidFill>
                  <a:latin typeface="Verdana"/>
                  <a:ea typeface="Verdana"/>
                  <a:cs typeface="Verdana"/>
                  <a:sym typeface="Verdana"/>
                </a:rPr>
                <a:t>m</a:t>
              </a:r>
              <a:r>
                <a:rPr lang="en-US" sz="1400" b="1">
                  <a:solidFill>
                    <a:srgbClr val="000000"/>
                  </a:solidFill>
                  <a:latin typeface="Noto Sans Symbols"/>
                  <a:ea typeface="Noto Sans Symbols"/>
                  <a:cs typeface="Noto Sans Symbols"/>
                  <a:sym typeface="Noto Sans Symbols"/>
                </a:rPr>
                <a:t> </a:t>
              </a:r>
              <a:r>
                <a:rPr lang="en-US" sz="1400" b="1">
                  <a:solidFill>
                    <a:srgbClr val="000000"/>
                  </a:solidFill>
                  <a:latin typeface="Arial"/>
                  <a:ea typeface="Arial"/>
                  <a:cs typeface="Arial"/>
                  <a:sym typeface="Arial"/>
                </a:rPr>
                <a:t>ctc</a:t>
              </a:r>
              <a:endParaRPr sz="1400" b="1">
                <a:solidFill>
                  <a:srgbClr val="000000"/>
                </a:solidFill>
                <a:latin typeface="Noto Sans Symbols"/>
                <a:ea typeface="Noto Sans Symbols"/>
                <a:cs typeface="Noto Sans Symbols"/>
                <a:sym typeface="Noto Sans Symbols"/>
              </a:endParaRPr>
            </a:p>
          </p:txBody>
        </p:sp>
        <p:sp>
          <p:nvSpPr>
            <p:cNvPr id="267" name="Google Shape;267;p19"/>
            <p:cNvSpPr/>
            <p:nvPr/>
          </p:nvSpPr>
          <p:spPr>
            <a:xfrm>
              <a:off x="4398963" y="3733801"/>
              <a:ext cx="2226077" cy="3912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400"/>
                <a:buFont typeface="Noto Sans Symbols"/>
                <a:buNone/>
              </a:pPr>
              <a:r>
                <a:rPr lang="en-US" sz="1400" b="1">
                  <a:solidFill>
                    <a:srgbClr val="000000"/>
                  </a:solidFill>
                  <a:latin typeface="Arial"/>
                  <a:ea typeface="Arial"/>
                  <a:cs typeface="Arial"/>
                  <a:sym typeface="Arial"/>
                </a:rPr>
                <a:t>50 </a:t>
              </a:r>
              <a:r>
                <a:rPr lang="en-US" sz="1400" b="1">
                  <a:solidFill>
                    <a:srgbClr val="000000"/>
                  </a:solidFill>
                  <a:latin typeface="Noto Sans Symbols"/>
                  <a:ea typeface="Noto Sans Symbols"/>
                  <a:cs typeface="Noto Sans Symbols"/>
                  <a:sym typeface="Noto Sans Symbols"/>
                </a:rPr>
                <a:t>μ</a:t>
              </a:r>
              <a:r>
                <a:rPr lang="en-US" sz="1400" b="1">
                  <a:solidFill>
                    <a:srgbClr val="000000"/>
                  </a:solidFill>
                  <a:latin typeface="Arial"/>
                  <a:ea typeface="Arial"/>
                  <a:cs typeface="Arial"/>
                  <a:sym typeface="Arial"/>
                </a:rPr>
                <a:t>m beam 200 </a:t>
              </a:r>
              <a:r>
                <a:rPr lang="en-US" sz="1400" b="1">
                  <a:solidFill>
                    <a:srgbClr val="000000"/>
                  </a:solidFill>
                  <a:latin typeface="Noto Sans Symbols"/>
                  <a:ea typeface="Noto Sans Symbols"/>
                  <a:cs typeface="Noto Sans Symbols"/>
                  <a:sym typeface="Noto Sans Symbols"/>
                </a:rPr>
                <a:t>μ</a:t>
              </a:r>
              <a:r>
                <a:rPr lang="en-US" sz="1400" b="1">
                  <a:solidFill>
                    <a:srgbClr val="000000"/>
                  </a:solidFill>
                  <a:latin typeface="Arial"/>
                  <a:ea typeface="Arial"/>
                  <a:cs typeface="Arial"/>
                  <a:sym typeface="Arial"/>
                </a:rPr>
                <a:t>m</a:t>
              </a:r>
              <a:r>
                <a:rPr lang="en-US" sz="1400" b="1">
                  <a:solidFill>
                    <a:srgbClr val="000000"/>
                  </a:solidFill>
                  <a:latin typeface="Noto Sans Symbols"/>
                  <a:ea typeface="Noto Sans Symbols"/>
                  <a:cs typeface="Noto Sans Symbols"/>
                  <a:sym typeface="Noto Sans Symbols"/>
                </a:rPr>
                <a:t> </a:t>
              </a:r>
              <a:r>
                <a:rPr lang="en-US" sz="1400" b="1">
                  <a:solidFill>
                    <a:srgbClr val="000000"/>
                  </a:solidFill>
                  <a:latin typeface="Arial"/>
                  <a:ea typeface="Arial"/>
                  <a:cs typeface="Arial"/>
                  <a:sym typeface="Arial"/>
                </a:rPr>
                <a:t>ctc</a:t>
              </a:r>
              <a:endParaRPr sz="1400" b="1">
                <a:solidFill>
                  <a:srgbClr val="000000"/>
                </a:solidFill>
                <a:latin typeface="Noto Sans Symbols"/>
                <a:ea typeface="Noto Sans Symbols"/>
                <a:cs typeface="Noto Sans Symbols"/>
                <a:sym typeface="Noto Sans Symbols"/>
              </a:endParaRPr>
            </a:p>
          </p:txBody>
        </p:sp>
      </p:grpSp>
      <p:pic>
        <p:nvPicPr>
          <p:cNvPr id="1026" name="Picture 2">
            <a:extLst>
              <a:ext uri="{FF2B5EF4-FFF2-40B4-BE49-F238E27FC236}">
                <a16:creationId xmlns:a16="http://schemas.microsoft.com/office/drawing/2014/main" id="{0CA2E766-C6EF-6311-F2DE-5BA0386648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0" cy="0"/>
          </a:xfrm>
          <a:prstGeom prst="rect">
            <a:avLst/>
          </a:prstGeom>
        </p:spPr>
      </p:pic>
      <p:pic>
        <p:nvPicPr>
          <p:cNvPr id="1025" name="Picture 1">
            <a:extLst>
              <a:ext uri="{FF2B5EF4-FFF2-40B4-BE49-F238E27FC236}">
                <a16:creationId xmlns:a16="http://schemas.microsoft.com/office/drawing/2014/main" id="{52C3B95F-B129-2C51-3882-63CE51D290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0" cy="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C6F1FF"/>
            </a:gs>
            <a:gs pos="21000">
              <a:srgbClr val="80E0FE"/>
            </a:gs>
            <a:gs pos="24000">
              <a:srgbClr val="80E0FE">
                <a:alpha val="74901"/>
              </a:srgbClr>
            </a:gs>
            <a:gs pos="29000">
              <a:srgbClr val="96E6FF"/>
            </a:gs>
            <a:gs pos="31500">
              <a:srgbClr val="A1E9FF"/>
            </a:gs>
            <a:gs pos="34000">
              <a:srgbClr val="AAEBFE"/>
            </a:gs>
            <a:gs pos="100000">
              <a:srgbClr val="AAEBFE"/>
            </a:gs>
          </a:gsLst>
          <a:lin ang="5400000" scaled="0"/>
        </a:gradFill>
        <a:effectLst/>
      </p:bgPr>
    </p:bg>
    <p:spTree>
      <p:nvGrpSpPr>
        <p:cNvPr id="1" name="Shape 238"/>
        <p:cNvGrpSpPr/>
        <p:nvPr/>
      </p:nvGrpSpPr>
      <p:grpSpPr>
        <a:xfrm>
          <a:off x="0" y="0"/>
          <a:ext cx="0" cy="0"/>
          <a:chOff x="0" y="0"/>
          <a:chExt cx="0" cy="0"/>
        </a:xfrm>
      </p:grpSpPr>
      <p:sp>
        <p:nvSpPr>
          <p:cNvPr id="239" name="Google Shape;239;p17"/>
          <p:cNvSpPr txBox="1">
            <a:spLocks noGrp="1"/>
          </p:cNvSpPr>
          <p:nvPr>
            <p:ph type="sldNum" idx="12"/>
          </p:nvPr>
        </p:nvSpPr>
        <p:spPr>
          <a:xfrm>
            <a:off x="8737600" y="8475133"/>
            <a:ext cx="2844800" cy="486833"/>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None/>
            </a:pPr>
            <a:fld id="{00000000-1234-1234-1234-123412341234}" type="slidenum">
              <a:rPr lang="en-US" sz="1600">
                <a:solidFill>
                  <a:srgbClr val="888888"/>
                </a:solidFill>
                <a:latin typeface="Trebuchet MS"/>
                <a:ea typeface="Trebuchet MS"/>
                <a:cs typeface="Trebuchet MS"/>
                <a:sym typeface="Trebuchet MS"/>
              </a:rPr>
              <a:t>12</a:t>
            </a:fld>
            <a:endParaRPr sz="1400">
              <a:solidFill>
                <a:srgbClr val="888888"/>
              </a:solidFill>
              <a:latin typeface="Trebuchet MS"/>
              <a:ea typeface="Trebuchet MS"/>
              <a:cs typeface="Trebuchet MS"/>
              <a:sym typeface="Trebuchet MS"/>
            </a:endParaRPr>
          </a:p>
        </p:txBody>
      </p:sp>
      <p:cxnSp>
        <p:nvCxnSpPr>
          <p:cNvPr id="240" name="Google Shape;240;p17"/>
          <p:cNvCxnSpPr/>
          <p:nvPr/>
        </p:nvCxnSpPr>
        <p:spPr>
          <a:xfrm>
            <a:off x="5874320" y="6118303"/>
            <a:ext cx="900000" cy="0"/>
          </a:xfrm>
          <a:prstGeom prst="straightConnector1">
            <a:avLst/>
          </a:prstGeom>
          <a:noFill/>
          <a:ln w="25400" cap="flat" cmpd="sng">
            <a:solidFill>
              <a:schemeClr val="lt1"/>
            </a:solidFill>
            <a:prstDash val="solid"/>
            <a:miter lim="800000"/>
            <a:headEnd type="none" w="sm" len="sm"/>
            <a:tailEnd type="none" w="sm" len="sm"/>
          </a:ln>
        </p:spPr>
      </p:cxnSp>
      <p:pic>
        <p:nvPicPr>
          <p:cNvPr id="241" name="Google Shape;241;p17"/>
          <p:cNvPicPr preferRelativeResize="0"/>
          <p:nvPr/>
        </p:nvPicPr>
        <p:blipFill rotWithShape="1">
          <a:blip r:embed="rId3">
            <a:alphaModFix/>
          </a:blip>
          <a:srcRect/>
          <a:stretch/>
        </p:blipFill>
        <p:spPr>
          <a:xfrm>
            <a:off x="1064342" y="3717032"/>
            <a:ext cx="8327575" cy="2923139"/>
          </a:xfrm>
          <a:prstGeom prst="rect">
            <a:avLst/>
          </a:prstGeom>
          <a:noFill/>
          <a:ln>
            <a:noFill/>
          </a:ln>
        </p:spPr>
      </p:pic>
      <p:sp>
        <p:nvSpPr>
          <p:cNvPr id="242" name="Google Shape;242;p17"/>
          <p:cNvSpPr txBox="1"/>
          <p:nvPr/>
        </p:nvSpPr>
        <p:spPr>
          <a:xfrm>
            <a:off x="1916559" y="2732188"/>
            <a:ext cx="2998984" cy="408781"/>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en-US" sz="2400" b="1">
                <a:solidFill>
                  <a:srgbClr val="333333"/>
                </a:solidFill>
                <a:latin typeface="Comic Sans MS"/>
                <a:ea typeface="Comic Sans MS"/>
                <a:cs typeface="Comic Sans MS"/>
                <a:sym typeface="Comic Sans MS"/>
              </a:rPr>
              <a:t>CAM vessels</a:t>
            </a:r>
            <a:endParaRPr sz="2400" b="1">
              <a:solidFill>
                <a:srgbClr val="333333"/>
              </a:solidFill>
              <a:latin typeface="Comic Sans MS"/>
              <a:ea typeface="Comic Sans MS"/>
              <a:cs typeface="Comic Sans MS"/>
              <a:sym typeface="Comic Sans MS"/>
            </a:endParaRPr>
          </a:p>
        </p:txBody>
      </p:sp>
      <p:sp>
        <p:nvSpPr>
          <p:cNvPr id="243" name="Google Shape;243;p17"/>
          <p:cNvSpPr txBox="1"/>
          <p:nvPr/>
        </p:nvSpPr>
        <p:spPr>
          <a:xfrm>
            <a:off x="4753200" y="2660180"/>
            <a:ext cx="2998984" cy="408781"/>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en-US" sz="2400" b="1">
                <a:solidFill>
                  <a:srgbClr val="333333"/>
                </a:solidFill>
                <a:latin typeface="Comic Sans MS"/>
                <a:ea typeface="Comic Sans MS"/>
                <a:cs typeface="Comic Sans MS"/>
                <a:sym typeface="Comic Sans MS"/>
              </a:rPr>
              <a:t>Normal tissue vessels</a:t>
            </a:r>
            <a:endParaRPr sz="2400" b="1">
              <a:solidFill>
                <a:srgbClr val="333333"/>
              </a:solidFill>
              <a:latin typeface="Comic Sans MS"/>
              <a:ea typeface="Comic Sans MS"/>
              <a:cs typeface="Comic Sans MS"/>
              <a:sym typeface="Comic Sans MS"/>
            </a:endParaRPr>
          </a:p>
        </p:txBody>
      </p:sp>
      <p:sp>
        <p:nvSpPr>
          <p:cNvPr id="244" name="Google Shape;244;p17"/>
          <p:cNvSpPr txBox="1"/>
          <p:nvPr/>
        </p:nvSpPr>
        <p:spPr>
          <a:xfrm>
            <a:off x="7417496" y="2732188"/>
            <a:ext cx="2998984" cy="408781"/>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en-US" sz="2400" b="1">
                <a:solidFill>
                  <a:srgbClr val="333333"/>
                </a:solidFill>
                <a:latin typeface="Comic Sans MS"/>
                <a:ea typeface="Comic Sans MS"/>
                <a:cs typeface="Comic Sans MS"/>
                <a:sym typeface="Comic Sans MS"/>
              </a:rPr>
              <a:t>Tumor vessels</a:t>
            </a:r>
            <a:endParaRPr sz="2400" b="1">
              <a:solidFill>
                <a:srgbClr val="333333"/>
              </a:solidFill>
              <a:latin typeface="Comic Sans MS"/>
              <a:ea typeface="Comic Sans MS"/>
              <a:cs typeface="Comic Sans MS"/>
              <a:sym typeface="Comic Sans MS"/>
            </a:endParaRPr>
          </a:p>
        </p:txBody>
      </p:sp>
      <p:sp>
        <p:nvSpPr>
          <p:cNvPr id="245" name="Google Shape;245;p17"/>
          <p:cNvSpPr txBox="1"/>
          <p:nvPr/>
        </p:nvSpPr>
        <p:spPr>
          <a:xfrm>
            <a:off x="832124" y="-29736"/>
            <a:ext cx="7842153"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2800"/>
              <a:buFont typeface="Arial"/>
              <a:buNone/>
            </a:pPr>
            <a:r>
              <a:rPr lang="en-US" sz="2800" b="1">
                <a:solidFill>
                  <a:srgbClr val="000000"/>
                </a:solidFill>
                <a:latin typeface="Arial"/>
                <a:ea typeface="Arial"/>
                <a:cs typeface="Arial"/>
                <a:sym typeface="Arial"/>
              </a:rPr>
              <a:t>Spatially fractionated microbeam radiation: vascular-mediated mechanisms of action</a:t>
            </a:r>
            <a:endParaRPr sz="2800" b="1">
              <a:solidFill>
                <a:srgbClr val="000000"/>
              </a:solidFill>
              <a:latin typeface="Arial"/>
              <a:ea typeface="Arial"/>
              <a:cs typeface="Arial"/>
              <a:sym typeface="Arial"/>
            </a:endParaRPr>
          </a:p>
        </p:txBody>
      </p:sp>
      <p:sp>
        <p:nvSpPr>
          <p:cNvPr id="246" name="Google Shape;246;p17"/>
          <p:cNvSpPr txBox="1"/>
          <p:nvPr/>
        </p:nvSpPr>
        <p:spPr>
          <a:xfrm>
            <a:off x="1201714" y="1060836"/>
            <a:ext cx="9381161" cy="1296144"/>
          </a:xfrm>
          <a:prstGeom prst="rect">
            <a:avLst/>
          </a:prstGeom>
          <a:solidFill>
            <a:schemeClr val="lt1"/>
          </a:solid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000000"/>
              </a:buClr>
              <a:buSzPts val="1600"/>
              <a:buFont typeface="Arial"/>
              <a:buNone/>
            </a:pPr>
            <a:r>
              <a:rPr lang="en-US" sz="1600" b="1">
                <a:solidFill>
                  <a:srgbClr val="000000"/>
                </a:solidFill>
                <a:latin typeface="Arial"/>
                <a:ea typeface="Arial"/>
                <a:cs typeface="Arial"/>
                <a:sym typeface="Arial"/>
              </a:rPr>
              <a:t>Hypothesis: MRT effects are mediated by </a:t>
            </a:r>
            <a:r>
              <a:rPr lang="en-US" sz="1600" b="1" u="sng">
                <a:solidFill>
                  <a:srgbClr val="000000"/>
                </a:solidFill>
                <a:latin typeface="Arial"/>
                <a:ea typeface="Arial"/>
                <a:cs typeface="Arial"/>
                <a:sym typeface="Arial"/>
              </a:rPr>
              <a:t>selective</a:t>
            </a:r>
            <a:r>
              <a:rPr lang="en-US" sz="1600" b="1">
                <a:solidFill>
                  <a:srgbClr val="000000"/>
                </a:solidFill>
                <a:latin typeface="Arial"/>
                <a:ea typeface="Arial"/>
                <a:cs typeface="Arial"/>
                <a:sym typeface="Arial"/>
              </a:rPr>
              <a:t> vascular disruption </a:t>
            </a:r>
            <a:endParaRPr/>
          </a:p>
          <a:p>
            <a:pPr marL="0" marR="0" lvl="0" indent="0" algn="l" rtl="0">
              <a:spcBef>
                <a:spcPts val="320"/>
              </a:spcBef>
              <a:spcAft>
                <a:spcPts val="0"/>
              </a:spcAft>
              <a:buClr>
                <a:srgbClr val="000000"/>
              </a:buClr>
              <a:buSzPts val="1600"/>
              <a:buFont typeface="Arial"/>
              <a:buNone/>
            </a:pPr>
            <a:r>
              <a:rPr lang="en-US" sz="1600">
                <a:solidFill>
                  <a:srgbClr val="000000"/>
                </a:solidFill>
                <a:latin typeface="Arial"/>
                <a:ea typeface="Arial"/>
                <a:cs typeface="Arial"/>
                <a:sym typeface="Arial"/>
              </a:rPr>
              <a:t>MRT 🡪 vascular damage in the immature capillaries 🡪 insufficient supply 🡪 tissue injury</a:t>
            </a:r>
            <a:endParaRPr/>
          </a:p>
          <a:p>
            <a:pPr marL="0" marR="0" lvl="0" indent="0" algn="l" rtl="0">
              <a:spcBef>
                <a:spcPts val="320"/>
              </a:spcBef>
              <a:spcAft>
                <a:spcPts val="0"/>
              </a:spcAft>
              <a:buClr>
                <a:srgbClr val="000000"/>
              </a:buClr>
              <a:buSzPts val="1600"/>
              <a:buFont typeface="Arial"/>
              <a:buNone/>
            </a:pPr>
            <a:r>
              <a:rPr lang="en-US" sz="1600" u="sng">
                <a:solidFill>
                  <a:srgbClr val="000000"/>
                </a:solidFill>
                <a:latin typeface="Arial"/>
                <a:ea typeface="Arial"/>
                <a:cs typeface="Arial"/>
                <a:sym typeface="Arial"/>
              </a:rPr>
              <a:t>i.e. immature tumor microvasculature more sensitive than the surrounding normal tissue capillaries</a:t>
            </a:r>
            <a:endParaRPr/>
          </a:p>
          <a:p>
            <a:pPr marL="0" marR="0" lvl="0" indent="0" algn="l" rtl="0">
              <a:spcBef>
                <a:spcPts val="320"/>
              </a:spcBef>
              <a:spcAft>
                <a:spcPts val="0"/>
              </a:spcAft>
              <a:buClr>
                <a:srgbClr val="000000"/>
              </a:buClr>
              <a:buSzPts val="1600"/>
              <a:buFont typeface="Arial"/>
              <a:buNone/>
            </a:pPr>
            <a:r>
              <a:rPr lang="en-US" sz="1600" b="1" i="1">
                <a:solidFill>
                  <a:srgbClr val="000000"/>
                </a:solidFill>
                <a:latin typeface="Arial"/>
                <a:ea typeface="Arial"/>
                <a:cs typeface="Arial"/>
                <a:sym typeface="Arial"/>
              </a:rPr>
              <a:t>Djonov V. et al.</a:t>
            </a:r>
            <a:endParaRPr sz="1600" b="1" i="1">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12"/>
          <p:cNvPicPr preferRelativeResize="0"/>
          <p:nvPr/>
        </p:nvPicPr>
        <p:blipFill rotWithShape="1">
          <a:blip r:embed="rId3">
            <a:alphaModFix/>
          </a:blip>
          <a:srcRect/>
          <a:stretch/>
        </p:blipFill>
        <p:spPr>
          <a:xfrm>
            <a:off x="1341459" y="643796"/>
            <a:ext cx="9085334" cy="4950691"/>
          </a:xfrm>
          <a:prstGeom prst="rect">
            <a:avLst/>
          </a:prstGeom>
          <a:noFill/>
          <a:ln>
            <a:noFill/>
          </a:ln>
        </p:spPr>
      </p:pic>
      <p:sp>
        <p:nvSpPr>
          <p:cNvPr id="203" name="Google Shape;203;p12"/>
          <p:cNvSpPr txBox="1"/>
          <p:nvPr/>
        </p:nvSpPr>
        <p:spPr>
          <a:xfrm>
            <a:off x="256478" y="6017492"/>
            <a:ext cx="10909609"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i="0" u="none" strike="noStrike">
                <a:solidFill>
                  <a:srgbClr val="212121"/>
                </a:solidFill>
                <a:latin typeface="Arial"/>
                <a:ea typeface="Arial"/>
                <a:cs typeface="Arial"/>
                <a:sym typeface="Arial"/>
              </a:rPr>
              <a:t>Bertho A, Ortiz R, Juchaux M,, Prezado Y. et al. First Evaluation of Temporal and Spatial Fractionation in Proton Minibeam Radiation Therapy of Glioma-Bearing Rats. Cancers (Basel). 2021 Sep 28;13(19):4865. doi: 10.3390/cancers13194865. PMID: 34638352; PMCID: PMC8507607.</a:t>
            </a:r>
            <a:endParaRPr sz="1400" b="1">
              <a:solidFill>
                <a:schemeClr val="dk1"/>
              </a:solidFill>
              <a:latin typeface="Calibri"/>
              <a:ea typeface="Calibri"/>
              <a:cs typeface="Calibri"/>
              <a:sym typeface="Calibri"/>
            </a:endParaRPr>
          </a:p>
        </p:txBody>
      </p:sp>
      <p:sp>
        <p:nvSpPr>
          <p:cNvPr id="204" name="Google Shape;204;p12"/>
          <p:cNvSpPr txBox="1"/>
          <p:nvPr/>
        </p:nvSpPr>
        <p:spPr>
          <a:xfrm>
            <a:off x="772886" y="174171"/>
            <a:ext cx="1099457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Calibri"/>
                <a:ea typeface="Calibri"/>
                <a:cs typeface="Calibri"/>
                <a:sym typeface="Calibri"/>
              </a:rPr>
              <a:t>Minibeam</a:t>
            </a:r>
            <a:r>
              <a:rPr lang="en-US" sz="1800" dirty="0">
                <a:solidFill>
                  <a:schemeClr val="dk1"/>
                </a:solidFill>
                <a:latin typeface="Calibri"/>
                <a:ea typeface="Calibri"/>
                <a:cs typeface="Calibri"/>
                <a:sym typeface="Calibri"/>
              </a:rPr>
              <a:t> allows even more dose to tumor with normal tissue sparing</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13" descr="A close up of a mouse's face&#10;&#10;Description automatically generated"/>
          <p:cNvPicPr preferRelativeResize="0"/>
          <p:nvPr/>
        </p:nvPicPr>
        <p:blipFill rotWithShape="1">
          <a:blip r:embed="rId3">
            <a:alphaModFix/>
          </a:blip>
          <a:srcRect/>
          <a:stretch/>
        </p:blipFill>
        <p:spPr>
          <a:xfrm>
            <a:off x="643467" y="1138936"/>
            <a:ext cx="10905066" cy="4580127"/>
          </a:xfrm>
          <a:prstGeom prst="rect">
            <a:avLst/>
          </a:prstGeom>
          <a:noFill/>
          <a:ln>
            <a:noFill/>
          </a:ln>
        </p:spPr>
      </p:pic>
      <p:sp>
        <p:nvSpPr>
          <p:cNvPr id="210" name="Google Shape;210;p13"/>
          <p:cNvSpPr txBox="1"/>
          <p:nvPr/>
        </p:nvSpPr>
        <p:spPr>
          <a:xfrm>
            <a:off x="638924" y="5833140"/>
            <a:ext cx="10909609"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i="0" u="none" strike="noStrike">
                <a:solidFill>
                  <a:srgbClr val="212121"/>
                </a:solidFill>
                <a:latin typeface="Arial"/>
                <a:ea typeface="Arial"/>
                <a:cs typeface="Arial"/>
                <a:sym typeface="Arial"/>
              </a:rPr>
              <a:t>Bertho A, Ortiz R, Juchaux M,, Prezado Y. et al. First Evaluation of Temporal and Spatial Fractionation in Proton Minibeam Radiation Therapy of Glioma-Bearing Rats. Cancers (Basel). 2021 Sep 28;13(19):4865. doi: 10.3390/cancers13194865. PMID: 34638352; PMCID: PMC8507607.</a:t>
            </a:r>
            <a:endParaRPr sz="1400" b="1">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Google Shape;408;p24" descr="A screenshot of a cell phone&#10;&#10;Description automatically generated"/>
          <p:cNvPicPr preferRelativeResize="0"/>
          <p:nvPr/>
        </p:nvPicPr>
        <p:blipFill rotWithShape="1">
          <a:blip r:embed="rId3">
            <a:alphaModFix/>
          </a:blip>
          <a:srcRect/>
          <a:stretch/>
        </p:blipFill>
        <p:spPr>
          <a:xfrm>
            <a:off x="1803399" y="1020118"/>
            <a:ext cx="7549292" cy="4922108"/>
          </a:xfrm>
          <a:prstGeom prst="rect">
            <a:avLst/>
          </a:prstGeom>
          <a:noFill/>
          <a:ln>
            <a:noFill/>
          </a:ln>
        </p:spPr>
      </p:pic>
      <p:sp>
        <p:nvSpPr>
          <p:cNvPr id="409" name="Google Shape;409;p24"/>
          <p:cNvSpPr txBox="1"/>
          <p:nvPr/>
        </p:nvSpPr>
        <p:spPr>
          <a:xfrm>
            <a:off x="716160" y="370266"/>
            <a:ext cx="8763000" cy="4205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33" dirty="0">
                <a:solidFill>
                  <a:srgbClr val="000000"/>
                </a:solidFill>
                <a:latin typeface="Trebuchet MS"/>
                <a:ea typeface="Trebuchet MS"/>
                <a:cs typeface="Trebuchet MS"/>
                <a:sym typeface="Trebuchet MS"/>
              </a:rPr>
              <a:t>Combining GRID and immunotherapy:  scaled at the mouse level</a:t>
            </a:r>
            <a:endParaRPr dirty="0"/>
          </a:p>
        </p:txBody>
      </p:sp>
      <p:sp>
        <p:nvSpPr>
          <p:cNvPr id="410" name="Google Shape;410;p24"/>
          <p:cNvSpPr/>
          <p:nvPr/>
        </p:nvSpPr>
        <p:spPr>
          <a:xfrm>
            <a:off x="5791200" y="6400802"/>
            <a:ext cx="66294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i="1">
                <a:solidFill>
                  <a:srgbClr val="000000"/>
                </a:solidFill>
                <a:latin typeface="Trebuchet MS"/>
                <a:ea typeface="Trebuchet MS"/>
                <a:cs typeface="Trebuchet MS"/>
                <a:sym typeface="Trebuchet MS"/>
              </a:rPr>
              <a:t>Johnsrud et at, Rad Research 2020</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8"/>
          <p:cNvSpPr txBox="1">
            <a:spLocks noGrp="1"/>
          </p:cNvSpPr>
          <p:nvPr>
            <p:ph type="title"/>
          </p:nvPr>
        </p:nvSpPr>
        <p:spPr>
          <a:xfrm>
            <a:off x="944232" y="0"/>
            <a:ext cx="1185454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Font typeface="Calibri"/>
              <a:buNone/>
            </a:pPr>
            <a:r>
              <a:rPr lang="en-US" sz="2800" dirty="0"/>
              <a:t>White blood cell trafficking after GRID vs whole tumor radiotherapy</a:t>
            </a:r>
            <a:endParaRPr dirty="0"/>
          </a:p>
        </p:txBody>
      </p:sp>
      <p:graphicFrame>
        <p:nvGraphicFramePr>
          <p:cNvPr id="252" name="Google Shape;252;p18"/>
          <p:cNvGraphicFramePr/>
          <p:nvPr/>
        </p:nvGraphicFramePr>
        <p:xfrm>
          <a:off x="2068285" y="933676"/>
          <a:ext cx="7445829" cy="532560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6"/>
          <p:cNvSpPr txBox="1">
            <a:spLocks noGrp="1"/>
          </p:cNvSpPr>
          <p:nvPr>
            <p:ph type="body" idx="1"/>
          </p:nvPr>
        </p:nvSpPr>
        <p:spPr>
          <a:xfrm>
            <a:off x="480000" y="1920000"/>
            <a:ext cx="11280000" cy="4224000"/>
          </a:xfrm>
          <a:prstGeom prst="rect">
            <a:avLst/>
          </a:prstGeom>
          <a:noFill/>
          <a:ln>
            <a:noFill/>
          </a:ln>
        </p:spPr>
        <p:txBody>
          <a:bodyPr spcFirstLastPara="1" wrap="square" lIns="91425" tIns="45700" rIns="91425" bIns="45700" anchor="t" anchorCtr="0">
            <a:normAutofit/>
          </a:bodyPr>
          <a:lstStyle/>
          <a:p>
            <a:pPr marL="228594" lvl="0" indent="-142805" algn="l" rtl="0">
              <a:lnSpc>
                <a:spcPct val="90000"/>
              </a:lnSpc>
              <a:spcBef>
                <a:spcPts val="0"/>
              </a:spcBef>
              <a:spcAft>
                <a:spcPts val="0"/>
              </a:spcAft>
              <a:buClr>
                <a:schemeClr val="dk1"/>
              </a:buClr>
              <a:buSzPts val="1351"/>
              <a:buNone/>
            </a:pPr>
            <a:endParaRPr/>
          </a:p>
        </p:txBody>
      </p:sp>
      <p:pic>
        <p:nvPicPr>
          <p:cNvPr id="423" name="Google Shape;423;p26"/>
          <p:cNvPicPr preferRelativeResize="0"/>
          <p:nvPr/>
        </p:nvPicPr>
        <p:blipFill rotWithShape="1">
          <a:blip r:embed="rId3">
            <a:alphaModFix/>
          </a:blip>
          <a:srcRect/>
          <a:stretch/>
        </p:blipFill>
        <p:spPr>
          <a:xfrm>
            <a:off x="1407680" y="1278465"/>
            <a:ext cx="8450952" cy="5135563"/>
          </a:xfrm>
          <a:prstGeom prst="rect">
            <a:avLst/>
          </a:prstGeom>
          <a:noFill/>
          <a:ln>
            <a:noFill/>
          </a:ln>
        </p:spPr>
      </p:pic>
      <p:pic>
        <p:nvPicPr>
          <p:cNvPr id="424" name="Google Shape;424;p26" descr="C:\Documents and Settings\Administrator\Desktop\New Folder\New Folder (2)\nature14292-f1.jpg"/>
          <p:cNvPicPr preferRelativeResize="0"/>
          <p:nvPr/>
        </p:nvPicPr>
        <p:blipFill rotWithShape="1">
          <a:blip r:embed="rId4">
            <a:alphaModFix/>
          </a:blip>
          <a:srcRect l="-22" t="41827" r="85168" b="46104"/>
          <a:stretch/>
        </p:blipFill>
        <p:spPr>
          <a:xfrm>
            <a:off x="4648201" y="1"/>
            <a:ext cx="2678687" cy="1339343"/>
          </a:xfrm>
          <a:prstGeom prst="rect">
            <a:avLst/>
          </a:prstGeom>
          <a:noFill/>
          <a:ln>
            <a:noFill/>
          </a:ln>
        </p:spPr>
      </p:pic>
      <p:pic>
        <p:nvPicPr>
          <p:cNvPr id="425" name="Google Shape;425;p26"/>
          <p:cNvPicPr preferRelativeResize="0"/>
          <p:nvPr/>
        </p:nvPicPr>
        <p:blipFill rotWithShape="1">
          <a:blip r:embed="rId5">
            <a:alphaModFix/>
          </a:blip>
          <a:srcRect/>
          <a:stretch/>
        </p:blipFill>
        <p:spPr>
          <a:xfrm>
            <a:off x="3200400" y="152400"/>
            <a:ext cx="1143000" cy="10858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C6F1FF"/>
            </a:gs>
            <a:gs pos="10689">
              <a:srgbClr val="C6F1FF"/>
            </a:gs>
            <a:gs pos="21000">
              <a:srgbClr val="80E0FE"/>
            </a:gs>
            <a:gs pos="24000">
              <a:srgbClr val="C6F1FF"/>
            </a:gs>
            <a:gs pos="34000">
              <a:srgbClr val="C6F1FF"/>
            </a:gs>
            <a:gs pos="100000">
              <a:srgbClr val="C6F1FF"/>
            </a:gs>
          </a:gsLst>
          <a:lin ang="5400000" scaled="0"/>
        </a:gradFill>
        <a:effectLst/>
      </p:bgPr>
    </p:bg>
    <p:spTree>
      <p:nvGrpSpPr>
        <p:cNvPr id="1" name="Shape 430"/>
        <p:cNvGrpSpPr/>
        <p:nvPr/>
      </p:nvGrpSpPr>
      <p:grpSpPr>
        <a:xfrm>
          <a:off x="0" y="0"/>
          <a:ext cx="0" cy="0"/>
          <a:chOff x="0" y="0"/>
          <a:chExt cx="0" cy="0"/>
        </a:xfrm>
      </p:grpSpPr>
      <p:sp>
        <p:nvSpPr>
          <p:cNvPr id="431" name="Google Shape;431;p27"/>
          <p:cNvSpPr/>
          <p:nvPr/>
        </p:nvSpPr>
        <p:spPr>
          <a:xfrm>
            <a:off x="72130" y="30675"/>
            <a:ext cx="10067180" cy="33851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600" b="1" dirty="0">
                <a:solidFill>
                  <a:srgbClr val="000000"/>
                </a:solidFill>
                <a:latin typeface="Trebuchet MS"/>
                <a:ea typeface="Trebuchet MS"/>
                <a:cs typeface="Trebuchet MS"/>
                <a:sym typeface="Trebuchet MS"/>
              </a:rPr>
              <a:t>Immune activation in NON-irradiated tumor after local GRID 20 </a:t>
            </a:r>
            <a:r>
              <a:rPr lang="en-US" sz="1600" b="1" dirty="0" err="1">
                <a:solidFill>
                  <a:srgbClr val="000000"/>
                </a:solidFill>
                <a:latin typeface="Trebuchet MS"/>
                <a:ea typeface="Trebuchet MS"/>
                <a:cs typeface="Trebuchet MS"/>
                <a:sym typeface="Trebuchet MS"/>
              </a:rPr>
              <a:t>Gy</a:t>
            </a:r>
            <a:r>
              <a:rPr lang="en-US" sz="1600" b="1" dirty="0">
                <a:solidFill>
                  <a:srgbClr val="000000"/>
                </a:solidFill>
                <a:latin typeface="Trebuchet MS"/>
                <a:ea typeface="Trebuchet MS"/>
                <a:cs typeface="Trebuchet MS"/>
                <a:sym typeface="Trebuchet MS"/>
              </a:rPr>
              <a:t> and anti-PDL1/anti CTLA4 treatment</a:t>
            </a:r>
            <a:endParaRPr dirty="0"/>
          </a:p>
        </p:txBody>
      </p:sp>
      <p:pic>
        <p:nvPicPr>
          <p:cNvPr id="432" name="Google Shape;432;p27" descr="A close up of a logo&#10;&#10;Description automatically generated"/>
          <p:cNvPicPr preferRelativeResize="0"/>
          <p:nvPr/>
        </p:nvPicPr>
        <p:blipFill rotWithShape="1">
          <a:blip r:embed="rId3">
            <a:alphaModFix/>
          </a:blip>
          <a:srcRect/>
          <a:stretch/>
        </p:blipFill>
        <p:spPr>
          <a:xfrm>
            <a:off x="1359637" y="473545"/>
            <a:ext cx="6525315" cy="6199049"/>
          </a:xfrm>
          <a:prstGeom prst="rect">
            <a:avLst/>
          </a:prstGeom>
          <a:noFill/>
          <a:ln>
            <a:noFill/>
          </a:ln>
        </p:spPr>
      </p:pic>
      <p:sp>
        <p:nvSpPr>
          <p:cNvPr id="433" name="Google Shape;433;p27"/>
          <p:cNvSpPr/>
          <p:nvPr/>
        </p:nvSpPr>
        <p:spPr>
          <a:xfrm>
            <a:off x="5709501" y="4898140"/>
            <a:ext cx="5651635" cy="1221168"/>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467" b="1" dirty="0">
                <a:solidFill>
                  <a:srgbClr val="000000"/>
                </a:solidFill>
                <a:latin typeface="Arial"/>
                <a:ea typeface="Arial"/>
                <a:cs typeface="Arial"/>
                <a:sym typeface="Arial"/>
              </a:rPr>
              <a:t>Comparison of GRID to whole tumor radiation (WBRT) in 4T1 tumors</a:t>
            </a:r>
            <a:endParaRPr dirty="0"/>
          </a:p>
          <a:p>
            <a:pPr marL="0" marR="0" lvl="0" indent="0" algn="l" rtl="0">
              <a:spcBef>
                <a:spcPts val="0"/>
              </a:spcBef>
              <a:spcAft>
                <a:spcPts val="0"/>
              </a:spcAft>
              <a:buNone/>
            </a:pPr>
            <a:r>
              <a:rPr lang="en-US" sz="1467" dirty="0">
                <a:solidFill>
                  <a:srgbClr val="000000"/>
                </a:solidFill>
                <a:latin typeface="Arial"/>
                <a:ea typeface="Arial"/>
                <a:cs typeface="Arial"/>
                <a:sym typeface="Arial"/>
              </a:rPr>
              <a:t>(A) CD8+ T cell activation and (B) CD4+ T cell activation in non-irradiated tumor at day 6 and day 12. (C) Collective T cell activation changes in non-irradiated tumor from day 6 to day 12</a:t>
            </a:r>
            <a:endParaRPr sz="2400" dirty="0">
              <a:solidFill>
                <a:srgbClr val="000000"/>
              </a:solidFill>
              <a:latin typeface="Arial"/>
              <a:ea typeface="Arial"/>
              <a:cs typeface="Arial"/>
              <a:sym typeface="Arial"/>
            </a:endParaRPr>
          </a:p>
        </p:txBody>
      </p:sp>
      <p:sp>
        <p:nvSpPr>
          <p:cNvPr id="434" name="Google Shape;434;p27"/>
          <p:cNvSpPr txBox="1"/>
          <p:nvPr/>
        </p:nvSpPr>
        <p:spPr>
          <a:xfrm>
            <a:off x="5327020" y="6364817"/>
            <a:ext cx="5410200"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a:solidFill>
                  <a:srgbClr val="000000"/>
                </a:solidFill>
                <a:latin typeface="Trebuchet MS"/>
                <a:ea typeface="Trebuchet MS"/>
                <a:cs typeface="Trebuchet MS"/>
                <a:sym typeface="Trebuchet MS"/>
              </a:rPr>
              <a:t>Johnsrud, Griffin et al. Rad Research 2020</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pic>
        <p:nvPicPr>
          <p:cNvPr id="471" name="Google Shape;471;p32" descr="Graphical user interface&#10;&#10;Description automatically generated"/>
          <p:cNvPicPr preferRelativeResize="0"/>
          <p:nvPr/>
        </p:nvPicPr>
        <p:blipFill rotWithShape="1">
          <a:blip r:embed="rId3">
            <a:alphaModFix/>
          </a:blip>
          <a:srcRect/>
          <a:stretch/>
        </p:blipFill>
        <p:spPr>
          <a:xfrm>
            <a:off x="1996303" y="307546"/>
            <a:ext cx="7924800" cy="5543127"/>
          </a:xfrm>
          <a:prstGeom prst="rect">
            <a:avLst/>
          </a:prstGeom>
          <a:noFill/>
          <a:ln>
            <a:noFill/>
          </a:ln>
        </p:spPr>
      </p:pic>
      <p:sp>
        <p:nvSpPr>
          <p:cNvPr id="472" name="Google Shape;472;p32"/>
          <p:cNvSpPr txBox="1"/>
          <p:nvPr/>
        </p:nvSpPr>
        <p:spPr>
          <a:xfrm>
            <a:off x="1471828" y="5850673"/>
            <a:ext cx="11708713"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1">
                <a:solidFill>
                  <a:srgbClr val="000000"/>
                </a:solidFill>
                <a:latin typeface="Calibri"/>
                <a:ea typeface="Calibri"/>
                <a:cs typeface="Calibri"/>
                <a:sym typeface="Calibri"/>
              </a:rPr>
              <a:t>Feasibility study of 3D-VMAT based GRID therapy</a:t>
            </a:r>
            <a:endParaRPr/>
          </a:p>
          <a:p>
            <a:pPr marL="0" marR="0" lvl="0" indent="0" algn="l" rtl="0">
              <a:spcBef>
                <a:spcPts val="0"/>
              </a:spcBef>
              <a:spcAft>
                <a:spcPts val="0"/>
              </a:spcAft>
              <a:buNone/>
            </a:pPr>
            <a:r>
              <a:rPr lang="en-US" sz="2400" b="1" i="1">
                <a:solidFill>
                  <a:srgbClr val="000000"/>
                </a:solidFill>
                <a:latin typeface="Calibri"/>
                <a:ea typeface="Calibri"/>
                <a:cs typeface="Calibri"/>
                <a:sym typeface="Calibri"/>
              </a:rPr>
              <a:t>Zhang X, Galhardo E, Griffin RJ, Penagaricano J.  In press, TCRT 2022</a:t>
            </a:r>
            <a:endParaRPr sz="1800" b="1" i="1">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9"/>
          <p:cNvSpPr txBox="1">
            <a:spLocks noGrp="1"/>
          </p:cNvSpPr>
          <p:nvPr>
            <p:ph type="title"/>
          </p:nvPr>
        </p:nvSpPr>
        <p:spPr>
          <a:xfrm>
            <a:off x="241643" y="1"/>
            <a:ext cx="10213741" cy="695836"/>
          </a:xfrm>
          <a:prstGeom prst="rect">
            <a:avLst/>
          </a:prstGeom>
          <a:solidFill>
            <a:srgbClr val="002060"/>
          </a:solidFill>
          <a:ln>
            <a:noFill/>
          </a:ln>
        </p:spPr>
        <p:txBody>
          <a:bodyPr spcFirstLastPara="1" wrap="square" lIns="90000" tIns="45700" rIns="91425" bIns="45700" anchor="ctr" anchorCtr="0">
            <a:normAutofit/>
          </a:bodyPr>
          <a:lstStyle/>
          <a:p>
            <a:pPr marL="0" lvl="0" indent="0" algn="l" rtl="0">
              <a:lnSpc>
                <a:spcPct val="90000"/>
              </a:lnSpc>
              <a:spcBef>
                <a:spcPts val="0"/>
              </a:spcBef>
              <a:spcAft>
                <a:spcPts val="0"/>
              </a:spcAft>
              <a:buClr>
                <a:schemeClr val="lt1"/>
              </a:buClr>
              <a:buSzPts val="3400"/>
              <a:buFont typeface="Trebuchet MS"/>
              <a:buNone/>
            </a:pPr>
            <a:r>
              <a:rPr lang="en-US" sz="3400">
                <a:solidFill>
                  <a:schemeClr val="lt1"/>
                </a:solidFill>
              </a:rPr>
              <a:t>Biological effects and mechanisms of SFRT</a:t>
            </a:r>
            <a:endParaRPr sz="3400" i="1">
              <a:solidFill>
                <a:schemeClr val="lt1"/>
              </a:solidFill>
            </a:endParaRPr>
          </a:p>
        </p:txBody>
      </p:sp>
      <p:pic>
        <p:nvPicPr>
          <p:cNvPr id="180" name="Google Shape;180;p9"/>
          <p:cNvPicPr preferRelativeResize="0"/>
          <p:nvPr/>
        </p:nvPicPr>
        <p:blipFill rotWithShape="1">
          <a:blip r:embed="rId3">
            <a:alphaModFix/>
          </a:blip>
          <a:srcRect l="9366" r="9162"/>
          <a:stretch/>
        </p:blipFill>
        <p:spPr>
          <a:xfrm>
            <a:off x="1070516" y="675392"/>
            <a:ext cx="8302992" cy="5507216"/>
          </a:xfrm>
          <a:prstGeom prst="rect">
            <a:avLst/>
          </a:prstGeom>
          <a:noFill/>
          <a:ln>
            <a:noFill/>
          </a:ln>
        </p:spPr>
      </p:pic>
      <p:sp>
        <p:nvSpPr>
          <p:cNvPr id="181" name="Google Shape;181;p9"/>
          <p:cNvSpPr txBox="1"/>
          <p:nvPr/>
        </p:nvSpPr>
        <p:spPr>
          <a:xfrm>
            <a:off x="296563" y="6145878"/>
            <a:ext cx="10886831" cy="379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67" b="1" dirty="0">
                <a:solidFill>
                  <a:srgbClr val="000000"/>
                </a:solidFill>
                <a:latin typeface="Arial"/>
                <a:ea typeface="Arial"/>
                <a:cs typeface="Arial"/>
                <a:sym typeface="Arial"/>
              </a:rPr>
              <a:t>Current model of local and distant non-targeted effects in spatially fractionated radiotherapy. </a:t>
            </a:r>
            <a:endParaRPr sz="1800" dirty="0">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35"/>
          <p:cNvSpPr/>
          <p:nvPr/>
        </p:nvSpPr>
        <p:spPr>
          <a:xfrm>
            <a:off x="5853953" y="502024"/>
            <a:ext cx="6064586" cy="575442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400" b="1" dirty="0">
                <a:solidFill>
                  <a:srgbClr val="000000"/>
                </a:solidFill>
                <a:latin typeface="Calibri"/>
                <a:ea typeface="Calibri"/>
                <a:cs typeface="Calibri"/>
                <a:sym typeface="Calibri"/>
              </a:rPr>
              <a:t>Some thoughts:</a:t>
            </a:r>
            <a:endParaRPr dirty="0"/>
          </a:p>
          <a:p>
            <a:pPr marL="0" marR="0" lvl="0" indent="0" algn="just" rtl="0">
              <a:spcBef>
                <a:spcPts val="0"/>
              </a:spcBef>
              <a:spcAft>
                <a:spcPts val="0"/>
              </a:spcAft>
              <a:buNone/>
            </a:pPr>
            <a:endParaRPr sz="2400" b="1" dirty="0">
              <a:solidFill>
                <a:srgbClr val="000000"/>
              </a:solidFill>
              <a:latin typeface="Calibri"/>
              <a:ea typeface="Calibri"/>
              <a:cs typeface="Calibri"/>
              <a:sym typeface="Calibri"/>
            </a:endParaRPr>
          </a:p>
          <a:p>
            <a:pPr marL="0" marR="0" lvl="0" indent="0" algn="l" rtl="0">
              <a:spcBef>
                <a:spcPts val="0"/>
              </a:spcBef>
              <a:spcAft>
                <a:spcPts val="0"/>
              </a:spcAft>
              <a:buNone/>
            </a:pPr>
            <a:r>
              <a:rPr lang="en-US" sz="2133" b="1" dirty="0">
                <a:solidFill>
                  <a:srgbClr val="000000"/>
                </a:solidFill>
                <a:latin typeface="Calibri"/>
                <a:ea typeface="Calibri"/>
                <a:cs typeface="Calibri"/>
                <a:sym typeface="Calibri"/>
              </a:rPr>
              <a:t>Implications of dose constraints (peak/valley) in tumor &amp; normal tissues important.  </a:t>
            </a:r>
          </a:p>
          <a:p>
            <a:pPr marL="0" marR="0" lvl="0" indent="0" algn="l" rtl="0">
              <a:spcBef>
                <a:spcPts val="0"/>
              </a:spcBef>
              <a:spcAft>
                <a:spcPts val="0"/>
              </a:spcAft>
              <a:buNone/>
            </a:pPr>
            <a:endParaRPr lang="en-US" sz="2133" b="1" dirty="0">
              <a:latin typeface="Calibri"/>
              <a:ea typeface="Calibri"/>
              <a:cs typeface="Calibri"/>
              <a:sym typeface="Calibri"/>
            </a:endParaRPr>
          </a:p>
          <a:p>
            <a:pPr marL="0" marR="0" lvl="0" indent="0" algn="l" rtl="0">
              <a:spcBef>
                <a:spcPts val="0"/>
              </a:spcBef>
              <a:spcAft>
                <a:spcPts val="0"/>
              </a:spcAft>
              <a:buNone/>
            </a:pPr>
            <a:r>
              <a:rPr lang="en-US" sz="2133" b="1" dirty="0">
                <a:solidFill>
                  <a:srgbClr val="000000"/>
                </a:solidFill>
                <a:latin typeface="Calibri"/>
                <a:ea typeface="Calibri"/>
                <a:cs typeface="Calibri"/>
                <a:sym typeface="Calibri"/>
              </a:rPr>
              <a:t>Evidence supports multiple biological mechanisms (bystander, vascular, immune).  </a:t>
            </a:r>
          </a:p>
          <a:p>
            <a:pPr marL="0" marR="0" lvl="0" indent="0" algn="l" rtl="0">
              <a:spcBef>
                <a:spcPts val="0"/>
              </a:spcBef>
              <a:spcAft>
                <a:spcPts val="0"/>
              </a:spcAft>
              <a:buNone/>
            </a:pPr>
            <a:endParaRPr lang="en-US" sz="2133" b="1" dirty="0">
              <a:latin typeface="Calibri"/>
              <a:ea typeface="Calibri"/>
              <a:cs typeface="Calibri"/>
              <a:sym typeface="Calibri"/>
            </a:endParaRPr>
          </a:p>
          <a:p>
            <a:pPr marL="0" marR="0" lvl="0" indent="0" algn="l" rtl="0">
              <a:spcBef>
                <a:spcPts val="0"/>
              </a:spcBef>
              <a:spcAft>
                <a:spcPts val="0"/>
              </a:spcAft>
              <a:buNone/>
            </a:pPr>
            <a:r>
              <a:rPr lang="en-US" sz="2133" b="1" dirty="0">
                <a:solidFill>
                  <a:srgbClr val="000000"/>
                </a:solidFill>
                <a:latin typeface="Calibri"/>
                <a:ea typeface="Calibri"/>
                <a:cs typeface="Calibri"/>
                <a:sym typeface="Calibri"/>
              </a:rPr>
              <a:t>A minimum peak dose of 10-20 </a:t>
            </a:r>
            <a:r>
              <a:rPr lang="en-US" sz="2133" b="1" dirty="0" err="1">
                <a:solidFill>
                  <a:srgbClr val="000000"/>
                </a:solidFill>
                <a:latin typeface="Calibri"/>
                <a:ea typeface="Calibri"/>
                <a:cs typeface="Calibri"/>
                <a:sym typeface="Calibri"/>
              </a:rPr>
              <a:t>Gy</a:t>
            </a:r>
            <a:r>
              <a:rPr lang="en-US" sz="2133" b="1" dirty="0">
                <a:solidFill>
                  <a:srgbClr val="000000"/>
                </a:solidFill>
                <a:latin typeface="Calibri"/>
                <a:ea typeface="Calibri"/>
                <a:cs typeface="Calibri"/>
                <a:sym typeface="Calibri"/>
              </a:rPr>
              <a:t> necessary to induce needed vascular/bystander damage in </a:t>
            </a:r>
            <a:r>
              <a:rPr lang="en-US" sz="2133" b="1" dirty="0" err="1">
                <a:solidFill>
                  <a:srgbClr val="000000"/>
                </a:solidFill>
                <a:latin typeface="Calibri"/>
                <a:ea typeface="Calibri"/>
                <a:cs typeface="Calibri"/>
                <a:sym typeface="Calibri"/>
              </a:rPr>
              <a:t>oxic</a:t>
            </a:r>
            <a:r>
              <a:rPr lang="en-US" sz="2133" b="1" dirty="0">
                <a:solidFill>
                  <a:srgbClr val="000000"/>
                </a:solidFill>
                <a:latin typeface="Calibri"/>
                <a:ea typeface="Calibri"/>
                <a:cs typeface="Calibri"/>
                <a:sym typeface="Calibri"/>
              </a:rPr>
              <a:t> and hypoxic volumes to stimulate immunity.</a:t>
            </a:r>
          </a:p>
          <a:p>
            <a:pPr marL="0" marR="0" lvl="0" indent="0" algn="l" rtl="0">
              <a:spcBef>
                <a:spcPts val="0"/>
              </a:spcBef>
              <a:spcAft>
                <a:spcPts val="0"/>
              </a:spcAft>
              <a:buNone/>
            </a:pPr>
            <a:endParaRPr lang="en-US" sz="2133" b="1" dirty="0">
              <a:latin typeface="Calibri"/>
              <a:ea typeface="Calibri"/>
              <a:cs typeface="Calibri"/>
              <a:sym typeface="Calibri"/>
            </a:endParaRPr>
          </a:p>
          <a:p>
            <a:pPr marL="0" marR="0" lvl="0" indent="0" algn="l" rtl="0">
              <a:spcBef>
                <a:spcPts val="0"/>
              </a:spcBef>
              <a:spcAft>
                <a:spcPts val="0"/>
              </a:spcAft>
              <a:buNone/>
            </a:pPr>
            <a:r>
              <a:rPr lang="en-US" sz="2133" b="1" dirty="0">
                <a:solidFill>
                  <a:srgbClr val="000000"/>
                </a:solidFill>
                <a:latin typeface="Calibri"/>
                <a:ea typeface="Calibri"/>
                <a:cs typeface="Calibri"/>
                <a:sym typeface="Calibri"/>
              </a:rPr>
              <a:t>Valley dose important for primary tumor response.</a:t>
            </a:r>
          </a:p>
          <a:p>
            <a:pPr marL="0" marR="0" lvl="0" indent="0" algn="l" rtl="0">
              <a:spcBef>
                <a:spcPts val="0"/>
              </a:spcBef>
              <a:spcAft>
                <a:spcPts val="0"/>
              </a:spcAft>
              <a:buNone/>
            </a:pPr>
            <a:r>
              <a:rPr lang="en-US" sz="2133" b="1" dirty="0">
                <a:solidFill>
                  <a:srgbClr val="000000"/>
                </a:solidFill>
                <a:latin typeface="Calibri"/>
                <a:ea typeface="Calibri"/>
                <a:cs typeface="Calibri"/>
                <a:sym typeface="Calibri"/>
              </a:rPr>
              <a:t> </a:t>
            </a:r>
            <a:endParaRPr lang="en-US" sz="2133" b="1" dirty="0">
              <a:latin typeface="Calibri"/>
              <a:cs typeface="Calibri"/>
              <a:sym typeface="Calibri"/>
            </a:endParaRPr>
          </a:p>
          <a:p>
            <a:pPr marL="0" marR="0" lvl="0" indent="0" algn="l" rtl="0">
              <a:spcBef>
                <a:spcPts val="0"/>
              </a:spcBef>
              <a:spcAft>
                <a:spcPts val="0"/>
              </a:spcAft>
              <a:buNone/>
            </a:pPr>
            <a:r>
              <a:rPr lang="en-US" sz="2133" b="1" dirty="0">
                <a:latin typeface="Calibri"/>
                <a:cs typeface="Calibri"/>
                <a:sym typeface="Calibri"/>
              </a:rPr>
              <a:t>Therefore, maximal control of dose deposition desirable.</a:t>
            </a:r>
            <a:endParaRPr dirty="0"/>
          </a:p>
          <a:p>
            <a:pPr marL="0" marR="0" lvl="0" indent="0" algn="l" rtl="0">
              <a:spcBef>
                <a:spcPts val="0"/>
              </a:spcBef>
              <a:spcAft>
                <a:spcPts val="0"/>
              </a:spcAft>
              <a:buNone/>
            </a:pPr>
            <a:endParaRPr sz="2133" b="1" dirty="0">
              <a:solidFill>
                <a:srgbClr val="000000"/>
              </a:solidFill>
              <a:latin typeface="Calibri"/>
              <a:ea typeface="Calibri"/>
              <a:cs typeface="Calibri"/>
              <a:sym typeface="Calibri"/>
            </a:endParaRPr>
          </a:p>
        </p:txBody>
      </p:sp>
      <p:sp>
        <p:nvSpPr>
          <p:cNvPr id="512" name="Google Shape;512;p35"/>
          <p:cNvSpPr/>
          <p:nvPr/>
        </p:nvSpPr>
        <p:spPr>
          <a:xfrm>
            <a:off x="405848" y="0"/>
            <a:ext cx="3343744" cy="697563"/>
          </a:xfrm>
          <a:prstGeom prst="rect">
            <a:avLst/>
          </a:prstGeom>
          <a:noFill/>
          <a:ln>
            <a:noFill/>
          </a:ln>
        </p:spPr>
        <p:txBody>
          <a:bodyPr spcFirstLastPara="1" wrap="square" lIns="121900" tIns="60950" rIns="121900" bIns="60950" anchor="ctr" anchorCtr="0">
            <a:spAutoFit/>
          </a:bodyPr>
          <a:lstStyle/>
          <a:p>
            <a:pPr marL="0" marR="0" lvl="0" indent="0" algn="just" rtl="0">
              <a:spcBef>
                <a:spcPts val="0"/>
              </a:spcBef>
              <a:spcAft>
                <a:spcPts val="0"/>
              </a:spcAft>
              <a:buNone/>
            </a:pPr>
            <a:r>
              <a:rPr lang="en-US" sz="3733" b="1" dirty="0">
                <a:solidFill>
                  <a:srgbClr val="000000"/>
                </a:solidFill>
                <a:latin typeface="Arial"/>
                <a:ea typeface="Arial"/>
                <a:cs typeface="Arial"/>
                <a:sym typeface="Arial"/>
              </a:rPr>
              <a:t>SUMMARY</a:t>
            </a:r>
            <a:endParaRPr sz="7200" dirty="0">
              <a:solidFill>
                <a:srgbClr val="000000"/>
              </a:solidFill>
              <a:latin typeface="Arial"/>
              <a:ea typeface="Arial"/>
              <a:cs typeface="Arial"/>
              <a:sym typeface="Arial"/>
            </a:endParaRPr>
          </a:p>
        </p:txBody>
      </p:sp>
      <p:pic>
        <p:nvPicPr>
          <p:cNvPr id="2" name="Picture 5">
            <a:extLst>
              <a:ext uri="{FF2B5EF4-FFF2-40B4-BE49-F238E27FC236}">
                <a16:creationId xmlns:a16="http://schemas.microsoft.com/office/drawing/2014/main" id="{6F8ED747-28A3-3088-F473-EADE3FB099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848" y="1682863"/>
            <a:ext cx="5172400" cy="296982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37"/>
          <p:cNvSpPr txBox="1"/>
          <p:nvPr/>
        </p:nvSpPr>
        <p:spPr>
          <a:xfrm>
            <a:off x="841513" y="1"/>
            <a:ext cx="91440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2400"/>
              <a:buFont typeface="Arial Rounded"/>
              <a:buNone/>
            </a:pPr>
            <a:r>
              <a:rPr lang="en-US" sz="2400" b="1">
                <a:solidFill>
                  <a:srgbClr val="000000"/>
                </a:solidFill>
                <a:latin typeface="Arial Rounded"/>
                <a:ea typeface="Arial Rounded"/>
                <a:cs typeface="Arial Rounded"/>
                <a:sym typeface="Arial Rounded"/>
              </a:rPr>
              <a:t>Acknowledgements </a:t>
            </a:r>
            <a:endParaRPr/>
          </a:p>
        </p:txBody>
      </p:sp>
      <p:sp>
        <p:nvSpPr>
          <p:cNvPr id="526" name="Google Shape;526;p37"/>
          <p:cNvSpPr/>
          <p:nvPr/>
        </p:nvSpPr>
        <p:spPr>
          <a:xfrm>
            <a:off x="1524000" y="-184667"/>
            <a:ext cx="9144000"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chemeClr val="dk1"/>
              </a:buClr>
              <a:buSzPts val="1800"/>
              <a:buFont typeface="Arial"/>
              <a:buNone/>
            </a:pPr>
            <a:endParaRPr sz="1800">
              <a:solidFill>
                <a:srgbClr val="000000"/>
              </a:solidFill>
              <a:latin typeface="Arial"/>
              <a:ea typeface="Arial"/>
              <a:cs typeface="Arial"/>
              <a:sym typeface="Arial"/>
            </a:endParaRPr>
          </a:p>
        </p:txBody>
      </p:sp>
      <p:sp>
        <p:nvSpPr>
          <p:cNvPr id="527" name="Google Shape;527;p37"/>
          <p:cNvSpPr/>
          <p:nvPr/>
        </p:nvSpPr>
        <p:spPr>
          <a:xfrm>
            <a:off x="1524000" y="-184667"/>
            <a:ext cx="9144000"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chemeClr val="dk1"/>
              </a:buClr>
              <a:buSzPts val="1800"/>
              <a:buFont typeface="Arial"/>
              <a:buNone/>
            </a:pPr>
            <a:endParaRPr sz="1800">
              <a:solidFill>
                <a:srgbClr val="000000"/>
              </a:solidFill>
              <a:latin typeface="Arial"/>
              <a:ea typeface="Arial"/>
              <a:cs typeface="Arial"/>
              <a:sym typeface="Arial"/>
            </a:endParaRPr>
          </a:p>
        </p:txBody>
      </p:sp>
      <p:sp>
        <p:nvSpPr>
          <p:cNvPr id="528" name="Google Shape;528;p37"/>
          <p:cNvSpPr txBox="1"/>
          <p:nvPr/>
        </p:nvSpPr>
        <p:spPr>
          <a:xfrm>
            <a:off x="4648200" y="4416426"/>
            <a:ext cx="2514600"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400"/>
              <a:buFont typeface="Arial"/>
              <a:buNone/>
            </a:pPr>
            <a:endParaRPr sz="1400" b="1">
              <a:solidFill>
                <a:srgbClr val="000000"/>
              </a:solidFill>
              <a:latin typeface="Arial Rounded"/>
              <a:ea typeface="Arial Rounded"/>
              <a:cs typeface="Arial Rounded"/>
              <a:sym typeface="Arial Rounded"/>
            </a:endParaRPr>
          </a:p>
        </p:txBody>
      </p:sp>
      <p:sp>
        <p:nvSpPr>
          <p:cNvPr id="529" name="Google Shape;529;p37"/>
          <p:cNvSpPr txBox="1"/>
          <p:nvPr/>
        </p:nvSpPr>
        <p:spPr>
          <a:xfrm>
            <a:off x="2055580" y="2764343"/>
            <a:ext cx="4343400"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133"/>
              <a:buFont typeface="Arial"/>
              <a:buNone/>
            </a:pPr>
            <a:r>
              <a:rPr lang="en-US" sz="2133" b="1" i="1">
                <a:solidFill>
                  <a:srgbClr val="000000"/>
                </a:solidFill>
                <a:latin typeface="Arial"/>
                <a:ea typeface="Arial"/>
                <a:cs typeface="Arial"/>
                <a:sym typeface="Arial"/>
              </a:rPr>
              <a:t>Nathan Koonce, PhD</a:t>
            </a:r>
            <a:endParaRPr/>
          </a:p>
          <a:p>
            <a:pPr marL="0" marR="0" lvl="0" indent="0" algn="l" rtl="0">
              <a:spcBef>
                <a:spcPts val="0"/>
              </a:spcBef>
              <a:spcAft>
                <a:spcPts val="0"/>
              </a:spcAft>
              <a:buClr>
                <a:srgbClr val="000000"/>
              </a:buClr>
              <a:buSzPts val="2133"/>
              <a:buFont typeface="Arial"/>
              <a:buNone/>
            </a:pPr>
            <a:r>
              <a:rPr lang="en-US" sz="2133" b="1" i="1">
                <a:solidFill>
                  <a:srgbClr val="000000"/>
                </a:solidFill>
                <a:latin typeface="Arial"/>
                <a:ea typeface="Arial"/>
                <a:cs typeface="Arial"/>
                <a:sym typeface="Arial"/>
              </a:rPr>
              <a:t>Samir Jenkins, PhD</a:t>
            </a:r>
            <a:endParaRPr/>
          </a:p>
          <a:p>
            <a:pPr marL="0" marR="0" lvl="0" indent="0" algn="l" rtl="0">
              <a:spcBef>
                <a:spcPts val="0"/>
              </a:spcBef>
              <a:spcAft>
                <a:spcPts val="0"/>
              </a:spcAft>
              <a:buClr>
                <a:srgbClr val="000000"/>
              </a:buClr>
              <a:buSzPts val="2133"/>
              <a:buFont typeface="Arial"/>
              <a:buNone/>
            </a:pPr>
            <a:r>
              <a:rPr lang="en-US" sz="2133" b="1" i="1">
                <a:solidFill>
                  <a:srgbClr val="000000"/>
                </a:solidFill>
                <a:latin typeface="Arial"/>
                <a:ea typeface="Arial"/>
                <a:cs typeface="Arial"/>
                <a:sym typeface="Arial"/>
              </a:rPr>
              <a:t>Jose Penagaricano, MD</a:t>
            </a:r>
            <a:endParaRPr/>
          </a:p>
          <a:p>
            <a:pPr marL="0" marR="0" lvl="0" indent="0" algn="l" rtl="0">
              <a:spcBef>
                <a:spcPts val="0"/>
              </a:spcBef>
              <a:spcAft>
                <a:spcPts val="0"/>
              </a:spcAft>
              <a:buClr>
                <a:srgbClr val="000000"/>
              </a:buClr>
              <a:buSzPts val="1867"/>
              <a:buFont typeface="Arial"/>
              <a:buNone/>
            </a:pPr>
            <a:r>
              <a:rPr lang="en-US" sz="1867">
                <a:solidFill>
                  <a:srgbClr val="000000"/>
                </a:solidFill>
                <a:latin typeface="Arial"/>
                <a:ea typeface="Arial"/>
                <a:cs typeface="Arial"/>
                <a:sym typeface="Arial"/>
              </a:rPr>
              <a:t>Azemat Jamshidi-Parsian </a:t>
            </a:r>
            <a:endParaRPr/>
          </a:p>
          <a:p>
            <a:pPr marL="0" marR="0" lvl="0" indent="0" algn="l" rtl="0">
              <a:spcBef>
                <a:spcPts val="0"/>
              </a:spcBef>
              <a:spcAft>
                <a:spcPts val="0"/>
              </a:spcAft>
              <a:buClr>
                <a:srgbClr val="000000"/>
              </a:buClr>
              <a:buSzPts val="1867"/>
              <a:buFont typeface="Arial"/>
              <a:buNone/>
            </a:pPr>
            <a:r>
              <a:rPr lang="en-US" sz="1867">
                <a:solidFill>
                  <a:srgbClr val="000000"/>
                </a:solidFill>
                <a:latin typeface="Arial"/>
                <a:ea typeface="Arial"/>
                <a:cs typeface="Arial"/>
                <a:sym typeface="Arial"/>
              </a:rPr>
              <a:t>Ruud Dings, PhD</a:t>
            </a:r>
            <a:endParaRPr/>
          </a:p>
          <a:p>
            <a:pPr marL="0" marR="0" lvl="0" indent="0" algn="l" rtl="0">
              <a:spcBef>
                <a:spcPts val="0"/>
              </a:spcBef>
              <a:spcAft>
                <a:spcPts val="0"/>
              </a:spcAft>
              <a:buClr>
                <a:schemeClr val="dk1"/>
              </a:buClr>
              <a:buSzPts val="1867"/>
              <a:buFont typeface="Arial"/>
              <a:buNone/>
            </a:pPr>
            <a:endParaRPr sz="1867" b="1" i="1">
              <a:solidFill>
                <a:srgbClr val="000000"/>
              </a:solidFill>
              <a:latin typeface="Arial Rounded"/>
              <a:ea typeface="Arial Rounded"/>
              <a:cs typeface="Arial Rounded"/>
              <a:sym typeface="Arial Rounded"/>
            </a:endParaRPr>
          </a:p>
        </p:txBody>
      </p:sp>
      <p:sp>
        <p:nvSpPr>
          <p:cNvPr id="530" name="Google Shape;530;p37"/>
          <p:cNvSpPr txBox="1"/>
          <p:nvPr/>
        </p:nvSpPr>
        <p:spPr>
          <a:xfrm>
            <a:off x="5555908" y="4671134"/>
            <a:ext cx="7329027" cy="17334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33" u="sng" dirty="0">
                <a:solidFill>
                  <a:srgbClr val="A98C00"/>
                </a:solidFill>
                <a:latin typeface="Trebuchet MS"/>
                <a:ea typeface="Trebuchet MS"/>
                <a:cs typeface="Trebuchet MS"/>
                <a:sym typeface="Trebuchet MS"/>
              </a:rPr>
              <a:t>NCI CA107160, NCI CA44114</a:t>
            </a:r>
            <a:endParaRPr dirty="0"/>
          </a:p>
          <a:p>
            <a:pPr marL="0" marR="0" lvl="0" indent="0" algn="l" rtl="0">
              <a:spcBef>
                <a:spcPts val="0"/>
              </a:spcBef>
              <a:spcAft>
                <a:spcPts val="0"/>
              </a:spcAft>
              <a:buNone/>
            </a:pPr>
            <a:endParaRPr sz="2133" u="sng" dirty="0">
              <a:solidFill>
                <a:srgbClr val="A98C00"/>
              </a:solidFill>
              <a:latin typeface="Trebuchet MS"/>
              <a:ea typeface="Trebuchet MS"/>
              <a:cs typeface="Trebuchet MS"/>
              <a:sym typeface="Trebuchet MS"/>
            </a:endParaRPr>
          </a:p>
          <a:p>
            <a:pPr marL="0" marR="0" lvl="0" indent="0" algn="l" rtl="0">
              <a:spcBef>
                <a:spcPts val="0"/>
              </a:spcBef>
              <a:spcAft>
                <a:spcPts val="0"/>
              </a:spcAft>
              <a:buNone/>
            </a:pPr>
            <a:r>
              <a:rPr lang="en-US" sz="2133" u="sng" dirty="0">
                <a:solidFill>
                  <a:srgbClr val="A98C00"/>
                </a:solidFill>
                <a:latin typeface="Trebuchet MS"/>
                <a:ea typeface="Trebuchet MS"/>
                <a:cs typeface="Trebuchet MS"/>
                <a:sym typeface="Trebuchet MS"/>
              </a:rPr>
              <a:t>Winthrop P. Rockefeller Cancer Institute</a:t>
            </a:r>
            <a:endParaRPr dirty="0"/>
          </a:p>
          <a:p>
            <a:pPr marL="0" marR="0" lvl="0" indent="0" algn="l" rtl="0">
              <a:spcBef>
                <a:spcPts val="0"/>
              </a:spcBef>
              <a:spcAft>
                <a:spcPts val="0"/>
              </a:spcAft>
              <a:buNone/>
            </a:pPr>
            <a:endParaRPr sz="2133" u="sng" dirty="0">
              <a:solidFill>
                <a:srgbClr val="A98C00"/>
              </a:solidFill>
              <a:latin typeface="Trebuchet MS"/>
              <a:ea typeface="Trebuchet MS"/>
              <a:cs typeface="Trebuchet MS"/>
              <a:sym typeface="Trebuchet MS"/>
            </a:endParaRPr>
          </a:p>
          <a:p>
            <a:pPr marL="0" marR="0" lvl="0" indent="0" algn="l" rtl="0">
              <a:spcBef>
                <a:spcPts val="0"/>
              </a:spcBef>
              <a:spcAft>
                <a:spcPts val="0"/>
              </a:spcAft>
              <a:buNone/>
            </a:pPr>
            <a:r>
              <a:rPr lang="en-US" sz="2133" u="sng" dirty="0">
                <a:solidFill>
                  <a:srgbClr val="A98C00"/>
                </a:solidFill>
                <a:latin typeface="Trebuchet MS"/>
                <a:ea typeface="Trebuchet MS"/>
                <a:cs typeface="Trebuchet MS"/>
                <a:sym typeface="Trebuchet MS"/>
              </a:rPr>
              <a:t>ESRF, Grenoble, FR  Elke </a:t>
            </a:r>
            <a:r>
              <a:rPr lang="en-US" sz="2133" u="sng" dirty="0" err="1">
                <a:solidFill>
                  <a:srgbClr val="A98C00"/>
                </a:solidFill>
                <a:latin typeface="Trebuchet MS"/>
                <a:ea typeface="Trebuchet MS"/>
                <a:cs typeface="Trebuchet MS"/>
                <a:sym typeface="Trebuchet MS"/>
              </a:rPr>
              <a:t>Brauer-Krisch</a:t>
            </a:r>
            <a:r>
              <a:rPr lang="en-US" sz="2133" u="sng" dirty="0">
                <a:solidFill>
                  <a:srgbClr val="A98C00"/>
                </a:solidFill>
                <a:latin typeface="Trebuchet MS"/>
                <a:ea typeface="Trebuchet MS"/>
                <a:cs typeface="Trebuchet MS"/>
                <a:sym typeface="Trebuchet MS"/>
              </a:rPr>
              <a:t>, PhD</a:t>
            </a:r>
            <a:endParaRPr dirty="0"/>
          </a:p>
        </p:txBody>
      </p:sp>
      <p:sp>
        <p:nvSpPr>
          <p:cNvPr id="531" name="Google Shape;531;p37"/>
          <p:cNvSpPr txBox="1"/>
          <p:nvPr/>
        </p:nvSpPr>
        <p:spPr>
          <a:xfrm>
            <a:off x="5311894" y="2777399"/>
            <a:ext cx="6431629" cy="16720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133"/>
              <a:buFont typeface="Arial"/>
              <a:buNone/>
            </a:pPr>
            <a:r>
              <a:rPr lang="en-US" sz="2133" b="1" i="1" dirty="0">
                <a:solidFill>
                  <a:srgbClr val="000000"/>
                </a:solidFill>
                <a:latin typeface="Arial"/>
                <a:ea typeface="Arial"/>
                <a:cs typeface="Arial"/>
                <a:sym typeface="Arial"/>
              </a:rPr>
              <a:t>Andrew Johnsrud, MD, Stanford University</a:t>
            </a:r>
            <a:endParaRPr dirty="0"/>
          </a:p>
          <a:p>
            <a:pPr marL="0" marR="0" lvl="0" indent="0" algn="l" rtl="0">
              <a:spcBef>
                <a:spcPts val="0"/>
              </a:spcBef>
              <a:spcAft>
                <a:spcPts val="0"/>
              </a:spcAft>
              <a:buClr>
                <a:srgbClr val="000000"/>
              </a:buClr>
              <a:buSzPts val="2133"/>
              <a:buFont typeface="Arial"/>
              <a:buNone/>
            </a:pPr>
            <a:r>
              <a:rPr lang="en-US" sz="2133" b="1" i="1" dirty="0">
                <a:solidFill>
                  <a:srgbClr val="000000"/>
                </a:solidFill>
                <a:latin typeface="Arial"/>
                <a:ea typeface="Arial"/>
                <a:cs typeface="Arial"/>
                <a:sym typeface="Arial"/>
              </a:rPr>
              <a:t>Xin Zhang, PhD Boston University </a:t>
            </a:r>
            <a:endParaRPr dirty="0"/>
          </a:p>
          <a:p>
            <a:pPr marL="0" marR="0" lvl="0" indent="0" algn="l" rtl="0">
              <a:spcBef>
                <a:spcPts val="0"/>
              </a:spcBef>
              <a:spcAft>
                <a:spcPts val="0"/>
              </a:spcAft>
              <a:buClr>
                <a:srgbClr val="000000"/>
              </a:buClr>
              <a:buSzPts val="1800"/>
              <a:buFont typeface="Arial"/>
              <a:buNone/>
            </a:pPr>
            <a:r>
              <a:rPr lang="en-US" sz="1800" dirty="0">
                <a:solidFill>
                  <a:srgbClr val="000000"/>
                </a:solidFill>
                <a:latin typeface="Arial"/>
                <a:ea typeface="Arial"/>
                <a:cs typeface="Arial"/>
                <a:sym typeface="Arial"/>
              </a:rPr>
              <a:t>Chang W. Song, PhD University of Minnesota</a:t>
            </a:r>
          </a:p>
          <a:p>
            <a:pPr marL="0" marR="0" lvl="0" indent="0" algn="l" rtl="0">
              <a:spcBef>
                <a:spcPts val="0"/>
              </a:spcBef>
              <a:spcAft>
                <a:spcPts val="0"/>
              </a:spcAft>
              <a:buClr>
                <a:srgbClr val="000000"/>
              </a:buClr>
              <a:buSzPts val="1800"/>
              <a:buFont typeface="Arial"/>
              <a:buNone/>
            </a:pPr>
            <a:endParaRPr lang="en-US" sz="1800" dirty="0"/>
          </a:p>
          <a:p>
            <a:pPr marL="0" marR="0" lvl="0" indent="0" algn="l" rtl="0">
              <a:spcBef>
                <a:spcPts val="0"/>
              </a:spcBef>
              <a:spcAft>
                <a:spcPts val="0"/>
              </a:spcAft>
              <a:buClr>
                <a:srgbClr val="000000"/>
              </a:buClr>
              <a:buSzPts val="1800"/>
              <a:buFont typeface="Arial"/>
              <a:buNone/>
            </a:pPr>
            <a:r>
              <a:rPr lang="en-US" sz="2400" b="1" dirty="0"/>
              <a:t>Yolanda </a:t>
            </a:r>
            <a:r>
              <a:rPr lang="en-US" sz="2400" b="1" dirty="0" err="1"/>
              <a:t>Prezado,PhD</a:t>
            </a:r>
            <a:r>
              <a:rPr lang="en-US" sz="2400" b="1" dirty="0"/>
              <a:t>, </a:t>
            </a:r>
            <a:r>
              <a:rPr lang="en-US" sz="2400" b="1" dirty="0" err="1"/>
              <a:t>Institut</a:t>
            </a:r>
            <a:r>
              <a:rPr lang="en-US" sz="2400" b="1" dirty="0"/>
              <a:t> Curie</a:t>
            </a:r>
            <a:endParaRPr sz="1800" b="1" dirty="0"/>
          </a:p>
        </p:txBody>
      </p:sp>
      <p:pic>
        <p:nvPicPr>
          <p:cNvPr id="532" name="Google Shape;532;p37"/>
          <p:cNvPicPr preferRelativeResize="0"/>
          <p:nvPr/>
        </p:nvPicPr>
        <p:blipFill rotWithShape="1">
          <a:blip r:embed="rId3">
            <a:alphaModFix/>
          </a:blip>
          <a:srcRect l="11842" t="3951" r="46053"/>
          <a:stretch/>
        </p:blipFill>
        <p:spPr>
          <a:xfrm>
            <a:off x="5555908" y="562814"/>
            <a:ext cx="2971800" cy="2228390"/>
          </a:xfrm>
          <a:prstGeom prst="rect">
            <a:avLst/>
          </a:prstGeom>
          <a:noFill/>
          <a:ln>
            <a:noFill/>
          </a:ln>
        </p:spPr>
      </p:pic>
      <p:pic>
        <p:nvPicPr>
          <p:cNvPr id="533" name="Google Shape;533;p37"/>
          <p:cNvPicPr preferRelativeResize="0"/>
          <p:nvPr/>
        </p:nvPicPr>
        <p:blipFill rotWithShape="1">
          <a:blip r:embed="rId4">
            <a:alphaModFix/>
          </a:blip>
          <a:srcRect l="13863" r="-817" b="26671"/>
          <a:stretch/>
        </p:blipFill>
        <p:spPr>
          <a:xfrm>
            <a:off x="3581400" y="550943"/>
            <a:ext cx="3581400" cy="2265363"/>
          </a:xfrm>
          <a:prstGeom prst="rect">
            <a:avLst/>
          </a:prstGeom>
          <a:noFill/>
          <a:ln>
            <a:noFill/>
          </a:ln>
        </p:spPr>
      </p:pic>
      <p:pic>
        <p:nvPicPr>
          <p:cNvPr id="534" name="Google Shape;534;p37" descr="Image.jpeg"/>
          <p:cNvPicPr preferRelativeResize="0"/>
          <p:nvPr/>
        </p:nvPicPr>
        <p:blipFill rotWithShape="1">
          <a:blip r:embed="rId5">
            <a:alphaModFix/>
          </a:blip>
          <a:srcRect/>
          <a:stretch/>
        </p:blipFill>
        <p:spPr>
          <a:xfrm>
            <a:off x="-22802851" y="-8075084"/>
            <a:ext cx="10835427" cy="4876800"/>
          </a:xfrm>
          <a:prstGeom prst="rect">
            <a:avLst/>
          </a:prstGeom>
          <a:noFill/>
          <a:ln>
            <a:noFill/>
          </a:ln>
        </p:spPr>
      </p:pic>
      <p:pic>
        <p:nvPicPr>
          <p:cNvPr id="535" name="Google Shape;535;p37" descr="Image.jpeg"/>
          <p:cNvPicPr preferRelativeResize="0"/>
          <p:nvPr/>
        </p:nvPicPr>
        <p:blipFill rotWithShape="1">
          <a:blip r:embed="rId5">
            <a:alphaModFix/>
          </a:blip>
          <a:srcRect/>
          <a:stretch/>
        </p:blipFill>
        <p:spPr>
          <a:xfrm>
            <a:off x="659021" y="4734113"/>
            <a:ext cx="4343400" cy="1954872"/>
          </a:xfrm>
          <a:prstGeom prst="rect">
            <a:avLst/>
          </a:prstGeom>
          <a:noFill/>
          <a:ln>
            <a:noFill/>
          </a:ln>
        </p:spPr>
      </p:pic>
      <p:pic>
        <p:nvPicPr>
          <p:cNvPr id="536" name="Google Shape;536;p37"/>
          <p:cNvPicPr preferRelativeResize="0"/>
          <p:nvPr/>
        </p:nvPicPr>
        <p:blipFill rotWithShape="1">
          <a:blip r:embed="rId6">
            <a:alphaModFix/>
          </a:blip>
          <a:srcRect/>
          <a:stretch/>
        </p:blipFill>
        <p:spPr>
          <a:xfrm>
            <a:off x="332819" y="4332200"/>
            <a:ext cx="5047925" cy="56900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pic>
        <p:nvPicPr>
          <p:cNvPr id="464" name="Google Shape;464;p31"/>
          <p:cNvPicPr preferRelativeResize="0"/>
          <p:nvPr/>
        </p:nvPicPr>
        <p:blipFill rotWithShape="1">
          <a:blip r:embed="rId3">
            <a:alphaModFix/>
          </a:blip>
          <a:srcRect/>
          <a:stretch/>
        </p:blipFill>
        <p:spPr>
          <a:xfrm>
            <a:off x="1027135" y="919992"/>
            <a:ext cx="9377819" cy="4955917"/>
          </a:xfrm>
          <a:prstGeom prst="rect">
            <a:avLst/>
          </a:prstGeom>
          <a:noFill/>
          <a:ln>
            <a:noFill/>
          </a:ln>
        </p:spPr>
      </p:pic>
      <p:sp>
        <p:nvSpPr>
          <p:cNvPr id="465" name="Google Shape;465;p31"/>
          <p:cNvSpPr txBox="1"/>
          <p:nvPr/>
        </p:nvSpPr>
        <p:spPr>
          <a:xfrm>
            <a:off x="0" y="5903893"/>
            <a:ext cx="11515595"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rgbClr val="212121"/>
                </a:solidFill>
                <a:latin typeface="Arial"/>
                <a:ea typeface="Arial"/>
                <a:cs typeface="Arial"/>
                <a:sym typeface="Arial"/>
              </a:rPr>
              <a:t>Barsoumian</a:t>
            </a:r>
            <a:r>
              <a:rPr lang="en-US" sz="1800" dirty="0">
                <a:solidFill>
                  <a:srgbClr val="212121"/>
                </a:solidFill>
                <a:latin typeface="Arial"/>
                <a:ea typeface="Arial"/>
                <a:cs typeface="Arial"/>
                <a:sym typeface="Arial"/>
              </a:rPr>
              <a:t>, </a:t>
            </a:r>
            <a:r>
              <a:rPr lang="en-US" sz="1800" dirty="0" err="1">
                <a:solidFill>
                  <a:srgbClr val="212121"/>
                </a:solidFill>
                <a:latin typeface="Arial"/>
                <a:ea typeface="Arial"/>
                <a:cs typeface="Arial"/>
                <a:sym typeface="Arial"/>
              </a:rPr>
              <a:t>Hampartsoum</a:t>
            </a:r>
            <a:r>
              <a:rPr lang="en-US" sz="1800" dirty="0">
                <a:solidFill>
                  <a:srgbClr val="212121"/>
                </a:solidFill>
                <a:latin typeface="Arial"/>
                <a:ea typeface="Arial"/>
                <a:cs typeface="Arial"/>
                <a:sym typeface="Arial"/>
              </a:rPr>
              <a:t> B, Welsh J et al. “</a:t>
            </a:r>
            <a:r>
              <a:rPr lang="en-US" sz="1800" b="1" dirty="0">
                <a:solidFill>
                  <a:srgbClr val="212121"/>
                </a:solidFill>
                <a:latin typeface="Arial"/>
                <a:ea typeface="Arial"/>
                <a:cs typeface="Arial"/>
                <a:sym typeface="Arial"/>
              </a:rPr>
              <a:t>High Plus Low Dose Radiation Strategy in Combination with TIGIT and PD1 Blockade to Promote Systemic Antitumor Responses.</a:t>
            </a:r>
            <a:r>
              <a:rPr lang="en-US" sz="1800" dirty="0">
                <a:solidFill>
                  <a:srgbClr val="212121"/>
                </a:solidFill>
                <a:latin typeface="Arial"/>
                <a:ea typeface="Arial"/>
                <a:cs typeface="Arial"/>
                <a:sym typeface="Arial"/>
              </a:rPr>
              <a:t>” </a:t>
            </a:r>
            <a:r>
              <a:rPr lang="en-US" sz="1800" i="1" dirty="0">
                <a:solidFill>
                  <a:srgbClr val="212121"/>
                </a:solidFill>
                <a:latin typeface="Arial"/>
                <a:ea typeface="Arial"/>
                <a:cs typeface="Arial"/>
                <a:sym typeface="Arial"/>
              </a:rPr>
              <a:t>Cancers</a:t>
            </a:r>
            <a:r>
              <a:rPr lang="en-US" sz="1800" dirty="0">
                <a:solidFill>
                  <a:srgbClr val="212121"/>
                </a:solidFill>
                <a:latin typeface="Arial"/>
                <a:ea typeface="Arial"/>
                <a:cs typeface="Arial"/>
                <a:sym typeface="Arial"/>
              </a:rPr>
              <a:t> vol. 14,1 221. 3 Jan. 2022, doi:10.3390/cancers14010221</a:t>
            </a:r>
            <a:endParaRPr sz="1800" dirty="0">
              <a:solidFill>
                <a:srgbClr val="000000"/>
              </a:solidFill>
              <a:latin typeface="Trebuchet MS"/>
              <a:ea typeface="Trebuchet MS"/>
              <a:cs typeface="Trebuchet MS"/>
              <a:sym typeface="Trebuchet MS"/>
            </a:endParaRPr>
          </a:p>
        </p:txBody>
      </p:sp>
      <p:sp>
        <p:nvSpPr>
          <p:cNvPr id="466" name="Google Shape;466;p31"/>
          <p:cNvSpPr txBox="1"/>
          <p:nvPr/>
        </p:nvSpPr>
        <p:spPr>
          <a:xfrm>
            <a:off x="159267" y="31579"/>
            <a:ext cx="11939371"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Trebuchet MS"/>
                <a:ea typeface="Trebuchet MS"/>
                <a:cs typeface="Trebuchet MS"/>
                <a:sym typeface="Trebuchet MS"/>
              </a:rPr>
              <a:t>‘One tumor peak, distant tumor valley’ : Radscopal effect with Immunotherapy</a:t>
            </a:r>
            <a:endParaRPr/>
          </a:p>
          <a:p>
            <a:pPr marL="0" marR="0" lvl="0" indent="0" algn="l" rtl="0">
              <a:spcBef>
                <a:spcPts val="0"/>
              </a:spcBef>
              <a:spcAft>
                <a:spcPts val="0"/>
              </a:spcAft>
              <a:buNone/>
            </a:pPr>
            <a:r>
              <a:rPr lang="en-US" sz="2400" b="1">
                <a:solidFill>
                  <a:srgbClr val="000000"/>
                </a:solidFill>
                <a:latin typeface="Trebuchet MS"/>
                <a:ea typeface="Trebuchet MS"/>
                <a:cs typeface="Trebuchet MS"/>
                <a:sym typeface="Trebuchet MS"/>
              </a:rPr>
              <a:t>GRID is multiple simultaneous Radscopal effects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High- and low-dose radiotherapy</a:t>
            </a:r>
            <a:endParaRPr/>
          </a:p>
        </p:txBody>
      </p:sp>
      <p:sp>
        <p:nvSpPr>
          <p:cNvPr id="416" name="Google Shape;416;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en-US"/>
              <a:t>Cold or immune-desert tumors are unlikely to respond to immune checkpoint blockade.</a:t>
            </a:r>
            <a:endParaRPr/>
          </a:p>
          <a:p>
            <a:pPr marL="228600" lvl="0" indent="-228600" algn="l" rtl="0">
              <a:lnSpc>
                <a:spcPct val="90000"/>
              </a:lnSpc>
              <a:spcBef>
                <a:spcPts val="1000"/>
              </a:spcBef>
              <a:spcAft>
                <a:spcPts val="0"/>
              </a:spcAft>
              <a:buClr>
                <a:schemeClr val="dk1"/>
              </a:buClr>
              <a:buSzPts val="2800"/>
              <a:buChar char="•"/>
            </a:pPr>
            <a:r>
              <a:rPr lang="en-US"/>
              <a:t>Hypofractionation:</a:t>
            </a:r>
            <a:endParaRPr/>
          </a:p>
          <a:p>
            <a:pPr marL="685800" lvl="1" indent="-228600" algn="l" rtl="0">
              <a:lnSpc>
                <a:spcPct val="90000"/>
              </a:lnSpc>
              <a:spcBef>
                <a:spcPts val="500"/>
              </a:spcBef>
              <a:spcAft>
                <a:spcPts val="0"/>
              </a:spcAft>
              <a:buClr>
                <a:schemeClr val="dk1"/>
              </a:buClr>
              <a:buSzPts val="2400"/>
              <a:buChar char="•"/>
            </a:pPr>
            <a:r>
              <a:rPr lang="en-US"/>
              <a:t>Has direct tumoricidal effects</a:t>
            </a:r>
            <a:endParaRPr/>
          </a:p>
          <a:p>
            <a:pPr marL="685800" lvl="1" indent="-228600" algn="l" rtl="0">
              <a:lnSpc>
                <a:spcPct val="90000"/>
              </a:lnSpc>
              <a:spcBef>
                <a:spcPts val="500"/>
              </a:spcBef>
              <a:spcAft>
                <a:spcPts val="0"/>
              </a:spcAft>
              <a:buClr>
                <a:schemeClr val="dk1"/>
              </a:buClr>
              <a:buSzPts val="2400"/>
              <a:buChar char="•"/>
            </a:pPr>
            <a:r>
              <a:rPr lang="en-US"/>
              <a:t>Release of tumor-associated antigens</a:t>
            </a:r>
            <a:endParaRPr/>
          </a:p>
          <a:p>
            <a:pPr marL="685800" lvl="1" indent="-228600" algn="l" rtl="0">
              <a:lnSpc>
                <a:spcPct val="90000"/>
              </a:lnSpc>
              <a:spcBef>
                <a:spcPts val="500"/>
              </a:spcBef>
              <a:spcAft>
                <a:spcPts val="0"/>
              </a:spcAft>
              <a:buClr>
                <a:schemeClr val="dk1"/>
              </a:buClr>
              <a:buSzPts val="2400"/>
              <a:buChar char="•"/>
            </a:pPr>
            <a:r>
              <a:rPr lang="en-US"/>
              <a:t>Activation of dendritic cells</a:t>
            </a:r>
            <a:endParaRPr/>
          </a:p>
          <a:p>
            <a:pPr marL="685800" lvl="1" indent="-228600" algn="l" rtl="0">
              <a:lnSpc>
                <a:spcPct val="90000"/>
              </a:lnSpc>
              <a:spcBef>
                <a:spcPts val="500"/>
              </a:spcBef>
              <a:spcAft>
                <a:spcPts val="0"/>
              </a:spcAft>
              <a:buClr>
                <a:schemeClr val="dk1"/>
              </a:buClr>
              <a:buSzPts val="2400"/>
              <a:buChar char="•"/>
            </a:pPr>
            <a:r>
              <a:rPr lang="en-US"/>
              <a:t>Upregulation of cytokines</a:t>
            </a:r>
            <a:endParaRPr/>
          </a:p>
          <a:p>
            <a:pPr marL="228600" lvl="0" indent="-228600" algn="l" rtl="0">
              <a:lnSpc>
                <a:spcPct val="90000"/>
              </a:lnSpc>
              <a:spcBef>
                <a:spcPts val="1000"/>
              </a:spcBef>
              <a:spcAft>
                <a:spcPts val="0"/>
              </a:spcAft>
              <a:buClr>
                <a:schemeClr val="dk1"/>
              </a:buClr>
              <a:buSzPts val="2800"/>
              <a:buChar char="•"/>
            </a:pPr>
            <a:r>
              <a:rPr lang="en-US"/>
              <a:t>Low-dose radiotherapy (up to 2Gy):</a:t>
            </a:r>
            <a:endParaRPr/>
          </a:p>
          <a:p>
            <a:pPr marL="685800" lvl="1" indent="-228600" algn="l" rtl="0">
              <a:lnSpc>
                <a:spcPct val="90000"/>
              </a:lnSpc>
              <a:spcBef>
                <a:spcPts val="500"/>
              </a:spcBef>
              <a:spcAft>
                <a:spcPts val="0"/>
              </a:spcAft>
              <a:buClr>
                <a:schemeClr val="dk1"/>
              </a:buClr>
              <a:buSzPts val="2400"/>
              <a:buChar char="•"/>
            </a:pPr>
            <a:r>
              <a:rPr lang="en-US"/>
              <a:t>Re-program tumor microenvironment (polarizing macrophage induction, </a:t>
            </a:r>
            <a:r>
              <a:rPr lang="en-US" b="0" i="0">
                <a:solidFill>
                  <a:srgbClr val="282828"/>
                </a:solidFill>
                <a:latin typeface="Arial"/>
                <a:ea typeface="Arial"/>
                <a:cs typeface="Arial"/>
                <a:sym typeface="Arial"/>
              </a:rPr>
              <a:t>production of IL-12 &amp; IFN-γ, </a:t>
            </a:r>
            <a:r>
              <a:rPr lang="en-US"/>
              <a:t>recruitment of T-cells)</a:t>
            </a:r>
            <a:endParaRPr/>
          </a:p>
          <a:p>
            <a:pPr marL="685800" lvl="1" indent="-228600" algn="l" rtl="0">
              <a:lnSpc>
                <a:spcPct val="90000"/>
              </a:lnSpc>
              <a:spcBef>
                <a:spcPts val="500"/>
              </a:spcBef>
              <a:spcAft>
                <a:spcPts val="0"/>
              </a:spcAft>
              <a:buClr>
                <a:schemeClr val="dk1"/>
              </a:buClr>
              <a:buSzPts val="2400"/>
              <a:buChar char="•"/>
            </a:pPr>
            <a:r>
              <a:rPr lang="en-US"/>
              <a:t>Mobilization of antitumor immunity with both CD4+ and CD8+ T cells.</a:t>
            </a:r>
            <a:endParaRPr/>
          </a:p>
          <a:p>
            <a:pPr marL="685800" lvl="1" indent="-76200" algn="l" rtl="0">
              <a:lnSpc>
                <a:spcPct val="90000"/>
              </a:lnSpc>
              <a:spcBef>
                <a:spcPts val="500"/>
              </a:spcBef>
              <a:spcAft>
                <a:spcPts val="0"/>
              </a:spcAft>
              <a:buClr>
                <a:schemeClr val="dk1"/>
              </a:buClr>
              <a:buSzPts val="2400"/>
              <a:buNone/>
            </a:pPr>
            <a:endParaRPr/>
          </a:p>
          <a:p>
            <a:pPr marL="228600" lvl="0" indent="-50800" algn="l" rtl="0">
              <a:lnSpc>
                <a:spcPct val="90000"/>
              </a:lnSpc>
              <a:spcBef>
                <a:spcPts val="1000"/>
              </a:spcBef>
              <a:spcAft>
                <a:spcPts val="0"/>
              </a:spcAft>
              <a:buClr>
                <a:schemeClr val="dk1"/>
              </a:buClr>
              <a:buSzPts val="2800"/>
              <a:buNone/>
            </a:pPr>
            <a:endParaRPr/>
          </a:p>
        </p:txBody>
      </p:sp>
      <p:sp>
        <p:nvSpPr>
          <p:cNvPr id="417" name="Google Shape;417;p25"/>
          <p:cNvSpPr txBox="1"/>
          <p:nvPr/>
        </p:nvSpPr>
        <p:spPr>
          <a:xfrm>
            <a:off x="8996222" y="6047402"/>
            <a:ext cx="3092313" cy="738664"/>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Calibri"/>
                <a:ea typeface="Calibri"/>
                <a:cs typeface="Calibri"/>
                <a:sym typeface="Calibri"/>
              </a:rPr>
              <a:t>Herrera Cancer Disc, 2022</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Monjazeb Clin Cancer Res, 2021</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Barsoumian J Immunother Cancer, 2020</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34"/>
          <p:cNvSpPr txBox="1">
            <a:spLocks noGrp="1"/>
          </p:cNvSpPr>
          <p:nvPr>
            <p:ph type="title"/>
          </p:nvPr>
        </p:nvSpPr>
        <p:spPr>
          <a:xfrm>
            <a:off x="687897" y="365125"/>
            <a:ext cx="1066590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Calibri"/>
              <a:buNone/>
            </a:pPr>
            <a:r>
              <a:rPr lang="en-US" sz="3200"/>
              <a:t>Obtaining a valley dose of “around “1Gy in clinical GRID therapy</a:t>
            </a:r>
            <a:endParaRPr/>
          </a:p>
        </p:txBody>
      </p:sp>
      <p:graphicFrame>
        <p:nvGraphicFramePr>
          <p:cNvPr id="500" name="Google Shape;500;p34"/>
          <p:cNvGraphicFramePr/>
          <p:nvPr/>
        </p:nvGraphicFramePr>
        <p:xfrm>
          <a:off x="6535660" y="1491143"/>
          <a:ext cx="5496000" cy="4572110"/>
        </p:xfrm>
        <a:graphic>
          <a:graphicData uri="http://schemas.openxmlformats.org/drawingml/2006/table">
            <a:tbl>
              <a:tblPr firstRow="1" bandRow="1">
                <a:noFill/>
                <a:tableStyleId>{B0C6A432-5EA1-4D81-A632-F92015166B2C}</a:tableStyleId>
              </a:tblPr>
              <a:tblGrid>
                <a:gridCol w="1099200">
                  <a:extLst>
                    <a:ext uri="{9D8B030D-6E8A-4147-A177-3AD203B41FA5}">
                      <a16:colId xmlns:a16="http://schemas.microsoft.com/office/drawing/2014/main" val="20000"/>
                    </a:ext>
                  </a:extLst>
                </a:gridCol>
                <a:gridCol w="1099200">
                  <a:extLst>
                    <a:ext uri="{9D8B030D-6E8A-4147-A177-3AD203B41FA5}">
                      <a16:colId xmlns:a16="http://schemas.microsoft.com/office/drawing/2014/main" val="20001"/>
                    </a:ext>
                  </a:extLst>
                </a:gridCol>
                <a:gridCol w="1099200">
                  <a:extLst>
                    <a:ext uri="{9D8B030D-6E8A-4147-A177-3AD203B41FA5}">
                      <a16:colId xmlns:a16="http://schemas.microsoft.com/office/drawing/2014/main" val="20002"/>
                    </a:ext>
                  </a:extLst>
                </a:gridCol>
                <a:gridCol w="1099200">
                  <a:extLst>
                    <a:ext uri="{9D8B030D-6E8A-4147-A177-3AD203B41FA5}">
                      <a16:colId xmlns:a16="http://schemas.microsoft.com/office/drawing/2014/main" val="20003"/>
                    </a:ext>
                  </a:extLst>
                </a:gridCol>
                <a:gridCol w="1099200">
                  <a:extLst>
                    <a:ext uri="{9D8B030D-6E8A-4147-A177-3AD203B41FA5}">
                      <a16:colId xmlns:a16="http://schemas.microsoft.com/office/drawing/2014/main" val="20004"/>
                    </a:ext>
                  </a:extLst>
                </a:gridCol>
              </a:tblGrid>
              <a:tr h="467925">
                <a:tc>
                  <a:txBody>
                    <a:bodyPr/>
                    <a:lstStyle/>
                    <a:p>
                      <a:pPr marL="0" marR="0" lvl="0" indent="0" algn="ctr" rtl="0">
                        <a:spcBef>
                          <a:spcPts val="0"/>
                        </a:spcBef>
                        <a:spcAft>
                          <a:spcPts val="0"/>
                        </a:spcAft>
                        <a:buNone/>
                      </a:pPr>
                      <a:r>
                        <a:rPr lang="en-US" sz="1800" u="none" strike="noStrike" cap="none"/>
                        <a:t>Case</a:t>
                      </a:r>
                      <a:endParaRPr/>
                    </a:p>
                  </a:txBody>
                  <a:tcPr marL="91450" marR="91450" marT="45725" marB="45725"/>
                </a:tc>
                <a:tc>
                  <a:txBody>
                    <a:bodyPr/>
                    <a:lstStyle/>
                    <a:p>
                      <a:pPr marL="0" marR="0" lvl="0" indent="0" algn="ctr" rtl="0">
                        <a:spcBef>
                          <a:spcPts val="0"/>
                        </a:spcBef>
                        <a:spcAft>
                          <a:spcPts val="0"/>
                        </a:spcAft>
                        <a:buNone/>
                      </a:pPr>
                      <a:r>
                        <a:rPr lang="en-US" sz="1400" u="none" strike="noStrike" cap="none"/>
                        <a:t>Prescription </a:t>
                      </a:r>
                      <a:r>
                        <a:rPr lang="en-US" sz="1800" u="none" strike="noStrike" cap="none"/>
                        <a:t>(Gy)</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VPDR</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Valley dose (Gy)</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Peak dose </a:t>
                      </a:r>
                      <a:endParaRPr/>
                    </a:p>
                    <a:p>
                      <a:pPr marL="0" marR="0" lvl="0" indent="0" algn="ctr" rtl="0">
                        <a:spcBef>
                          <a:spcPts val="0"/>
                        </a:spcBef>
                        <a:spcAft>
                          <a:spcPts val="0"/>
                        </a:spcAft>
                        <a:buNone/>
                      </a:pPr>
                      <a:r>
                        <a:rPr lang="en-US" sz="1800" u="none" strike="noStrike" cap="none"/>
                        <a:t>(Gy)</a:t>
                      </a:r>
                      <a:endParaRPr/>
                    </a:p>
                  </a:txBody>
                  <a:tcPr marL="91450" marR="91450" marT="45725" marB="45725"/>
                </a:tc>
                <a:extLst>
                  <a:ext uri="{0D108BD9-81ED-4DB2-BD59-A6C34878D82A}">
                    <a16:rowId xmlns:a16="http://schemas.microsoft.com/office/drawing/2014/main" val="10000"/>
                  </a:ext>
                </a:extLst>
              </a:tr>
              <a:tr h="271100">
                <a:tc>
                  <a:txBody>
                    <a:bodyPr/>
                    <a:lstStyle/>
                    <a:p>
                      <a:pPr marL="0" marR="0" lvl="0" indent="0" algn="ctr" rtl="0">
                        <a:spcBef>
                          <a:spcPts val="0"/>
                        </a:spcBef>
                        <a:spcAft>
                          <a:spcPts val="0"/>
                        </a:spcAft>
                        <a:buNone/>
                      </a:pPr>
                      <a:r>
                        <a:rPr lang="en-US" sz="1800" u="none" strike="noStrike" cap="none"/>
                        <a:t>1</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15.04</a:t>
                      </a:r>
                      <a:endParaRPr/>
                    </a:p>
                  </a:txBody>
                  <a:tcPr marL="91450" marR="91450" marT="45725" marB="45725"/>
                </a:tc>
                <a:extLst>
                  <a:ext uri="{0D108BD9-81ED-4DB2-BD59-A6C34878D82A}">
                    <a16:rowId xmlns:a16="http://schemas.microsoft.com/office/drawing/2014/main" val="10001"/>
                  </a:ext>
                </a:extLst>
              </a:tr>
              <a:tr h="271100">
                <a:tc>
                  <a:txBody>
                    <a:bodyPr/>
                    <a:lstStyle/>
                    <a:p>
                      <a:pPr marL="0" marR="0" lvl="0" indent="0" algn="ctr" rtl="0">
                        <a:spcBef>
                          <a:spcPts val="0"/>
                        </a:spcBef>
                        <a:spcAft>
                          <a:spcPts val="0"/>
                        </a:spcAft>
                        <a:buNone/>
                      </a:pPr>
                      <a:r>
                        <a:rPr lang="en-US" sz="1800" u="none" strike="noStrike" cap="none"/>
                        <a:t>2</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0.11</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2.21</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20.45</a:t>
                      </a:r>
                      <a:endParaRPr/>
                    </a:p>
                  </a:txBody>
                  <a:tcPr marL="91450" marR="91450" marT="45725" marB="45725"/>
                </a:tc>
                <a:extLst>
                  <a:ext uri="{0D108BD9-81ED-4DB2-BD59-A6C34878D82A}">
                    <a16:rowId xmlns:a16="http://schemas.microsoft.com/office/drawing/2014/main" val="10002"/>
                  </a:ext>
                </a:extLst>
              </a:tr>
              <a:tr h="271100">
                <a:tc>
                  <a:txBody>
                    <a:bodyPr/>
                    <a:lstStyle/>
                    <a:p>
                      <a:pPr marL="0" marR="0" lvl="0" indent="0" algn="ctr" rtl="0">
                        <a:spcBef>
                          <a:spcPts val="0"/>
                        </a:spcBef>
                        <a:spcAft>
                          <a:spcPts val="0"/>
                        </a:spcAft>
                        <a:buNone/>
                      </a:pPr>
                      <a:r>
                        <a:rPr lang="en-US" sz="1800" u="none" strike="noStrike" cap="none"/>
                        <a:t>3</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0.06</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1.13</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20.08</a:t>
                      </a:r>
                      <a:endParaRPr/>
                    </a:p>
                  </a:txBody>
                  <a:tcPr marL="91450" marR="91450" marT="45725" marB="45725"/>
                </a:tc>
                <a:extLst>
                  <a:ext uri="{0D108BD9-81ED-4DB2-BD59-A6C34878D82A}">
                    <a16:rowId xmlns:a16="http://schemas.microsoft.com/office/drawing/2014/main" val="10003"/>
                  </a:ext>
                </a:extLst>
              </a:tr>
              <a:tr h="271100">
                <a:tc>
                  <a:txBody>
                    <a:bodyPr/>
                    <a:lstStyle/>
                    <a:p>
                      <a:pPr marL="0" marR="0" lvl="0" indent="0" algn="ctr" rtl="0">
                        <a:spcBef>
                          <a:spcPts val="0"/>
                        </a:spcBef>
                        <a:spcAft>
                          <a:spcPts val="0"/>
                        </a:spcAft>
                        <a:buNone/>
                      </a:pPr>
                      <a:r>
                        <a:rPr lang="en-US" sz="1800" u="none" strike="noStrike" cap="none"/>
                        <a:t>4</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1.05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20.05</a:t>
                      </a:r>
                      <a:endParaRPr/>
                    </a:p>
                  </a:txBody>
                  <a:tcPr marL="91450" marR="91450" marT="45725" marB="45725"/>
                </a:tc>
                <a:extLst>
                  <a:ext uri="{0D108BD9-81ED-4DB2-BD59-A6C34878D82A}">
                    <a16:rowId xmlns:a16="http://schemas.microsoft.com/office/drawing/2014/main" val="10004"/>
                  </a:ext>
                </a:extLst>
              </a:tr>
              <a:tr h="271100">
                <a:tc>
                  <a:txBody>
                    <a:bodyPr/>
                    <a:lstStyle/>
                    <a:p>
                      <a:pPr marL="0" marR="0" lvl="0" indent="0" algn="ctr" rtl="0">
                        <a:spcBef>
                          <a:spcPts val="0"/>
                        </a:spcBef>
                        <a:spcAft>
                          <a:spcPts val="0"/>
                        </a:spcAft>
                        <a:buNone/>
                      </a:pPr>
                      <a:r>
                        <a:rPr lang="en-US" sz="1800" u="none" strike="noStrike" cap="none"/>
                        <a:t>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0.10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1.79</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18.01</a:t>
                      </a:r>
                      <a:endParaRPr/>
                    </a:p>
                  </a:txBody>
                  <a:tcPr marL="91450" marR="91450" marT="45725" marB="45725"/>
                </a:tc>
                <a:extLst>
                  <a:ext uri="{0D108BD9-81ED-4DB2-BD59-A6C34878D82A}">
                    <a16:rowId xmlns:a16="http://schemas.microsoft.com/office/drawing/2014/main" val="10005"/>
                  </a:ext>
                </a:extLst>
              </a:tr>
              <a:tr h="271100">
                <a:tc>
                  <a:txBody>
                    <a:bodyPr/>
                    <a:lstStyle/>
                    <a:p>
                      <a:pPr marL="0" marR="0" lvl="0" indent="0" algn="ctr" rtl="0">
                        <a:spcBef>
                          <a:spcPts val="0"/>
                        </a:spcBef>
                        <a:spcAft>
                          <a:spcPts val="0"/>
                        </a:spcAft>
                        <a:buNone/>
                      </a:pPr>
                      <a:r>
                        <a:rPr lang="en-US" sz="1800" u="none" strike="noStrike" cap="none"/>
                        <a:t>6</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0.09</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1.70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18.00</a:t>
                      </a:r>
                      <a:endParaRPr/>
                    </a:p>
                  </a:txBody>
                  <a:tcPr marL="91450" marR="91450" marT="45725" marB="45725"/>
                </a:tc>
                <a:extLst>
                  <a:ext uri="{0D108BD9-81ED-4DB2-BD59-A6C34878D82A}">
                    <a16:rowId xmlns:a16="http://schemas.microsoft.com/office/drawing/2014/main" val="10006"/>
                  </a:ext>
                </a:extLst>
              </a:tr>
              <a:tr h="271100">
                <a:tc>
                  <a:txBody>
                    <a:bodyPr/>
                    <a:lstStyle/>
                    <a:p>
                      <a:pPr marL="0" marR="0" lvl="0" indent="0" algn="ctr" rtl="0">
                        <a:spcBef>
                          <a:spcPts val="0"/>
                        </a:spcBef>
                        <a:spcAft>
                          <a:spcPts val="0"/>
                        </a:spcAft>
                        <a:buNone/>
                      </a:pPr>
                      <a:r>
                        <a:rPr lang="en-US" sz="1800" u="none" strike="noStrike" cap="none"/>
                        <a:t>7</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1.16</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15.01</a:t>
                      </a:r>
                      <a:endParaRPr/>
                    </a:p>
                  </a:txBody>
                  <a:tcPr marL="91450" marR="91450" marT="45725" marB="45725"/>
                </a:tc>
                <a:extLst>
                  <a:ext uri="{0D108BD9-81ED-4DB2-BD59-A6C34878D82A}">
                    <a16:rowId xmlns:a16="http://schemas.microsoft.com/office/drawing/2014/main" val="10007"/>
                  </a:ext>
                </a:extLst>
              </a:tr>
              <a:tr h="271100">
                <a:tc>
                  <a:txBody>
                    <a:bodyPr/>
                    <a:lstStyle/>
                    <a:p>
                      <a:pPr marL="0" marR="0" lvl="0" indent="0" algn="ctr" rtl="0">
                        <a:spcBef>
                          <a:spcPts val="0"/>
                        </a:spcBef>
                        <a:spcAft>
                          <a:spcPts val="0"/>
                        </a:spcAft>
                        <a:buNone/>
                      </a:pPr>
                      <a:r>
                        <a:rPr lang="en-US" sz="1800" u="none" strike="noStrike" cap="none"/>
                        <a:t>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0.09</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1.38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15.01</a:t>
                      </a:r>
                      <a:endParaRPr/>
                    </a:p>
                  </a:txBody>
                  <a:tcPr marL="91450" marR="91450" marT="45725" marB="45725"/>
                </a:tc>
                <a:extLst>
                  <a:ext uri="{0D108BD9-81ED-4DB2-BD59-A6C34878D82A}">
                    <a16:rowId xmlns:a16="http://schemas.microsoft.com/office/drawing/2014/main" val="10008"/>
                  </a:ext>
                </a:extLst>
              </a:tr>
              <a:tr h="271100">
                <a:tc>
                  <a:txBody>
                    <a:bodyPr/>
                    <a:lstStyle/>
                    <a:p>
                      <a:pPr marL="0" marR="0" lvl="0" indent="0" algn="ctr" rtl="0">
                        <a:spcBef>
                          <a:spcPts val="0"/>
                        </a:spcBef>
                        <a:spcAft>
                          <a:spcPts val="0"/>
                        </a:spcAft>
                        <a:buNone/>
                      </a:pPr>
                      <a:r>
                        <a:rPr lang="en-US" sz="1800" u="none" strike="noStrike" cap="none"/>
                        <a:t>9</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0.09</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1.33</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15.02</a:t>
                      </a:r>
                      <a:endParaRPr/>
                    </a:p>
                  </a:txBody>
                  <a:tcPr marL="91450" marR="91450" marT="45725" marB="45725"/>
                </a:tc>
                <a:extLst>
                  <a:ext uri="{0D108BD9-81ED-4DB2-BD59-A6C34878D82A}">
                    <a16:rowId xmlns:a16="http://schemas.microsoft.com/office/drawing/2014/main" val="10009"/>
                  </a:ext>
                </a:extLst>
              </a:tr>
              <a:tr h="271100">
                <a:tc>
                  <a:txBody>
                    <a:bodyPr/>
                    <a:lstStyle/>
                    <a:p>
                      <a:pPr marL="0" marR="0" lvl="0" indent="0" algn="ctr" rtl="0">
                        <a:spcBef>
                          <a:spcPts val="0"/>
                        </a:spcBef>
                        <a:spcAft>
                          <a:spcPts val="0"/>
                        </a:spcAft>
                        <a:buNone/>
                      </a:pPr>
                      <a:r>
                        <a:rPr lang="en-US" sz="1800" u="none" strike="noStrike" cap="none"/>
                        <a:t>10</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0.08</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1.27</a:t>
                      </a:r>
                      <a:endParaRPr/>
                    </a:p>
                  </a:txBody>
                  <a:tcPr marL="91450" marR="91450" marT="45725" marB="45725"/>
                </a:tc>
                <a:tc>
                  <a:txBody>
                    <a:bodyPr/>
                    <a:lstStyle/>
                    <a:p>
                      <a:pPr marL="0" marR="0" lvl="0" indent="0" algn="ctr" rtl="0">
                        <a:spcBef>
                          <a:spcPts val="0"/>
                        </a:spcBef>
                        <a:spcAft>
                          <a:spcPts val="0"/>
                        </a:spcAft>
                        <a:buNone/>
                      </a:pPr>
                      <a:r>
                        <a:rPr lang="en-US" sz="1800" u="none" strike="noStrike" cap="none"/>
                        <a:t>15.03</a:t>
                      </a:r>
                      <a:endParaRPr/>
                    </a:p>
                  </a:txBody>
                  <a:tcPr marL="91450" marR="91450" marT="45725" marB="45725"/>
                </a:tc>
                <a:extLst>
                  <a:ext uri="{0D108BD9-81ED-4DB2-BD59-A6C34878D82A}">
                    <a16:rowId xmlns:a16="http://schemas.microsoft.com/office/drawing/2014/main" val="10010"/>
                  </a:ext>
                </a:extLst>
              </a:tr>
            </a:tbl>
          </a:graphicData>
        </a:graphic>
      </p:graphicFrame>
      <p:pic>
        <p:nvPicPr>
          <p:cNvPr id="501" name="Google Shape;501;p34"/>
          <p:cNvPicPr preferRelativeResize="0"/>
          <p:nvPr/>
        </p:nvPicPr>
        <p:blipFill rotWithShape="1">
          <a:blip r:embed="rId3">
            <a:alphaModFix/>
          </a:blip>
          <a:srcRect/>
          <a:stretch/>
        </p:blipFill>
        <p:spPr>
          <a:xfrm>
            <a:off x="125547" y="5377343"/>
            <a:ext cx="2352675" cy="1371600"/>
          </a:xfrm>
          <a:prstGeom prst="rect">
            <a:avLst/>
          </a:prstGeom>
          <a:noFill/>
          <a:ln>
            <a:noFill/>
          </a:ln>
        </p:spPr>
      </p:pic>
      <p:sp>
        <p:nvSpPr>
          <p:cNvPr id="502" name="Google Shape;502;p34"/>
          <p:cNvSpPr txBox="1"/>
          <p:nvPr/>
        </p:nvSpPr>
        <p:spPr>
          <a:xfrm>
            <a:off x="125547" y="3553750"/>
            <a:ext cx="6065528" cy="101566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i="0">
                <a:solidFill>
                  <a:srgbClr val="000000"/>
                </a:solidFill>
                <a:latin typeface="Calibri"/>
                <a:ea typeface="Calibri"/>
                <a:cs typeface="Calibri"/>
                <a:sym typeface="Calibri"/>
              </a:rPr>
              <a:t>Feasibility Study of 3D-VMAT-Based GRID Therapy.</a:t>
            </a:r>
            <a:endParaRPr/>
          </a:p>
          <a:p>
            <a:pPr marL="0" marR="0" lvl="0" indent="0" algn="l" rtl="0">
              <a:spcBef>
                <a:spcPts val="0"/>
              </a:spcBef>
              <a:spcAft>
                <a:spcPts val="0"/>
              </a:spcAft>
              <a:buNone/>
            </a:pPr>
            <a:r>
              <a:rPr lang="en-US" sz="1600" b="1" i="0">
                <a:solidFill>
                  <a:srgbClr val="1C1D1E"/>
                </a:solidFill>
                <a:latin typeface="Calibri"/>
                <a:ea typeface="Calibri"/>
                <a:cs typeface="Calibri"/>
                <a:sym typeface="Calibri"/>
              </a:rPr>
              <a:t>Spatially fractionated radiotherapy (GRID) using helical tomotherapy.</a:t>
            </a:r>
            <a:endParaRPr/>
          </a:p>
          <a:p>
            <a:pPr marL="0" marR="0" lvl="0" indent="0" algn="l" rtl="0">
              <a:spcBef>
                <a:spcPts val="0"/>
              </a:spcBef>
              <a:spcAft>
                <a:spcPts val="0"/>
              </a:spcAft>
              <a:buNone/>
            </a:pPr>
            <a:r>
              <a:rPr lang="en-US" sz="1400" i="0">
                <a:solidFill>
                  <a:srgbClr val="000000"/>
                </a:solidFill>
                <a:latin typeface="Times New Roman"/>
                <a:ea typeface="Times New Roman"/>
                <a:cs typeface="Times New Roman"/>
                <a:sym typeface="Times New Roman"/>
              </a:rPr>
              <a:t>Zhang TCRT, 2022</a:t>
            </a:r>
            <a:endParaRPr/>
          </a:p>
          <a:p>
            <a:pPr marL="0" marR="0" lvl="0" indent="0" algn="l" rtl="0">
              <a:spcBef>
                <a:spcPts val="0"/>
              </a:spcBef>
              <a:spcAft>
                <a:spcPts val="0"/>
              </a:spcAft>
              <a:buNone/>
            </a:pPr>
            <a:r>
              <a:rPr lang="en-US" sz="1400">
                <a:solidFill>
                  <a:schemeClr val="dk1"/>
                </a:solidFill>
                <a:latin typeface="Calibri"/>
                <a:ea typeface="Calibri"/>
                <a:cs typeface="Calibri"/>
                <a:sym typeface="Calibri"/>
              </a:rPr>
              <a:t>Zhang JACMP, 2016</a:t>
            </a:r>
            <a:endParaRPr/>
          </a:p>
        </p:txBody>
      </p:sp>
      <p:sp>
        <p:nvSpPr>
          <p:cNvPr id="503" name="Google Shape;503;p34"/>
          <p:cNvSpPr txBox="1"/>
          <p:nvPr/>
        </p:nvSpPr>
        <p:spPr>
          <a:xfrm>
            <a:off x="1577131" y="3184418"/>
            <a:ext cx="2441196" cy="36933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ARC THERAPY for GRID</a:t>
            </a:r>
            <a:endParaRPr/>
          </a:p>
        </p:txBody>
      </p:sp>
      <p:pic>
        <p:nvPicPr>
          <p:cNvPr id="504" name="Google Shape;504;p34"/>
          <p:cNvPicPr preferRelativeResize="0"/>
          <p:nvPr/>
        </p:nvPicPr>
        <p:blipFill rotWithShape="1">
          <a:blip r:embed="rId4">
            <a:alphaModFix/>
          </a:blip>
          <a:srcRect/>
          <a:stretch/>
        </p:blipFill>
        <p:spPr>
          <a:xfrm>
            <a:off x="1301884" y="1419450"/>
            <a:ext cx="3272343" cy="1580302"/>
          </a:xfrm>
          <a:prstGeom prst="rect">
            <a:avLst/>
          </a:prstGeom>
          <a:noFill/>
          <a:ln>
            <a:noFill/>
          </a:ln>
        </p:spPr>
      </p:pic>
      <p:pic>
        <p:nvPicPr>
          <p:cNvPr id="505" name="Google Shape;505;p34"/>
          <p:cNvPicPr preferRelativeResize="0"/>
          <p:nvPr/>
        </p:nvPicPr>
        <p:blipFill rotWithShape="1">
          <a:blip r:embed="rId5">
            <a:alphaModFix/>
          </a:blip>
          <a:srcRect/>
          <a:stretch/>
        </p:blipFill>
        <p:spPr>
          <a:xfrm>
            <a:off x="3281544" y="4738442"/>
            <a:ext cx="2585366" cy="195873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grpSp>
        <p:nvGrpSpPr>
          <p:cNvPr id="286" name="Google Shape;286;p21"/>
          <p:cNvGrpSpPr/>
          <p:nvPr/>
        </p:nvGrpSpPr>
        <p:grpSpPr>
          <a:xfrm>
            <a:off x="28803600" y="6934201"/>
            <a:ext cx="6553201" cy="5141913"/>
            <a:chOff x="720" y="480"/>
            <a:chExt cx="4128" cy="3239"/>
          </a:xfrm>
        </p:grpSpPr>
        <p:sp>
          <p:nvSpPr>
            <p:cNvPr id="287" name="Google Shape;287;p21"/>
            <p:cNvSpPr/>
            <p:nvPr/>
          </p:nvSpPr>
          <p:spPr>
            <a:xfrm>
              <a:off x="720" y="480"/>
              <a:ext cx="4128" cy="323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288" name="Google Shape;288;p21"/>
            <p:cNvSpPr/>
            <p:nvPr/>
          </p:nvSpPr>
          <p:spPr>
            <a:xfrm>
              <a:off x="1730" y="3065"/>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0</a:t>
              </a:r>
              <a:endParaRPr sz="1351">
                <a:solidFill>
                  <a:srgbClr val="000000"/>
                </a:solidFill>
                <a:latin typeface="Arial"/>
                <a:ea typeface="Arial"/>
                <a:cs typeface="Arial"/>
                <a:sym typeface="Arial"/>
              </a:endParaRPr>
            </a:p>
          </p:txBody>
        </p:sp>
        <p:sp>
          <p:nvSpPr>
            <p:cNvPr id="289" name="Google Shape;289;p21"/>
            <p:cNvSpPr/>
            <p:nvPr/>
          </p:nvSpPr>
          <p:spPr>
            <a:xfrm>
              <a:off x="2134" y="3065"/>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2</a:t>
              </a:r>
              <a:endParaRPr sz="1351">
                <a:solidFill>
                  <a:srgbClr val="000000"/>
                </a:solidFill>
                <a:latin typeface="Arial"/>
                <a:ea typeface="Arial"/>
                <a:cs typeface="Arial"/>
                <a:sym typeface="Arial"/>
              </a:endParaRPr>
            </a:p>
          </p:txBody>
        </p:sp>
        <p:sp>
          <p:nvSpPr>
            <p:cNvPr id="290" name="Google Shape;290;p21"/>
            <p:cNvSpPr/>
            <p:nvPr/>
          </p:nvSpPr>
          <p:spPr>
            <a:xfrm>
              <a:off x="2524" y="3065"/>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4</a:t>
              </a:r>
              <a:endParaRPr sz="1351">
                <a:solidFill>
                  <a:srgbClr val="000000"/>
                </a:solidFill>
                <a:latin typeface="Arial"/>
                <a:ea typeface="Arial"/>
                <a:cs typeface="Arial"/>
                <a:sym typeface="Arial"/>
              </a:endParaRPr>
            </a:p>
          </p:txBody>
        </p:sp>
        <p:sp>
          <p:nvSpPr>
            <p:cNvPr id="291" name="Google Shape;291;p21"/>
            <p:cNvSpPr/>
            <p:nvPr/>
          </p:nvSpPr>
          <p:spPr>
            <a:xfrm>
              <a:off x="2928" y="3065"/>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6</a:t>
              </a:r>
              <a:endParaRPr sz="1351">
                <a:solidFill>
                  <a:srgbClr val="000000"/>
                </a:solidFill>
                <a:latin typeface="Arial"/>
                <a:ea typeface="Arial"/>
                <a:cs typeface="Arial"/>
                <a:sym typeface="Arial"/>
              </a:endParaRPr>
            </a:p>
          </p:txBody>
        </p:sp>
        <p:sp>
          <p:nvSpPr>
            <p:cNvPr id="292" name="Google Shape;292;p21"/>
            <p:cNvSpPr/>
            <p:nvPr/>
          </p:nvSpPr>
          <p:spPr>
            <a:xfrm>
              <a:off x="3318" y="3065"/>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8</a:t>
              </a:r>
              <a:endParaRPr sz="1351">
                <a:solidFill>
                  <a:srgbClr val="000000"/>
                </a:solidFill>
                <a:latin typeface="Arial"/>
                <a:ea typeface="Arial"/>
                <a:cs typeface="Arial"/>
                <a:sym typeface="Arial"/>
              </a:endParaRPr>
            </a:p>
          </p:txBody>
        </p:sp>
        <p:sp>
          <p:nvSpPr>
            <p:cNvPr id="293" name="Google Shape;293;p21"/>
            <p:cNvSpPr/>
            <p:nvPr/>
          </p:nvSpPr>
          <p:spPr>
            <a:xfrm>
              <a:off x="3679" y="3065"/>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10</a:t>
              </a:r>
              <a:endParaRPr sz="1351">
                <a:solidFill>
                  <a:srgbClr val="000000"/>
                </a:solidFill>
                <a:latin typeface="Arial"/>
                <a:ea typeface="Arial"/>
                <a:cs typeface="Arial"/>
                <a:sym typeface="Arial"/>
              </a:endParaRPr>
            </a:p>
          </p:txBody>
        </p:sp>
        <p:sp>
          <p:nvSpPr>
            <p:cNvPr id="294" name="Google Shape;294;p21"/>
            <p:cNvSpPr/>
            <p:nvPr/>
          </p:nvSpPr>
          <p:spPr>
            <a:xfrm>
              <a:off x="4083" y="3065"/>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12</a:t>
              </a:r>
              <a:endParaRPr sz="1351">
                <a:solidFill>
                  <a:srgbClr val="000000"/>
                </a:solidFill>
                <a:latin typeface="Arial"/>
                <a:ea typeface="Arial"/>
                <a:cs typeface="Arial"/>
                <a:sym typeface="Arial"/>
              </a:endParaRPr>
            </a:p>
          </p:txBody>
        </p:sp>
        <p:sp>
          <p:nvSpPr>
            <p:cNvPr id="295" name="Google Shape;295;p21"/>
            <p:cNvSpPr/>
            <p:nvPr/>
          </p:nvSpPr>
          <p:spPr>
            <a:xfrm>
              <a:off x="4487" y="3065"/>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14</a:t>
              </a:r>
              <a:endParaRPr sz="1351">
                <a:solidFill>
                  <a:srgbClr val="000000"/>
                </a:solidFill>
                <a:latin typeface="Arial"/>
                <a:ea typeface="Arial"/>
                <a:cs typeface="Arial"/>
                <a:sym typeface="Arial"/>
              </a:endParaRPr>
            </a:p>
          </p:txBody>
        </p:sp>
        <p:cxnSp>
          <p:nvCxnSpPr>
            <p:cNvPr id="296" name="Google Shape;296;p21"/>
            <p:cNvCxnSpPr/>
            <p:nvPr/>
          </p:nvCxnSpPr>
          <p:spPr>
            <a:xfrm rot="10800000" flipH="1">
              <a:off x="1759"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297" name="Google Shape;297;p21"/>
            <p:cNvCxnSpPr/>
            <p:nvPr/>
          </p:nvCxnSpPr>
          <p:spPr>
            <a:xfrm rot="10800000" flipH="1">
              <a:off x="1961"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298" name="Google Shape;298;p21"/>
            <p:cNvCxnSpPr/>
            <p:nvPr/>
          </p:nvCxnSpPr>
          <p:spPr>
            <a:xfrm rot="10800000" flipH="1">
              <a:off x="2163"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299" name="Google Shape;299;p21"/>
            <p:cNvCxnSpPr/>
            <p:nvPr/>
          </p:nvCxnSpPr>
          <p:spPr>
            <a:xfrm rot="10800000" flipH="1">
              <a:off x="2365"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00" name="Google Shape;300;p21"/>
            <p:cNvCxnSpPr/>
            <p:nvPr/>
          </p:nvCxnSpPr>
          <p:spPr>
            <a:xfrm rot="10800000" flipH="1">
              <a:off x="2567"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01" name="Google Shape;301;p21"/>
            <p:cNvCxnSpPr/>
            <p:nvPr/>
          </p:nvCxnSpPr>
          <p:spPr>
            <a:xfrm rot="10800000" flipH="1">
              <a:off x="2755"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02" name="Google Shape;302;p21"/>
            <p:cNvCxnSpPr/>
            <p:nvPr/>
          </p:nvCxnSpPr>
          <p:spPr>
            <a:xfrm rot="10800000" flipH="1">
              <a:off x="2957"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03" name="Google Shape;303;p21"/>
            <p:cNvCxnSpPr/>
            <p:nvPr/>
          </p:nvCxnSpPr>
          <p:spPr>
            <a:xfrm rot="10800000" flipH="1">
              <a:off x="3159"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04" name="Google Shape;304;p21"/>
            <p:cNvCxnSpPr/>
            <p:nvPr/>
          </p:nvCxnSpPr>
          <p:spPr>
            <a:xfrm rot="10800000" flipH="1">
              <a:off x="3361"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05" name="Google Shape;305;p21"/>
            <p:cNvCxnSpPr/>
            <p:nvPr/>
          </p:nvCxnSpPr>
          <p:spPr>
            <a:xfrm rot="10800000" flipH="1">
              <a:off x="3563"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06" name="Google Shape;306;p21"/>
            <p:cNvCxnSpPr/>
            <p:nvPr/>
          </p:nvCxnSpPr>
          <p:spPr>
            <a:xfrm rot="10800000" flipH="1">
              <a:off x="3751"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07" name="Google Shape;307;p21"/>
            <p:cNvCxnSpPr/>
            <p:nvPr/>
          </p:nvCxnSpPr>
          <p:spPr>
            <a:xfrm rot="10800000" flipH="1">
              <a:off x="3953"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08" name="Google Shape;308;p21"/>
            <p:cNvCxnSpPr/>
            <p:nvPr/>
          </p:nvCxnSpPr>
          <p:spPr>
            <a:xfrm rot="10800000" flipH="1">
              <a:off x="4155"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09" name="Google Shape;309;p21"/>
            <p:cNvCxnSpPr/>
            <p:nvPr/>
          </p:nvCxnSpPr>
          <p:spPr>
            <a:xfrm rot="10800000" flipH="1">
              <a:off x="4357" y="3019"/>
              <a:ext cx="1" cy="16"/>
            </a:xfrm>
            <a:prstGeom prst="straightConnector1">
              <a:avLst/>
            </a:prstGeom>
            <a:noFill/>
            <a:ln w="22225" cap="flat" cmpd="sng">
              <a:solidFill>
                <a:srgbClr val="000000"/>
              </a:solidFill>
              <a:prstDash val="solid"/>
              <a:round/>
              <a:headEnd type="none" w="med" len="med"/>
              <a:tailEnd type="none" w="med" len="med"/>
            </a:ln>
          </p:spPr>
        </p:cxnSp>
        <p:cxnSp>
          <p:nvCxnSpPr>
            <p:cNvPr id="310" name="Google Shape;310;p21"/>
            <p:cNvCxnSpPr/>
            <p:nvPr/>
          </p:nvCxnSpPr>
          <p:spPr>
            <a:xfrm rot="10800000" flipH="1">
              <a:off x="4559" y="3019"/>
              <a:ext cx="1" cy="46"/>
            </a:xfrm>
            <a:prstGeom prst="straightConnector1">
              <a:avLst/>
            </a:prstGeom>
            <a:noFill/>
            <a:ln w="22225" cap="flat" cmpd="sng">
              <a:solidFill>
                <a:srgbClr val="000000"/>
              </a:solidFill>
              <a:prstDash val="solid"/>
              <a:round/>
              <a:headEnd type="none" w="med" len="med"/>
              <a:tailEnd type="none" w="med" len="med"/>
            </a:ln>
          </p:spPr>
        </p:cxnSp>
        <p:cxnSp>
          <p:nvCxnSpPr>
            <p:cNvPr id="311" name="Google Shape;311;p21"/>
            <p:cNvCxnSpPr/>
            <p:nvPr/>
          </p:nvCxnSpPr>
          <p:spPr>
            <a:xfrm>
              <a:off x="1730" y="3019"/>
              <a:ext cx="2858" cy="1"/>
            </a:xfrm>
            <a:prstGeom prst="straightConnector1">
              <a:avLst/>
            </a:prstGeom>
            <a:noFill/>
            <a:ln w="22225" cap="flat" cmpd="sng">
              <a:solidFill>
                <a:srgbClr val="000000"/>
              </a:solidFill>
              <a:prstDash val="solid"/>
              <a:round/>
              <a:headEnd type="none" w="med" len="med"/>
              <a:tailEnd type="none" w="med" len="med"/>
            </a:ln>
          </p:spPr>
        </p:cxnSp>
        <p:sp>
          <p:nvSpPr>
            <p:cNvPr id="312" name="Google Shape;312;p21"/>
            <p:cNvSpPr/>
            <p:nvPr/>
          </p:nvSpPr>
          <p:spPr>
            <a:xfrm>
              <a:off x="1572" y="2928"/>
              <a:ext cx="86"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0</a:t>
              </a:r>
              <a:endParaRPr sz="1351">
                <a:solidFill>
                  <a:srgbClr val="000000"/>
                </a:solidFill>
                <a:latin typeface="Arial"/>
                <a:ea typeface="Arial"/>
                <a:cs typeface="Arial"/>
                <a:sym typeface="Arial"/>
              </a:endParaRPr>
            </a:p>
          </p:txBody>
        </p:sp>
        <p:sp>
          <p:nvSpPr>
            <p:cNvPr id="313" name="Google Shape;313;p21"/>
            <p:cNvSpPr/>
            <p:nvPr/>
          </p:nvSpPr>
          <p:spPr>
            <a:xfrm>
              <a:off x="1499" y="2487"/>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10</a:t>
              </a:r>
              <a:endParaRPr sz="1351">
                <a:solidFill>
                  <a:srgbClr val="000000"/>
                </a:solidFill>
                <a:latin typeface="Arial"/>
                <a:ea typeface="Arial"/>
                <a:cs typeface="Arial"/>
                <a:sym typeface="Arial"/>
              </a:endParaRPr>
            </a:p>
          </p:txBody>
        </p:sp>
        <p:sp>
          <p:nvSpPr>
            <p:cNvPr id="314" name="Google Shape;314;p21"/>
            <p:cNvSpPr/>
            <p:nvPr/>
          </p:nvSpPr>
          <p:spPr>
            <a:xfrm>
              <a:off x="1499" y="2031"/>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20</a:t>
              </a:r>
              <a:endParaRPr sz="1351">
                <a:solidFill>
                  <a:srgbClr val="000000"/>
                </a:solidFill>
                <a:latin typeface="Arial"/>
                <a:ea typeface="Arial"/>
                <a:cs typeface="Arial"/>
                <a:sym typeface="Arial"/>
              </a:endParaRPr>
            </a:p>
          </p:txBody>
        </p:sp>
        <p:sp>
          <p:nvSpPr>
            <p:cNvPr id="315" name="Google Shape;315;p21"/>
            <p:cNvSpPr/>
            <p:nvPr/>
          </p:nvSpPr>
          <p:spPr>
            <a:xfrm>
              <a:off x="1499" y="1590"/>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30</a:t>
              </a:r>
              <a:endParaRPr sz="1351">
                <a:solidFill>
                  <a:srgbClr val="000000"/>
                </a:solidFill>
                <a:latin typeface="Arial"/>
                <a:ea typeface="Arial"/>
                <a:cs typeface="Arial"/>
                <a:sym typeface="Arial"/>
              </a:endParaRPr>
            </a:p>
          </p:txBody>
        </p:sp>
        <p:sp>
          <p:nvSpPr>
            <p:cNvPr id="316" name="Google Shape;316;p21"/>
            <p:cNvSpPr/>
            <p:nvPr/>
          </p:nvSpPr>
          <p:spPr>
            <a:xfrm>
              <a:off x="1499" y="1149"/>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40</a:t>
              </a:r>
              <a:endParaRPr sz="1351">
                <a:solidFill>
                  <a:srgbClr val="000000"/>
                </a:solidFill>
                <a:latin typeface="Arial"/>
                <a:ea typeface="Arial"/>
                <a:cs typeface="Arial"/>
                <a:sym typeface="Arial"/>
              </a:endParaRPr>
            </a:p>
          </p:txBody>
        </p:sp>
        <p:sp>
          <p:nvSpPr>
            <p:cNvPr id="317" name="Google Shape;317;p21"/>
            <p:cNvSpPr/>
            <p:nvPr/>
          </p:nvSpPr>
          <p:spPr>
            <a:xfrm>
              <a:off x="1499" y="693"/>
              <a:ext cx="17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50</a:t>
              </a:r>
              <a:endParaRPr sz="1351">
                <a:solidFill>
                  <a:srgbClr val="000000"/>
                </a:solidFill>
                <a:latin typeface="Arial"/>
                <a:ea typeface="Arial"/>
                <a:cs typeface="Arial"/>
                <a:sym typeface="Arial"/>
              </a:endParaRPr>
            </a:p>
          </p:txBody>
        </p:sp>
        <p:cxnSp>
          <p:nvCxnSpPr>
            <p:cNvPr id="318" name="Google Shape;318;p21"/>
            <p:cNvCxnSpPr/>
            <p:nvPr/>
          </p:nvCxnSpPr>
          <p:spPr>
            <a:xfrm>
              <a:off x="1687" y="3019"/>
              <a:ext cx="43" cy="1"/>
            </a:xfrm>
            <a:prstGeom prst="straightConnector1">
              <a:avLst/>
            </a:prstGeom>
            <a:noFill/>
            <a:ln w="22225" cap="flat" cmpd="sng">
              <a:solidFill>
                <a:srgbClr val="000000"/>
              </a:solidFill>
              <a:prstDash val="solid"/>
              <a:round/>
              <a:headEnd type="none" w="med" len="med"/>
              <a:tailEnd type="none" w="med" len="med"/>
            </a:ln>
          </p:spPr>
        </p:cxnSp>
        <p:cxnSp>
          <p:nvCxnSpPr>
            <p:cNvPr id="319" name="Google Shape;319;p21"/>
            <p:cNvCxnSpPr/>
            <p:nvPr/>
          </p:nvCxnSpPr>
          <p:spPr>
            <a:xfrm>
              <a:off x="1701" y="2791"/>
              <a:ext cx="29" cy="1"/>
            </a:xfrm>
            <a:prstGeom prst="straightConnector1">
              <a:avLst/>
            </a:prstGeom>
            <a:noFill/>
            <a:ln w="22225" cap="flat" cmpd="sng">
              <a:solidFill>
                <a:srgbClr val="000000"/>
              </a:solidFill>
              <a:prstDash val="solid"/>
              <a:round/>
              <a:headEnd type="none" w="med" len="med"/>
              <a:tailEnd type="none" w="med" len="med"/>
            </a:ln>
          </p:spPr>
        </p:cxnSp>
        <p:cxnSp>
          <p:nvCxnSpPr>
            <p:cNvPr id="320" name="Google Shape;320;p21"/>
            <p:cNvCxnSpPr/>
            <p:nvPr/>
          </p:nvCxnSpPr>
          <p:spPr>
            <a:xfrm>
              <a:off x="1687" y="2563"/>
              <a:ext cx="43" cy="1"/>
            </a:xfrm>
            <a:prstGeom prst="straightConnector1">
              <a:avLst/>
            </a:prstGeom>
            <a:noFill/>
            <a:ln w="22225" cap="flat" cmpd="sng">
              <a:solidFill>
                <a:srgbClr val="000000"/>
              </a:solidFill>
              <a:prstDash val="solid"/>
              <a:round/>
              <a:headEnd type="none" w="med" len="med"/>
              <a:tailEnd type="none" w="med" len="med"/>
            </a:ln>
          </p:spPr>
        </p:cxnSp>
        <p:cxnSp>
          <p:nvCxnSpPr>
            <p:cNvPr id="321" name="Google Shape;321;p21"/>
            <p:cNvCxnSpPr/>
            <p:nvPr/>
          </p:nvCxnSpPr>
          <p:spPr>
            <a:xfrm>
              <a:off x="1701" y="2350"/>
              <a:ext cx="29" cy="1"/>
            </a:xfrm>
            <a:prstGeom prst="straightConnector1">
              <a:avLst/>
            </a:prstGeom>
            <a:noFill/>
            <a:ln w="22225" cap="flat" cmpd="sng">
              <a:solidFill>
                <a:srgbClr val="000000"/>
              </a:solidFill>
              <a:prstDash val="solid"/>
              <a:round/>
              <a:headEnd type="none" w="med" len="med"/>
              <a:tailEnd type="none" w="med" len="med"/>
            </a:ln>
          </p:spPr>
        </p:cxnSp>
        <p:cxnSp>
          <p:nvCxnSpPr>
            <p:cNvPr id="322" name="Google Shape;322;p21"/>
            <p:cNvCxnSpPr/>
            <p:nvPr/>
          </p:nvCxnSpPr>
          <p:spPr>
            <a:xfrm>
              <a:off x="1687" y="2122"/>
              <a:ext cx="43" cy="1"/>
            </a:xfrm>
            <a:prstGeom prst="straightConnector1">
              <a:avLst/>
            </a:prstGeom>
            <a:noFill/>
            <a:ln w="22225" cap="flat" cmpd="sng">
              <a:solidFill>
                <a:srgbClr val="000000"/>
              </a:solidFill>
              <a:prstDash val="solid"/>
              <a:round/>
              <a:headEnd type="none" w="med" len="med"/>
              <a:tailEnd type="none" w="med" len="med"/>
            </a:ln>
          </p:spPr>
        </p:cxnSp>
        <p:cxnSp>
          <p:nvCxnSpPr>
            <p:cNvPr id="323" name="Google Shape;323;p21"/>
            <p:cNvCxnSpPr/>
            <p:nvPr/>
          </p:nvCxnSpPr>
          <p:spPr>
            <a:xfrm>
              <a:off x="1701" y="1894"/>
              <a:ext cx="29" cy="1"/>
            </a:xfrm>
            <a:prstGeom prst="straightConnector1">
              <a:avLst/>
            </a:prstGeom>
            <a:noFill/>
            <a:ln w="22225" cap="flat" cmpd="sng">
              <a:solidFill>
                <a:srgbClr val="000000"/>
              </a:solidFill>
              <a:prstDash val="solid"/>
              <a:round/>
              <a:headEnd type="none" w="med" len="med"/>
              <a:tailEnd type="none" w="med" len="med"/>
            </a:ln>
          </p:spPr>
        </p:cxnSp>
        <p:cxnSp>
          <p:nvCxnSpPr>
            <p:cNvPr id="324" name="Google Shape;324;p21"/>
            <p:cNvCxnSpPr/>
            <p:nvPr/>
          </p:nvCxnSpPr>
          <p:spPr>
            <a:xfrm>
              <a:off x="1687" y="1681"/>
              <a:ext cx="43" cy="1"/>
            </a:xfrm>
            <a:prstGeom prst="straightConnector1">
              <a:avLst/>
            </a:prstGeom>
            <a:noFill/>
            <a:ln w="22225" cap="flat" cmpd="sng">
              <a:solidFill>
                <a:srgbClr val="000000"/>
              </a:solidFill>
              <a:prstDash val="solid"/>
              <a:round/>
              <a:headEnd type="none" w="med" len="med"/>
              <a:tailEnd type="none" w="med" len="med"/>
            </a:ln>
          </p:spPr>
        </p:cxnSp>
        <p:cxnSp>
          <p:nvCxnSpPr>
            <p:cNvPr id="325" name="Google Shape;325;p21"/>
            <p:cNvCxnSpPr/>
            <p:nvPr/>
          </p:nvCxnSpPr>
          <p:spPr>
            <a:xfrm>
              <a:off x="1701" y="1453"/>
              <a:ext cx="29" cy="1"/>
            </a:xfrm>
            <a:prstGeom prst="straightConnector1">
              <a:avLst/>
            </a:prstGeom>
            <a:noFill/>
            <a:ln w="22225" cap="flat" cmpd="sng">
              <a:solidFill>
                <a:srgbClr val="000000"/>
              </a:solidFill>
              <a:prstDash val="solid"/>
              <a:round/>
              <a:headEnd type="none" w="med" len="med"/>
              <a:tailEnd type="none" w="med" len="med"/>
            </a:ln>
          </p:spPr>
        </p:cxnSp>
        <p:cxnSp>
          <p:nvCxnSpPr>
            <p:cNvPr id="326" name="Google Shape;326;p21"/>
            <p:cNvCxnSpPr/>
            <p:nvPr/>
          </p:nvCxnSpPr>
          <p:spPr>
            <a:xfrm>
              <a:off x="1687" y="1225"/>
              <a:ext cx="43" cy="1"/>
            </a:xfrm>
            <a:prstGeom prst="straightConnector1">
              <a:avLst/>
            </a:prstGeom>
            <a:noFill/>
            <a:ln w="22225" cap="flat" cmpd="sng">
              <a:solidFill>
                <a:srgbClr val="000000"/>
              </a:solidFill>
              <a:prstDash val="solid"/>
              <a:round/>
              <a:headEnd type="none" w="med" len="med"/>
              <a:tailEnd type="none" w="med" len="med"/>
            </a:ln>
          </p:spPr>
        </p:cxnSp>
        <p:cxnSp>
          <p:nvCxnSpPr>
            <p:cNvPr id="327" name="Google Shape;327;p21"/>
            <p:cNvCxnSpPr/>
            <p:nvPr/>
          </p:nvCxnSpPr>
          <p:spPr>
            <a:xfrm>
              <a:off x="1701" y="1012"/>
              <a:ext cx="29" cy="1"/>
            </a:xfrm>
            <a:prstGeom prst="straightConnector1">
              <a:avLst/>
            </a:prstGeom>
            <a:noFill/>
            <a:ln w="22225" cap="flat" cmpd="sng">
              <a:solidFill>
                <a:srgbClr val="000000"/>
              </a:solidFill>
              <a:prstDash val="solid"/>
              <a:round/>
              <a:headEnd type="none" w="med" len="med"/>
              <a:tailEnd type="none" w="med" len="med"/>
            </a:ln>
          </p:spPr>
        </p:cxnSp>
        <p:cxnSp>
          <p:nvCxnSpPr>
            <p:cNvPr id="328" name="Google Shape;328;p21"/>
            <p:cNvCxnSpPr/>
            <p:nvPr/>
          </p:nvCxnSpPr>
          <p:spPr>
            <a:xfrm>
              <a:off x="1687" y="784"/>
              <a:ext cx="43" cy="1"/>
            </a:xfrm>
            <a:prstGeom prst="straightConnector1">
              <a:avLst/>
            </a:prstGeom>
            <a:noFill/>
            <a:ln w="22225" cap="flat" cmpd="sng">
              <a:solidFill>
                <a:srgbClr val="000000"/>
              </a:solidFill>
              <a:prstDash val="solid"/>
              <a:round/>
              <a:headEnd type="none" w="med" len="med"/>
              <a:tailEnd type="none" w="med" len="med"/>
            </a:ln>
          </p:spPr>
        </p:cxnSp>
        <p:cxnSp>
          <p:nvCxnSpPr>
            <p:cNvPr id="329" name="Google Shape;329;p21"/>
            <p:cNvCxnSpPr/>
            <p:nvPr/>
          </p:nvCxnSpPr>
          <p:spPr>
            <a:xfrm rot="10800000" flipH="1">
              <a:off x="1730" y="693"/>
              <a:ext cx="1" cy="2326"/>
            </a:xfrm>
            <a:prstGeom prst="straightConnector1">
              <a:avLst/>
            </a:prstGeom>
            <a:noFill/>
            <a:ln w="22225" cap="flat" cmpd="sng">
              <a:solidFill>
                <a:srgbClr val="000000"/>
              </a:solidFill>
              <a:prstDash val="solid"/>
              <a:round/>
              <a:headEnd type="none" w="med" len="med"/>
              <a:tailEnd type="none" w="med" len="med"/>
            </a:ln>
          </p:spPr>
        </p:cxnSp>
        <p:cxnSp>
          <p:nvCxnSpPr>
            <p:cNvPr id="330" name="Google Shape;330;p21"/>
            <p:cNvCxnSpPr/>
            <p:nvPr/>
          </p:nvCxnSpPr>
          <p:spPr>
            <a:xfrm rot="10800000">
              <a:off x="1774" y="1210"/>
              <a:ext cx="187" cy="1277"/>
            </a:xfrm>
            <a:prstGeom prst="straightConnector1">
              <a:avLst/>
            </a:prstGeom>
            <a:noFill/>
            <a:ln w="22225" cap="flat" cmpd="sng">
              <a:solidFill>
                <a:srgbClr val="000000"/>
              </a:solidFill>
              <a:prstDash val="solid"/>
              <a:round/>
              <a:headEnd type="none" w="med" len="med"/>
              <a:tailEnd type="none" w="med" len="med"/>
            </a:ln>
          </p:spPr>
        </p:cxnSp>
        <p:cxnSp>
          <p:nvCxnSpPr>
            <p:cNvPr id="331" name="Google Shape;331;p21"/>
            <p:cNvCxnSpPr/>
            <p:nvPr/>
          </p:nvCxnSpPr>
          <p:spPr>
            <a:xfrm rot="10800000">
              <a:off x="2033" y="2563"/>
              <a:ext cx="260" cy="16"/>
            </a:xfrm>
            <a:prstGeom prst="straightConnector1">
              <a:avLst/>
            </a:prstGeom>
            <a:noFill/>
            <a:ln w="22225" cap="flat" cmpd="sng">
              <a:solidFill>
                <a:srgbClr val="000000"/>
              </a:solidFill>
              <a:prstDash val="solid"/>
              <a:round/>
              <a:headEnd type="none" w="med" len="med"/>
              <a:tailEnd type="none" w="med" len="med"/>
            </a:ln>
          </p:spPr>
        </p:cxnSp>
        <p:cxnSp>
          <p:nvCxnSpPr>
            <p:cNvPr id="332" name="Google Shape;332;p21"/>
            <p:cNvCxnSpPr/>
            <p:nvPr/>
          </p:nvCxnSpPr>
          <p:spPr>
            <a:xfrm flipH="1">
              <a:off x="2423" y="2411"/>
              <a:ext cx="679" cy="168"/>
            </a:xfrm>
            <a:prstGeom prst="straightConnector1">
              <a:avLst/>
            </a:prstGeom>
            <a:noFill/>
            <a:ln w="22225" cap="flat" cmpd="sng">
              <a:solidFill>
                <a:srgbClr val="000000"/>
              </a:solidFill>
              <a:prstDash val="solid"/>
              <a:round/>
              <a:headEnd type="none" w="med" len="med"/>
              <a:tailEnd type="none" w="med" len="med"/>
            </a:ln>
          </p:spPr>
        </p:cxnSp>
        <p:cxnSp>
          <p:nvCxnSpPr>
            <p:cNvPr id="333" name="Google Shape;333;p21"/>
            <p:cNvCxnSpPr/>
            <p:nvPr/>
          </p:nvCxnSpPr>
          <p:spPr>
            <a:xfrm rot="10800000">
              <a:off x="3231" y="2426"/>
              <a:ext cx="1256" cy="396"/>
            </a:xfrm>
            <a:prstGeom prst="straightConnector1">
              <a:avLst/>
            </a:prstGeom>
            <a:noFill/>
            <a:ln w="22225" cap="flat" cmpd="sng">
              <a:solidFill>
                <a:srgbClr val="000000"/>
              </a:solidFill>
              <a:prstDash val="solid"/>
              <a:round/>
              <a:headEnd type="none" w="med" len="med"/>
              <a:tailEnd type="none" w="med" len="med"/>
            </a:ln>
          </p:spPr>
        </p:cxnSp>
        <p:sp>
          <p:nvSpPr>
            <p:cNvPr id="334" name="Google Shape;334;p21"/>
            <p:cNvSpPr/>
            <p:nvPr/>
          </p:nvSpPr>
          <p:spPr>
            <a:xfrm>
              <a:off x="1730" y="1103"/>
              <a:ext cx="87" cy="92"/>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35" name="Google Shape;335;p21"/>
            <p:cNvSpPr/>
            <p:nvPr/>
          </p:nvSpPr>
          <p:spPr>
            <a:xfrm>
              <a:off x="1918" y="2518"/>
              <a:ext cx="101" cy="91"/>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36" name="Google Shape;336;p21"/>
            <p:cNvSpPr/>
            <p:nvPr/>
          </p:nvSpPr>
          <p:spPr>
            <a:xfrm>
              <a:off x="2322" y="2548"/>
              <a:ext cx="87" cy="91"/>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37" name="Google Shape;337;p21"/>
            <p:cNvSpPr/>
            <p:nvPr/>
          </p:nvSpPr>
          <p:spPr>
            <a:xfrm>
              <a:off x="3116" y="2366"/>
              <a:ext cx="101" cy="91"/>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38" name="Google Shape;338;p21"/>
            <p:cNvSpPr/>
            <p:nvPr/>
          </p:nvSpPr>
          <p:spPr>
            <a:xfrm>
              <a:off x="4516" y="2807"/>
              <a:ext cx="87" cy="91"/>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cxnSp>
          <p:nvCxnSpPr>
            <p:cNvPr id="339" name="Google Shape;339;p21"/>
            <p:cNvCxnSpPr/>
            <p:nvPr/>
          </p:nvCxnSpPr>
          <p:spPr>
            <a:xfrm rot="10800000">
              <a:off x="1774" y="1210"/>
              <a:ext cx="173" cy="745"/>
            </a:xfrm>
            <a:prstGeom prst="straightConnector1">
              <a:avLst/>
            </a:prstGeom>
            <a:noFill/>
            <a:ln w="22225" cap="flat" cmpd="sng">
              <a:solidFill>
                <a:srgbClr val="000000"/>
              </a:solidFill>
              <a:prstDash val="solid"/>
              <a:round/>
              <a:headEnd type="none" w="med" len="med"/>
              <a:tailEnd type="none" w="med" len="med"/>
            </a:ln>
          </p:spPr>
        </p:cxnSp>
        <p:cxnSp>
          <p:nvCxnSpPr>
            <p:cNvPr id="340" name="Google Shape;340;p21"/>
            <p:cNvCxnSpPr/>
            <p:nvPr/>
          </p:nvCxnSpPr>
          <p:spPr>
            <a:xfrm rot="10800000">
              <a:off x="2005" y="2077"/>
              <a:ext cx="317" cy="410"/>
            </a:xfrm>
            <a:prstGeom prst="straightConnector1">
              <a:avLst/>
            </a:prstGeom>
            <a:noFill/>
            <a:ln w="22225" cap="flat" cmpd="sng">
              <a:solidFill>
                <a:srgbClr val="000000"/>
              </a:solidFill>
              <a:prstDash val="solid"/>
              <a:round/>
              <a:headEnd type="none" w="med" len="med"/>
              <a:tailEnd type="none" w="med" len="med"/>
            </a:ln>
          </p:spPr>
        </p:cxnSp>
        <p:cxnSp>
          <p:nvCxnSpPr>
            <p:cNvPr id="341" name="Google Shape;341;p21"/>
            <p:cNvCxnSpPr/>
            <p:nvPr/>
          </p:nvCxnSpPr>
          <p:spPr>
            <a:xfrm flipH="1">
              <a:off x="2409" y="1757"/>
              <a:ext cx="707" cy="730"/>
            </a:xfrm>
            <a:prstGeom prst="straightConnector1">
              <a:avLst/>
            </a:prstGeom>
            <a:noFill/>
            <a:ln w="22225" cap="flat" cmpd="sng">
              <a:solidFill>
                <a:srgbClr val="000000"/>
              </a:solidFill>
              <a:prstDash val="solid"/>
              <a:round/>
              <a:headEnd type="none" w="med" len="med"/>
              <a:tailEnd type="none" w="med" len="med"/>
            </a:ln>
          </p:spPr>
        </p:cxnSp>
        <p:cxnSp>
          <p:nvCxnSpPr>
            <p:cNvPr id="342" name="Google Shape;342;p21"/>
            <p:cNvCxnSpPr/>
            <p:nvPr/>
          </p:nvCxnSpPr>
          <p:spPr>
            <a:xfrm rot="10800000">
              <a:off x="3231" y="1742"/>
              <a:ext cx="1256" cy="472"/>
            </a:xfrm>
            <a:prstGeom prst="straightConnector1">
              <a:avLst/>
            </a:prstGeom>
            <a:noFill/>
            <a:ln w="22225" cap="flat" cmpd="sng">
              <a:solidFill>
                <a:srgbClr val="000000"/>
              </a:solidFill>
              <a:prstDash val="solid"/>
              <a:round/>
              <a:headEnd type="none" w="med" len="med"/>
              <a:tailEnd type="none" w="med" len="med"/>
            </a:ln>
          </p:spPr>
        </p:cxnSp>
        <p:sp>
          <p:nvSpPr>
            <p:cNvPr id="343" name="Google Shape;343;p21"/>
            <p:cNvSpPr/>
            <p:nvPr/>
          </p:nvSpPr>
          <p:spPr>
            <a:xfrm>
              <a:off x="1716" y="1103"/>
              <a:ext cx="101" cy="10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44" name="Google Shape;344;p21"/>
            <p:cNvSpPr/>
            <p:nvPr/>
          </p:nvSpPr>
          <p:spPr>
            <a:xfrm>
              <a:off x="1918" y="1985"/>
              <a:ext cx="101" cy="92"/>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45" name="Google Shape;345;p21"/>
            <p:cNvSpPr/>
            <p:nvPr/>
          </p:nvSpPr>
          <p:spPr>
            <a:xfrm>
              <a:off x="2322" y="2487"/>
              <a:ext cx="101" cy="10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46" name="Google Shape;346;p21"/>
            <p:cNvSpPr/>
            <p:nvPr/>
          </p:nvSpPr>
          <p:spPr>
            <a:xfrm>
              <a:off x="3116" y="1666"/>
              <a:ext cx="101" cy="10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47" name="Google Shape;347;p21"/>
            <p:cNvSpPr/>
            <p:nvPr/>
          </p:nvSpPr>
          <p:spPr>
            <a:xfrm>
              <a:off x="4516" y="2183"/>
              <a:ext cx="101" cy="10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cxnSp>
          <p:nvCxnSpPr>
            <p:cNvPr id="348" name="Google Shape;348;p21"/>
            <p:cNvCxnSpPr/>
            <p:nvPr/>
          </p:nvCxnSpPr>
          <p:spPr>
            <a:xfrm>
              <a:off x="1759" y="769"/>
              <a:ext cx="1" cy="334"/>
            </a:xfrm>
            <a:prstGeom prst="straightConnector1">
              <a:avLst/>
            </a:prstGeom>
            <a:noFill/>
            <a:ln w="9525" cap="flat" cmpd="sng">
              <a:solidFill>
                <a:srgbClr val="000000"/>
              </a:solidFill>
              <a:prstDash val="solid"/>
              <a:round/>
              <a:headEnd type="none" w="med" len="med"/>
              <a:tailEnd type="none" w="med" len="med"/>
            </a:ln>
          </p:spPr>
        </p:cxnSp>
        <p:cxnSp>
          <p:nvCxnSpPr>
            <p:cNvPr id="349" name="Google Shape;349;p21"/>
            <p:cNvCxnSpPr/>
            <p:nvPr/>
          </p:nvCxnSpPr>
          <p:spPr>
            <a:xfrm>
              <a:off x="1745" y="769"/>
              <a:ext cx="43" cy="1"/>
            </a:xfrm>
            <a:prstGeom prst="straightConnector1">
              <a:avLst/>
            </a:prstGeom>
            <a:noFill/>
            <a:ln w="9525" cap="flat" cmpd="sng">
              <a:solidFill>
                <a:srgbClr val="000000"/>
              </a:solidFill>
              <a:prstDash val="solid"/>
              <a:round/>
              <a:headEnd type="none" w="med" len="med"/>
              <a:tailEnd type="none" w="med" len="med"/>
            </a:ln>
          </p:spPr>
        </p:cxnSp>
        <p:cxnSp>
          <p:nvCxnSpPr>
            <p:cNvPr id="350" name="Google Shape;350;p21"/>
            <p:cNvCxnSpPr/>
            <p:nvPr/>
          </p:nvCxnSpPr>
          <p:spPr>
            <a:xfrm rot="10800000" flipH="1">
              <a:off x="1759" y="1180"/>
              <a:ext cx="1" cy="349"/>
            </a:xfrm>
            <a:prstGeom prst="straightConnector1">
              <a:avLst/>
            </a:prstGeom>
            <a:noFill/>
            <a:ln w="9525" cap="flat" cmpd="sng">
              <a:solidFill>
                <a:srgbClr val="000000"/>
              </a:solidFill>
              <a:prstDash val="solid"/>
              <a:round/>
              <a:headEnd type="none" w="med" len="med"/>
              <a:tailEnd type="none" w="med" len="med"/>
            </a:ln>
          </p:spPr>
        </p:cxnSp>
        <p:cxnSp>
          <p:nvCxnSpPr>
            <p:cNvPr id="351" name="Google Shape;351;p21"/>
            <p:cNvCxnSpPr/>
            <p:nvPr/>
          </p:nvCxnSpPr>
          <p:spPr>
            <a:xfrm>
              <a:off x="1745" y="1529"/>
              <a:ext cx="43" cy="1"/>
            </a:xfrm>
            <a:prstGeom prst="straightConnector1">
              <a:avLst/>
            </a:prstGeom>
            <a:noFill/>
            <a:ln w="9525" cap="flat" cmpd="sng">
              <a:solidFill>
                <a:srgbClr val="000000"/>
              </a:solidFill>
              <a:prstDash val="solid"/>
              <a:round/>
              <a:headEnd type="none" w="med" len="med"/>
              <a:tailEnd type="none" w="med" len="med"/>
            </a:ln>
          </p:spPr>
        </p:cxnSp>
        <p:cxnSp>
          <p:nvCxnSpPr>
            <p:cNvPr id="352" name="Google Shape;352;p21"/>
            <p:cNvCxnSpPr/>
            <p:nvPr/>
          </p:nvCxnSpPr>
          <p:spPr>
            <a:xfrm>
              <a:off x="1759" y="769"/>
              <a:ext cx="1" cy="334"/>
            </a:xfrm>
            <a:prstGeom prst="straightConnector1">
              <a:avLst/>
            </a:prstGeom>
            <a:noFill/>
            <a:ln w="9525" cap="flat" cmpd="sng">
              <a:solidFill>
                <a:srgbClr val="000000"/>
              </a:solidFill>
              <a:prstDash val="solid"/>
              <a:round/>
              <a:headEnd type="none" w="med" len="med"/>
              <a:tailEnd type="none" w="med" len="med"/>
            </a:ln>
          </p:spPr>
        </p:cxnSp>
        <p:cxnSp>
          <p:nvCxnSpPr>
            <p:cNvPr id="353" name="Google Shape;353;p21"/>
            <p:cNvCxnSpPr/>
            <p:nvPr/>
          </p:nvCxnSpPr>
          <p:spPr>
            <a:xfrm>
              <a:off x="1745" y="769"/>
              <a:ext cx="43" cy="1"/>
            </a:xfrm>
            <a:prstGeom prst="straightConnector1">
              <a:avLst/>
            </a:prstGeom>
            <a:noFill/>
            <a:ln w="9525" cap="flat" cmpd="sng">
              <a:solidFill>
                <a:srgbClr val="000000"/>
              </a:solidFill>
              <a:prstDash val="solid"/>
              <a:round/>
              <a:headEnd type="none" w="med" len="med"/>
              <a:tailEnd type="none" w="med" len="med"/>
            </a:ln>
          </p:spPr>
        </p:cxnSp>
        <p:cxnSp>
          <p:nvCxnSpPr>
            <p:cNvPr id="354" name="Google Shape;354;p21"/>
            <p:cNvCxnSpPr/>
            <p:nvPr/>
          </p:nvCxnSpPr>
          <p:spPr>
            <a:xfrm rot="10800000" flipH="1">
              <a:off x="1759" y="1195"/>
              <a:ext cx="1" cy="334"/>
            </a:xfrm>
            <a:prstGeom prst="straightConnector1">
              <a:avLst/>
            </a:prstGeom>
            <a:noFill/>
            <a:ln w="9525" cap="flat" cmpd="sng">
              <a:solidFill>
                <a:srgbClr val="000000"/>
              </a:solidFill>
              <a:prstDash val="solid"/>
              <a:round/>
              <a:headEnd type="none" w="med" len="med"/>
              <a:tailEnd type="none" w="med" len="med"/>
            </a:ln>
          </p:spPr>
        </p:cxnSp>
        <p:cxnSp>
          <p:nvCxnSpPr>
            <p:cNvPr id="355" name="Google Shape;355;p21"/>
            <p:cNvCxnSpPr/>
            <p:nvPr/>
          </p:nvCxnSpPr>
          <p:spPr>
            <a:xfrm>
              <a:off x="1745" y="1529"/>
              <a:ext cx="43" cy="1"/>
            </a:xfrm>
            <a:prstGeom prst="straightConnector1">
              <a:avLst/>
            </a:prstGeom>
            <a:noFill/>
            <a:ln w="9525" cap="flat" cmpd="sng">
              <a:solidFill>
                <a:srgbClr val="000000"/>
              </a:solidFill>
              <a:prstDash val="solid"/>
              <a:round/>
              <a:headEnd type="none" w="med" len="med"/>
              <a:tailEnd type="none" w="med" len="med"/>
            </a:ln>
          </p:spPr>
        </p:cxnSp>
        <p:sp>
          <p:nvSpPr>
            <p:cNvPr id="356" name="Google Shape;356;p21"/>
            <p:cNvSpPr/>
            <p:nvPr/>
          </p:nvSpPr>
          <p:spPr>
            <a:xfrm rot="-5400000">
              <a:off x="332" y="1700"/>
              <a:ext cx="1511" cy="24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500" b="1">
                  <a:solidFill>
                    <a:srgbClr val="000000"/>
                  </a:solidFill>
                  <a:latin typeface="Arial"/>
                  <a:ea typeface="Arial"/>
                  <a:cs typeface="Arial"/>
                  <a:sym typeface="Arial"/>
                </a:rPr>
                <a:t>Tumor Hypoxia </a:t>
              </a:r>
              <a:endParaRPr sz="1351">
                <a:solidFill>
                  <a:srgbClr val="000000"/>
                </a:solidFill>
                <a:latin typeface="Arial"/>
                <a:ea typeface="Arial"/>
                <a:cs typeface="Arial"/>
                <a:sym typeface="Arial"/>
              </a:endParaRPr>
            </a:p>
          </p:txBody>
        </p:sp>
        <p:sp>
          <p:nvSpPr>
            <p:cNvPr id="357" name="Google Shape;357;p21"/>
            <p:cNvSpPr/>
            <p:nvPr/>
          </p:nvSpPr>
          <p:spPr>
            <a:xfrm>
              <a:off x="2250" y="3324"/>
              <a:ext cx="2108" cy="24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500" b="1">
                  <a:solidFill>
                    <a:srgbClr val="000000"/>
                  </a:solidFill>
                  <a:latin typeface="Arial"/>
                  <a:ea typeface="Arial"/>
                  <a:cs typeface="Arial"/>
                  <a:sym typeface="Arial"/>
                </a:rPr>
                <a:t>Time (days after MRT)</a:t>
              </a:r>
              <a:endParaRPr sz="1351">
                <a:solidFill>
                  <a:srgbClr val="000000"/>
                </a:solidFill>
                <a:latin typeface="Arial"/>
                <a:ea typeface="Arial"/>
                <a:cs typeface="Arial"/>
                <a:sym typeface="Arial"/>
              </a:endParaRPr>
            </a:p>
          </p:txBody>
        </p:sp>
        <p:sp>
          <p:nvSpPr>
            <p:cNvPr id="358" name="Google Shape;358;p21"/>
            <p:cNvSpPr/>
            <p:nvPr/>
          </p:nvSpPr>
          <p:spPr>
            <a:xfrm>
              <a:off x="3120" y="891"/>
              <a:ext cx="1536" cy="334"/>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cxnSp>
          <p:nvCxnSpPr>
            <p:cNvPr id="359" name="Google Shape;359;p21"/>
            <p:cNvCxnSpPr/>
            <p:nvPr/>
          </p:nvCxnSpPr>
          <p:spPr>
            <a:xfrm>
              <a:off x="3318" y="982"/>
              <a:ext cx="87" cy="1"/>
            </a:xfrm>
            <a:prstGeom prst="straightConnector1">
              <a:avLst/>
            </a:prstGeom>
            <a:noFill/>
            <a:ln w="22225" cap="flat" cmpd="sng">
              <a:solidFill>
                <a:srgbClr val="000000"/>
              </a:solidFill>
              <a:prstDash val="solid"/>
              <a:round/>
              <a:headEnd type="none" w="med" len="med"/>
              <a:tailEnd type="none" w="med" len="med"/>
            </a:ln>
          </p:spPr>
        </p:cxnSp>
        <p:cxnSp>
          <p:nvCxnSpPr>
            <p:cNvPr id="360" name="Google Shape;360;p21"/>
            <p:cNvCxnSpPr/>
            <p:nvPr/>
          </p:nvCxnSpPr>
          <p:spPr>
            <a:xfrm>
              <a:off x="3506" y="982"/>
              <a:ext cx="101" cy="1"/>
            </a:xfrm>
            <a:prstGeom prst="straightConnector1">
              <a:avLst/>
            </a:prstGeom>
            <a:noFill/>
            <a:ln w="22225" cap="flat" cmpd="sng">
              <a:solidFill>
                <a:srgbClr val="000000"/>
              </a:solidFill>
              <a:prstDash val="solid"/>
              <a:round/>
              <a:headEnd type="none" w="med" len="med"/>
              <a:tailEnd type="none" w="med" len="med"/>
            </a:ln>
          </p:spPr>
        </p:cxnSp>
        <p:sp>
          <p:nvSpPr>
            <p:cNvPr id="361" name="Google Shape;361;p21"/>
            <p:cNvSpPr/>
            <p:nvPr/>
          </p:nvSpPr>
          <p:spPr>
            <a:xfrm>
              <a:off x="3434" y="951"/>
              <a:ext cx="57" cy="61"/>
            </a:xfrm>
            <a:prstGeom prst="rect">
              <a:avLst/>
            </a:prstGeom>
            <a:solidFill>
              <a:srgbClr val="0000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62" name="Google Shape;362;p21"/>
            <p:cNvSpPr/>
            <p:nvPr/>
          </p:nvSpPr>
          <p:spPr>
            <a:xfrm>
              <a:off x="3607" y="890"/>
              <a:ext cx="4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 </a:t>
              </a:r>
              <a:endParaRPr sz="1351">
                <a:solidFill>
                  <a:srgbClr val="000000"/>
                </a:solidFill>
                <a:latin typeface="Arial"/>
                <a:ea typeface="Arial"/>
                <a:cs typeface="Arial"/>
                <a:sym typeface="Arial"/>
              </a:endParaRPr>
            </a:p>
          </p:txBody>
        </p:sp>
        <p:sp>
          <p:nvSpPr>
            <p:cNvPr id="363" name="Google Shape;363;p21"/>
            <p:cNvSpPr/>
            <p:nvPr/>
          </p:nvSpPr>
          <p:spPr>
            <a:xfrm>
              <a:off x="3636" y="890"/>
              <a:ext cx="885"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150Gy 50µm</a:t>
              </a:r>
              <a:endParaRPr sz="1351">
                <a:solidFill>
                  <a:srgbClr val="000000"/>
                </a:solidFill>
                <a:latin typeface="Arial"/>
                <a:ea typeface="Arial"/>
                <a:cs typeface="Arial"/>
                <a:sym typeface="Arial"/>
              </a:endParaRPr>
            </a:p>
          </p:txBody>
        </p:sp>
        <p:cxnSp>
          <p:nvCxnSpPr>
            <p:cNvPr id="364" name="Google Shape;364;p21"/>
            <p:cNvCxnSpPr/>
            <p:nvPr/>
          </p:nvCxnSpPr>
          <p:spPr>
            <a:xfrm>
              <a:off x="3318" y="1134"/>
              <a:ext cx="87" cy="1"/>
            </a:xfrm>
            <a:prstGeom prst="straightConnector1">
              <a:avLst/>
            </a:prstGeom>
            <a:noFill/>
            <a:ln w="22225" cap="flat" cmpd="sng">
              <a:solidFill>
                <a:srgbClr val="000000"/>
              </a:solidFill>
              <a:prstDash val="solid"/>
              <a:round/>
              <a:headEnd type="none" w="med" len="med"/>
              <a:tailEnd type="none" w="med" len="med"/>
            </a:ln>
          </p:spPr>
        </p:cxnSp>
        <p:cxnSp>
          <p:nvCxnSpPr>
            <p:cNvPr id="365" name="Google Shape;365;p21"/>
            <p:cNvCxnSpPr/>
            <p:nvPr/>
          </p:nvCxnSpPr>
          <p:spPr>
            <a:xfrm>
              <a:off x="3506" y="1134"/>
              <a:ext cx="101" cy="1"/>
            </a:xfrm>
            <a:prstGeom prst="straightConnector1">
              <a:avLst/>
            </a:prstGeom>
            <a:noFill/>
            <a:ln w="22225" cap="flat" cmpd="sng">
              <a:solidFill>
                <a:srgbClr val="000000"/>
              </a:solidFill>
              <a:prstDash val="solid"/>
              <a:round/>
              <a:headEnd type="none" w="med" len="med"/>
              <a:tailEnd type="none" w="med" len="med"/>
            </a:ln>
          </p:spPr>
        </p:cxnSp>
        <p:sp>
          <p:nvSpPr>
            <p:cNvPr id="366" name="Google Shape;366;p21"/>
            <p:cNvSpPr/>
            <p:nvPr/>
          </p:nvSpPr>
          <p:spPr>
            <a:xfrm>
              <a:off x="3434" y="1103"/>
              <a:ext cx="72" cy="7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3000">
                <a:solidFill>
                  <a:srgbClr val="000000"/>
                </a:solidFill>
                <a:latin typeface="Times New Roman"/>
                <a:ea typeface="Times New Roman"/>
                <a:cs typeface="Times New Roman"/>
                <a:sym typeface="Times New Roman"/>
              </a:endParaRPr>
            </a:p>
          </p:txBody>
        </p:sp>
        <p:sp>
          <p:nvSpPr>
            <p:cNvPr id="367" name="Google Shape;367;p21"/>
            <p:cNvSpPr/>
            <p:nvPr/>
          </p:nvSpPr>
          <p:spPr>
            <a:xfrm>
              <a:off x="3607" y="1058"/>
              <a:ext cx="42"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 </a:t>
              </a:r>
              <a:endParaRPr sz="1351">
                <a:solidFill>
                  <a:srgbClr val="000000"/>
                </a:solidFill>
                <a:latin typeface="Arial"/>
                <a:ea typeface="Arial"/>
                <a:cs typeface="Arial"/>
                <a:sym typeface="Arial"/>
              </a:endParaRPr>
            </a:p>
          </p:txBody>
        </p:sp>
        <p:sp>
          <p:nvSpPr>
            <p:cNvPr id="368" name="Google Shape;368;p21"/>
            <p:cNvSpPr/>
            <p:nvPr/>
          </p:nvSpPr>
          <p:spPr>
            <a:xfrm>
              <a:off x="3636" y="1058"/>
              <a:ext cx="970" cy="184"/>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900">
                  <a:solidFill>
                    <a:srgbClr val="000000"/>
                  </a:solidFill>
                  <a:latin typeface="Arial"/>
                  <a:ea typeface="Arial"/>
                  <a:cs typeface="Arial"/>
                  <a:sym typeface="Arial"/>
                </a:rPr>
                <a:t>150Gy 500µm</a:t>
              </a:r>
              <a:endParaRPr sz="1351">
                <a:solidFill>
                  <a:srgbClr val="000000"/>
                </a:solidFill>
                <a:latin typeface="Arial"/>
                <a:ea typeface="Arial"/>
                <a:cs typeface="Arial"/>
                <a:sym typeface="Arial"/>
              </a:endParaRPr>
            </a:p>
          </p:txBody>
        </p:sp>
        <p:sp>
          <p:nvSpPr>
            <p:cNvPr id="369" name="Google Shape;369;p21"/>
            <p:cNvSpPr/>
            <p:nvPr/>
          </p:nvSpPr>
          <p:spPr>
            <a:xfrm rot="-5400000">
              <a:off x="143" y="1736"/>
              <a:ext cx="2321" cy="24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500">
                  <a:solidFill>
                    <a:srgbClr val="000000"/>
                  </a:solidFill>
                  <a:latin typeface="Arial"/>
                  <a:ea typeface="Arial"/>
                  <a:cs typeface="Arial"/>
                  <a:sym typeface="Arial"/>
                </a:rPr>
                <a:t>(% Pimonidazole positive)</a:t>
              </a:r>
              <a:endParaRPr sz="1351">
                <a:solidFill>
                  <a:srgbClr val="000000"/>
                </a:solidFill>
                <a:latin typeface="Arial"/>
                <a:ea typeface="Arial"/>
                <a:cs typeface="Arial"/>
                <a:sym typeface="Arial"/>
              </a:endParaRPr>
            </a:p>
          </p:txBody>
        </p:sp>
      </p:grpSp>
      <p:sp>
        <p:nvSpPr>
          <p:cNvPr id="370" name="Google Shape;370;p21"/>
          <p:cNvSpPr txBox="1"/>
          <p:nvPr/>
        </p:nvSpPr>
        <p:spPr>
          <a:xfrm>
            <a:off x="28827663" y="12649200"/>
            <a:ext cx="6833937"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rgbClr val="000000"/>
                </a:solidFill>
                <a:latin typeface="Arial"/>
                <a:ea typeface="Arial"/>
                <a:cs typeface="Arial"/>
                <a:sym typeface="Arial"/>
              </a:rPr>
              <a:t>Figure 4:    </a:t>
            </a:r>
            <a:r>
              <a:rPr lang="en-US" sz="1400">
                <a:solidFill>
                  <a:srgbClr val="000000"/>
                </a:solidFill>
                <a:latin typeface="Arial"/>
                <a:ea typeface="Arial"/>
                <a:cs typeface="Arial"/>
                <a:sym typeface="Arial"/>
              </a:rPr>
              <a:t>Pimonidazole positive staining in tumors over 2 weeks post MRT at 150 Gy peak dose with varying beam width.  Three untreated tumors were averaged at time 0, the other points are the mean staining in one animal of each group.</a:t>
            </a:r>
            <a:endParaRPr/>
          </a:p>
        </p:txBody>
      </p:sp>
      <p:pic>
        <p:nvPicPr>
          <p:cNvPr id="371" name="Google Shape;371;p21"/>
          <p:cNvPicPr preferRelativeResize="0"/>
          <p:nvPr/>
        </p:nvPicPr>
        <p:blipFill rotWithShape="1">
          <a:blip r:embed="rId3">
            <a:alphaModFix/>
          </a:blip>
          <a:srcRect/>
          <a:stretch/>
        </p:blipFill>
        <p:spPr>
          <a:xfrm>
            <a:off x="2362200" y="1516798"/>
            <a:ext cx="6177224" cy="4843913"/>
          </a:xfrm>
          <a:prstGeom prst="rect">
            <a:avLst/>
          </a:prstGeom>
          <a:noFill/>
          <a:ln>
            <a:noFill/>
          </a:ln>
        </p:spPr>
      </p:pic>
      <p:sp>
        <p:nvSpPr>
          <p:cNvPr id="372" name="Google Shape;372;p21"/>
          <p:cNvSpPr/>
          <p:nvPr/>
        </p:nvSpPr>
        <p:spPr>
          <a:xfrm>
            <a:off x="398873" y="554683"/>
            <a:ext cx="8686800"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000000"/>
                </a:solidFill>
                <a:latin typeface="Trebuchet MS"/>
                <a:ea typeface="Trebuchet MS"/>
                <a:cs typeface="Trebuchet MS"/>
                <a:sym typeface="Trebuchet MS"/>
              </a:rPr>
              <a:t>Microbeam, high dose radiation induces reoxygenation;  a pathway for drug and/or immune system access?</a:t>
            </a:r>
            <a:endParaRPr/>
          </a:p>
          <a:p>
            <a:pPr marL="0" marR="0" lvl="0" indent="0" algn="l" rtl="0">
              <a:spcBef>
                <a:spcPts val="0"/>
              </a:spcBef>
              <a:spcAft>
                <a:spcPts val="0"/>
              </a:spcAft>
              <a:buNone/>
            </a:pPr>
            <a:endParaRPr sz="2400">
              <a:solidFill>
                <a:srgbClr val="000000"/>
              </a:solidFill>
              <a:latin typeface="Trebuchet MS"/>
              <a:ea typeface="Trebuchet MS"/>
              <a:cs typeface="Trebuchet MS"/>
              <a:sym typeface="Trebuchet MS"/>
            </a:endParaRPr>
          </a:p>
        </p:txBody>
      </p:sp>
      <p:sp>
        <p:nvSpPr>
          <p:cNvPr id="373" name="Google Shape;373;p21"/>
          <p:cNvSpPr/>
          <p:nvPr/>
        </p:nvSpPr>
        <p:spPr>
          <a:xfrm>
            <a:off x="3886200" y="6388502"/>
            <a:ext cx="83820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600"/>
              <a:buFont typeface="Noto Sans Symbols"/>
              <a:buNone/>
            </a:pPr>
            <a:r>
              <a:rPr lang="en-US" sz="1600" b="1" i="1">
                <a:solidFill>
                  <a:srgbClr val="000000"/>
                </a:solidFill>
                <a:latin typeface="Arial"/>
                <a:ea typeface="Arial"/>
                <a:cs typeface="Arial"/>
                <a:sym typeface="Arial"/>
              </a:rPr>
              <a:t>Griffin RJ, Dings, Koonce, Corry, Moros et al. Radiation Res 2012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4"/>
          <p:cNvSpPr/>
          <p:nvPr/>
        </p:nvSpPr>
        <p:spPr>
          <a:xfrm>
            <a:off x="104942" y="201845"/>
            <a:ext cx="9548344" cy="124158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67" b="1" dirty="0">
                <a:solidFill>
                  <a:srgbClr val="000000"/>
                </a:solidFill>
                <a:latin typeface="Trebuchet MS"/>
                <a:ea typeface="Trebuchet MS"/>
                <a:cs typeface="Trebuchet MS"/>
                <a:sym typeface="Trebuchet MS"/>
              </a:rPr>
              <a:t>Radiation-induced bystander signaling easily detected in vitro.</a:t>
            </a:r>
            <a:endParaRPr dirty="0"/>
          </a:p>
          <a:p>
            <a:pPr marL="0" marR="0" lvl="0" indent="0" algn="l" rtl="0">
              <a:spcBef>
                <a:spcPts val="0"/>
              </a:spcBef>
              <a:spcAft>
                <a:spcPts val="0"/>
              </a:spcAft>
              <a:buNone/>
            </a:pPr>
            <a:endParaRPr sz="1867" b="1" dirty="0">
              <a:solidFill>
                <a:srgbClr val="000000"/>
              </a:solidFill>
              <a:latin typeface="Trebuchet MS"/>
              <a:ea typeface="Trebuchet MS"/>
              <a:cs typeface="Trebuchet MS"/>
              <a:sym typeface="Trebuchet MS"/>
            </a:endParaRPr>
          </a:p>
          <a:p>
            <a:pPr marL="0" marR="0" lvl="0" indent="0" algn="l" rtl="0">
              <a:spcBef>
                <a:spcPts val="0"/>
              </a:spcBef>
              <a:spcAft>
                <a:spcPts val="0"/>
              </a:spcAft>
              <a:buNone/>
            </a:pPr>
            <a:r>
              <a:rPr lang="en-US" sz="1867" b="1" dirty="0">
                <a:solidFill>
                  <a:srgbClr val="000000"/>
                </a:solidFill>
                <a:latin typeface="Trebuchet MS"/>
                <a:ea typeface="Trebuchet MS"/>
                <a:cs typeface="Trebuchet MS"/>
                <a:sym typeface="Trebuchet MS"/>
              </a:rPr>
              <a:t>**Bystander killing </a:t>
            </a:r>
            <a:r>
              <a:rPr lang="en-US" sz="1867" b="1" dirty="0">
                <a:latin typeface="Trebuchet MS"/>
                <a:ea typeface="Trebuchet MS"/>
                <a:cs typeface="Trebuchet MS"/>
                <a:sym typeface="Trebuchet MS"/>
              </a:rPr>
              <a:t>is </a:t>
            </a:r>
            <a:r>
              <a:rPr lang="en-US" sz="1867" b="1" dirty="0">
                <a:solidFill>
                  <a:srgbClr val="000000"/>
                </a:solidFill>
                <a:latin typeface="Trebuchet MS"/>
                <a:ea typeface="Trebuchet MS"/>
                <a:cs typeface="Trebuchet MS"/>
                <a:sym typeface="Trebuchet MS"/>
              </a:rPr>
              <a:t>muted in hypoxic bystander cells from single dish harvest.</a:t>
            </a:r>
            <a:endParaRPr dirty="0"/>
          </a:p>
          <a:p>
            <a:pPr marL="0" marR="0" lvl="0" indent="0" algn="l" rtl="0">
              <a:spcBef>
                <a:spcPts val="0"/>
              </a:spcBef>
              <a:spcAft>
                <a:spcPts val="0"/>
              </a:spcAft>
              <a:buNone/>
            </a:pPr>
            <a:r>
              <a:rPr lang="en-US" sz="1867" b="1" dirty="0">
                <a:solidFill>
                  <a:srgbClr val="000000"/>
                </a:solidFill>
                <a:latin typeface="Trebuchet MS"/>
                <a:ea typeface="Trebuchet MS"/>
                <a:cs typeface="Trebuchet MS"/>
                <a:sym typeface="Trebuchet MS"/>
              </a:rPr>
              <a:t>Hypoxia also induces HIF1 which drives immune evasion by PDL1**</a:t>
            </a:r>
            <a:endParaRPr dirty="0"/>
          </a:p>
        </p:txBody>
      </p:sp>
      <p:pic>
        <p:nvPicPr>
          <p:cNvPr id="216" name="Google Shape;216;p14"/>
          <p:cNvPicPr preferRelativeResize="0"/>
          <p:nvPr/>
        </p:nvPicPr>
        <p:blipFill rotWithShape="1">
          <a:blip r:embed="rId3">
            <a:alphaModFix/>
          </a:blip>
          <a:srcRect/>
          <a:stretch/>
        </p:blipFill>
        <p:spPr>
          <a:xfrm>
            <a:off x="6096000" y="1617856"/>
            <a:ext cx="5318421" cy="4533736"/>
          </a:xfrm>
          <a:prstGeom prst="rect">
            <a:avLst/>
          </a:prstGeom>
          <a:noFill/>
          <a:ln>
            <a:noFill/>
          </a:ln>
        </p:spPr>
      </p:pic>
      <p:sp>
        <p:nvSpPr>
          <p:cNvPr id="217" name="Google Shape;217;p14"/>
          <p:cNvSpPr txBox="1"/>
          <p:nvPr/>
        </p:nvSpPr>
        <p:spPr>
          <a:xfrm>
            <a:off x="7800337" y="6095361"/>
            <a:ext cx="396538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Noto Sans Symbols"/>
              <a:buNone/>
            </a:pPr>
            <a:r>
              <a:rPr lang="en-US" sz="1800" i="1">
                <a:solidFill>
                  <a:srgbClr val="000000"/>
                </a:solidFill>
                <a:latin typeface="Calibri"/>
                <a:ea typeface="Calibri"/>
                <a:cs typeface="Calibri"/>
                <a:sym typeface="Calibri"/>
              </a:rPr>
              <a:t>Asur, Koonce, Griffin et al, Rad Res, 2012</a:t>
            </a:r>
            <a:endParaRPr/>
          </a:p>
        </p:txBody>
      </p:sp>
      <p:pic>
        <p:nvPicPr>
          <p:cNvPr id="218" name="Google Shape;218;p14"/>
          <p:cNvPicPr preferRelativeResize="0"/>
          <p:nvPr/>
        </p:nvPicPr>
        <p:blipFill rotWithShape="1">
          <a:blip r:embed="rId4">
            <a:alphaModFix/>
          </a:blip>
          <a:srcRect/>
          <a:stretch/>
        </p:blipFill>
        <p:spPr>
          <a:xfrm>
            <a:off x="439351" y="2058564"/>
            <a:ext cx="5467644" cy="36145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2"/>
          <p:cNvPicPr preferRelativeResize="0"/>
          <p:nvPr/>
        </p:nvPicPr>
        <p:blipFill rotWithShape="1">
          <a:blip r:embed="rId3">
            <a:alphaModFix/>
          </a:blip>
          <a:srcRect/>
          <a:stretch/>
        </p:blipFill>
        <p:spPr>
          <a:xfrm>
            <a:off x="2271794" y="741045"/>
            <a:ext cx="6899276" cy="5737226"/>
          </a:xfrm>
          <a:prstGeom prst="rect">
            <a:avLst/>
          </a:prstGeom>
          <a:noFill/>
          <a:ln>
            <a:noFill/>
          </a:ln>
        </p:spPr>
      </p:pic>
      <p:sp>
        <p:nvSpPr>
          <p:cNvPr id="123" name="Google Shape;123;p2"/>
          <p:cNvSpPr txBox="1">
            <a:spLocks noGrp="1"/>
          </p:cNvSpPr>
          <p:nvPr>
            <p:ph type="title"/>
          </p:nvPr>
        </p:nvSpPr>
        <p:spPr>
          <a:xfrm>
            <a:off x="0" y="-173620"/>
            <a:ext cx="12087828" cy="1200000"/>
          </a:xfrm>
          <a:prstGeom prst="rect">
            <a:avLst/>
          </a:prstGeom>
          <a:noFill/>
          <a:ln>
            <a:noFill/>
          </a:ln>
        </p:spPr>
        <p:txBody>
          <a:bodyPr spcFirstLastPara="1" wrap="square" lIns="90000" tIns="45700" rIns="91425" bIns="45700" anchor="ctr" anchorCtr="0">
            <a:normAutofit/>
          </a:bodyPr>
          <a:lstStyle/>
          <a:p>
            <a:pPr marL="0" lvl="0" indent="0" algn="l" rtl="0">
              <a:lnSpc>
                <a:spcPct val="90000"/>
              </a:lnSpc>
              <a:spcBef>
                <a:spcPts val="0"/>
              </a:spcBef>
              <a:spcAft>
                <a:spcPts val="0"/>
              </a:spcAft>
              <a:buClr>
                <a:schemeClr val="dk1"/>
              </a:buClr>
              <a:buSzPts val="2400"/>
              <a:buFont typeface="Trebuchet MS"/>
              <a:buNone/>
            </a:pPr>
            <a:r>
              <a:rPr lang="en-US" dirty="0" err="1"/>
              <a:t>Tumour</a:t>
            </a:r>
            <a:r>
              <a:rPr lang="en-US" dirty="0"/>
              <a:t> vascular damage by high single dose radiation:  relevant to peak dose in SFRT</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p3"/>
          <p:cNvPicPr preferRelativeResize="0"/>
          <p:nvPr/>
        </p:nvPicPr>
        <p:blipFill rotWithShape="1">
          <a:blip r:embed="rId3">
            <a:alphaModFix/>
          </a:blip>
          <a:srcRect l="1418" b="24296"/>
          <a:stretch/>
        </p:blipFill>
        <p:spPr>
          <a:xfrm>
            <a:off x="261257" y="809617"/>
            <a:ext cx="11466204" cy="4223103"/>
          </a:xfrm>
          <a:prstGeom prst="rect">
            <a:avLst/>
          </a:prstGeom>
          <a:noFill/>
          <a:ln>
            <a:noFill/>
          </a:ln>
        </p:spPr>
      </p:pic>
      <p:sp>
        <p:nvSpPr>
          <p:cNvPr id="129" name="Google Shape;129;p3"/>
          <p:cNvSpPr txBox="1"/>
          <p:nvPr/>
        </p:nvSpPr>
        <p:spPr>
          <a:xfrm>
            <a:off x="627700" y="76200"/>
            <a:ext cx="1073331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In tumor microenvironment, vascular damage in addition to direct cell kill after high radiation doses leads to multiple indirect biological effects</a:t>
            </a:r>
            <a:endParaRPr/>
          </a:p>
        </p:txBody>
      </p:sp>
      <p:sp>
        <p:nvSpPr>
          <p:cNvPr id="130" name="Google Shape;130;p3"/>
          <p:cNvSpPr txBox="1"/>
          <p:nvPr/>
        </p:nvSpPr>
        <p:spPr>
          <a:xfrm>
            <a:off x="1052244" y="5032720"/>
            <a:ext cx="9884229" cy="20313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dirty="0">
                <a:solidFill>
                  <a:srgbClr val="212121"/>
                </a:solidFill>
                <a:latin typeface="Merriweather"/>
                <a:ea typeface="Merriweather"/>
                <a:cs typeface="Merriweather"/>
                <a:sym typeface="Merriweather"/>
              </a:rPr>
              <a:t>Preferential Tumor Vascular Damage Is the Common Antitumor Mechanism of High-Dose </a:t>
            </a:r>
            <a:r>
              <a:rPr lang="en-US" sz="1800" b="1" i="0" u="none" strike="noStrike" dirty="0" err="1">
                <a:solidFill>
                  <a:srgbClr val="212121"/>
                </a:solidFill>
                <a:latin typeface="Merriweather"/>
                <a:ea typeface="Merriweather"/>
                <a:cs typeface="Merriweather"/>
                <a:sym typeface="Merriweather"/>
              </a:rPr>
              <a:t>Hypofractionated</a:t>
            </a:r>
            <a:r>
              <a:rPr lang="en-US" sz="1800" b="1" i="0" u="none" strike="noStrike" dirty="0">
                <a:solidFill>
                  <a:srgbClr val="212121"/>
                </a:solidFill>
                <a:latin typeface="Merriweather"/>
                <a:ea typeface="Merriweather"/>
                <a:cs typeface="Merriweather"/>
                <a:sym typeface="Merriweather"/>
              </a:rPr>
              <a:t> Radiation Therapy: SABR, Spatially Fractionated Radiation Therapy, and FLASH Radiation Therapy</a:t>
            </a:r>
            <a:endParaRPr dirty="0"/>
          </a:p>
          <a:p>
            <a:pPr marL="0" marR="0" lvl="0" indent="0" algn="l" rtl="0">
              <a:spcBef>
                <a:spcPts val="0"/>
              </a:spcBef>
              <a:spcAft>
                <a:spcPts val="0"/>
              </a:spcAft>
              <a:buNone/>
            </a:pPr>
            <a:r>
              <a:rPr lang="en-US" sz="1800" b="0" i="0" u="sng" strike="noStrike" dirty="0">
                <a:solidFill>
                  <a:srgbClr val="0071BC"/>
                </a:solidFill>
                <a:latin typeface="Arial"/>
                <a:ea typeface="Arial"/>
                <a:cs typeface="Arial"/>
                <a:sym typeface="Arial"/>
                <a:hlinkClick r:id="rId4">
                  <a:extLst>
                    <a:ext uri="{A12FA001-AC4F-418D-AE19-62706E023703}">
                      <ahyp:hlinkClr xmlns:ahyp="http://schemas.microsoft.com/office/drawing/2018/hyperlinkcolor" val="tx"/>
                    </a:ext>
                  </a:extLst>
                </a:hlinkClick>
              </a:rPr>
              <a:t>Chang W Song</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5">
                  <a:extLst>
                    <a:ext uri="{A12FA001-AC4F-418D-AE19-62706E023703}">
                      <ahyp:hlinkClr xmlns:ahyp="http://schemas.microsoft.com/office/drawing/2018/hyperlinkcolor" val="tx"/>
                    </a:ext>
                  </a:extLst>
                </a:hlinkClick>
              </a:rPr>
              <a:t>1</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6">
                  <a:extLst>
                    <a:ext uri="{A12FA001-AC4F-418D-AE19-62706E023703}">
                      <ahyp:hlinkClr xmlns:ahyp="http://schemas.microsoft.com/office/drawing/2018/hyperlinkcolor" val="tx"/>
                    </a:ext>
                  </a:extLst>
                </a:hlinkClick>
              </a:rPr>
              <a:t>Stephanie Terezakis</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7">
                  <a:extLst>
                    <a:ext uri="{A12FA001-AC4F-418D-AE19-62706E023703}">
                      <ahyp:hlinkClr xmlns:ahyp="http://schemas.microsoft.com/office/drawing/2018/hyperlinkcolor" val="tx"/>
                    </a:ext>
                  </a:extLst>
                </a:hlinkClick>
              </a:rPr>
              <a:t>2</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8">
                  <a:extLst>
                    <a:ext uri="{A12FA001-AC4F-418D-AE19-62706E023703}">
                      <ahyp:hlinkClr xmlns:ahyp="http://schemas.microsoft.com/office/drawing/2018/hyperlinkcolor" val="tx"/>
                    </a:ext>
                  </a:extLst>
                </a:hlinkClick>
              </a:rPr>
              <a:t>Woo-Yoon Park</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9">
                  <a:extLst>
                    <a:ext uri="{A12FA001-AC4F-418D-AE19-62706E023703}">
                      <ahyp:hlinkClr xmlns:ahyp="http://schemas.microsoft.com/office/drawing/2018/hyperlinkcolor" val="tx"/>
                    </a:ext>
                  </a:extLst>
                </a:hlinkClick>
              </a:rPr>
              <a:t>3</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10">
                  <a:extLst>
                    <a:ext uri="{A12FA001-AC4F-418D-AE19-62706E023703}">
                      <ahyp:hlinkClr xmlns:ahyp="http://schemas.microsoft.com/office/drawing/2018/hyperlinkcolor" val="tx"/>
                    </a:ext>
                  </a:extLst>
                </a:hlinkClick>
              </a:rPr>
              <a:t>Sun-Ha Paek</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11">
                  <a:extLst>
                    <a:ext uri="{A12FA001-AC4F-418D-AE19-62706E023703}">
                      <ahyp:hlinkClr xmlns:ahyp="http://schemas.microsoft.com/office/drawing/2018/hyperlinkcolor" val="tx"/>
                    </a:ext>
                  </a:extLst>
                </a:hlinkClick>
              </a:rPr>
              <a:t>4</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12">
                  <a:extLst>
                    <a:ext uri="{A12FA001-AC4F-418D-AE19-62706E023703}">
                      <ahyp:hlinkClr xmlns:ahyp="http://schemas.microsoft.com/office/drawing/2018/hyperlinkcolor" val="tx"/>
                    </a:ext>
                  </a:extLst>
                </a:hlinkClick>
              </a:rPr>
              <a:t>Mi-Sook Kim</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13">
                  <a:extLst>
                    <a:ext uri="{A12FA001-AC4F-418D-AE19-62706E023703}">
                      <ahyp:hlinkClr xmlns:ahyp="http://schemas.microsoft.com/office/drawing/2018/hyperlinkcolor" val="tx"/>
                    </a:ext>
                  </a:extLst>
                </a:hlinkClick>
              </a:rPr>
              <a:t>5</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14">
                  <a:extLst>
                    <a:ext uri="{A12FA001-AC4F-418D-AE19-62706E023703}">
                      <ahyp:hlinkClr xmlns:ahyp="http://schemas.microsoft.com/office/drawing/2018/hyperlinkcolor" val="tx"/>
                    </a:ext>
                  </a:extLst>
                </a:hlinkClick>
              </a:rPr>
              <a:t>L Chinsoo Cho</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7">
                  <a:extLst>
                    <a:ext uri="{A12FA001-AC4F-418D-AE19-62706E023703}">
                      <ahyp:hlinkClr xmlns:ahyp="http://schemas.microsoft.com/office/drawing/2018/hyperlinkcolor" val="tx"/>
                    </a:ext>
                  </a:extLst>
                </a:hlinkClick>
              </a:rPr>
              <a:t>2</a:t>
            </a:r>
            <a:r>
              <a:rPr lang="en-US" sz="1800" b="0" i="0" u="none" strike="noStrike" dirty="0">
                <a:solidFill>
                  <a:srgbClr val="5B616B"/>
                </a:solidFill>
                <a:latin typeface="Arial"/>
                <a:ea typeface="Arial"/>
                <a:cs typeface="Arial"/>
                <a:sym typeface="Arial"/>
              </a:rPr>
              <a:t>, </a:t>
            </a:r>
            <a:r>
              <a:rPr lang="en-US" sz="1800" b="0" i="0" u="sng" strike="noStrike" dirty="0">
                <a:solidFill>
                  <a:srgbClr val="0071BC"/>
                </a:solidFill>
                <a:latin typeface="Arial"/>
                <a:ea typeface="Arial"/>
                <a:cs typeface="Arial"/>
                <a:sym typeface="Arial"/>
                <a:hlinkClick r:id="rId15">
                  <a:extLst>
                    <a:ext uri="{A12FA001-AC4F-418D-AE19-62706E023703}">
                      <ahyp:hlinkClr xmlns:ahyp="http://schemas.microsoft.com/office/drawing/2018/hyperlinkcolor" val="tx"/>
                    </a:ext>
                  </a:extLst>
                </a:hlinkClick>
              </a:rPr>
              <a:t>Robert J Griffin</a:t>
            </a:r>
            <a:r>
              <a:rPr lang="en-US" sz="1800" b="0" i="0" u="none" strike="noStrike" baseline="30000" dirty="0">
                <a:solidFill>
                  <a:srgbClr val="5B616B"/>
                </a:solidFill>
                <a:latin typeface="Arial"/>
                <a:ea typeface="Arial"/>
                <a:cs typeface="Arial"/>
                <a:sym typeface="Arial"/>
              </a:rPr>
              <a:t> </a:t>
            </a:r>
            <a:r>
              <a:rPr lang="en-US" sz="1800" b="0" i="0" u="sng" strike="noStrike" baseline="30000" dirty="0">
                <a:solidFill>
                  <a:srgbClr val="323A45"/>
                </a:solidFill>
                <a:latin typeface="Arial"/>
                <a:ea typeface="Arial"/>
                <a:cs typeface="Arial"/>
                <a:sym typeface="Arial"/>
                <a:hlinkClick r:id="rId16">
                  <a:extLst>
                    <a:ext uri="{A12FA001-AC4F-418D-AE19-62706E023703}">
                      <ahyp:hlinkClr xmlns:ahyp="http://schemas.microsoft.com/office/drawing/2018/hyperlinkcolor" val="tx"/>
                    </a:ext>
                  </a:extLst>
                </a:hlinkClick>
              </a:rPr>
              <a:t>6</a:t>
            </a:r>
            <a:endParaRPr sz="1800" b="0" i="0" u="none" strike="noStrike" dirty="0">
              <a:solidFill>
                <a:srgbClr val="5B616B"/>
              </a:solidFill>
              <a:latin typeface="Arial"/>
              <a:ea typeface="Arial"/>
              <a:cs typeface="Arial"/>
              <a:sym typeface="Arial"/>
            </a:endParaRPr>
          </a:p>
          <a:p>
            <a:pPr marL="0" marR="0" lvl="0" indent="0" algn="l" rtl="0">
              <a:spcBef>
                <a:spcPts val="0"/>
              </a:spcBef>
              <a:spcAft>
                <a:spcPts val="0"/>
              </a:spcAft>
              <a:buNone/>
            </a:pP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5"/>
          <p:cNvPicPr preferRelativeResize="0"/>
          <p:nvPr/>
        </p:nvPicPr>
        <p:blipFill rotWithShape="1">
          <a:blip r:embed="rId3">
            <a:alphaModFix/>
          </a:blip>
          <a:srcRect b="67146"/>
          <a:stretch/>
        </p:blipFill>
        <p:spPr>
          <a:xfrm>
            <a:off x="2550943" y="2243998"/>
            <a:ext cx="6991643" cy="1972566"/>
          </a:xfrm>
          <a:prstGeom prst="rect">
            <a:avLst/>
          </a:prstGeom>
          <a:noFill/>
          <a:ln>
            <a:noFill/>
          </a:ln>
        </p:spPr>
      </p:pic>
      <p:sp>
        <p:nvSpPr>
          <p:cNvPr id="143" name="Google Shape;143;p5"/>
          <p:cNvSpPr/>
          <p:nvPr/>
        </p:nvSpPr>
        <p:spPr>
          <a:xfrm>
            <a:off x="1909011" y="4340535"/>
            <a:ext cx="8390020" cy="2062103"/>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Calibri"/>
              <a:buAutoNum type="alphaUcParenBoth"/>
            </a:pPr>
            <a:r>
              <a:rPr lang="en-US" sz="2000" b="1">
                <a:solidFill>
                  <a:schemeClr val="dk1"/>
                </a:solidFill>
                <a:latin typeface="Calibri"/>
                <a:ea typeface="Calibri"/>
                <a:cs typeface="Calibri"/>
                <a:sym typeface="Calibri"/>
              </a:rPr>
              <a:t>Overall tumor vessels; stained for marker CD31 (red).</a:t>
            </a:r>
            <a:endParaRPr/>
          </a:p>
          <a:p>
            <a:pPr marL="342900" marR="0" lvl="0" indent="-254000" algn="l" rtl="0">
              <a:spcBef>
                <a:spcPts val="0"/>
              </a:spcBef>
              <a:spcAft>
                <a:spcPts val="0"/>
              </a:spcAft>
              <a:buClr>
                <a:schemeClr val="dk1"/>
              </a:buClr>
              <a:buSzPts val="1400"/>
              <a:buFont typeface="Calibri"/>
              <a:buNone/>
            </a:pPr>
            <a:endParaRPr sz="1400" b="1">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2000"/>
              <a:buFont typeface="Calibri"/>
              <a:buAutoNum type="alphaUcParenBoth"/>
            </a:pPr>
            <a:r>
              <a:rPr lang="en-US" sz="2000" b="1">
                <a:solidFill>
                  <a:schemeClr val="dk1"/>
                </a:solidFill>
                <a:latin typeface="Calibri"/>
                <a:ea typeface="Calibri"/>
                <a:cs typeface="Calibri"/>
                <a:sym typeface="Calibri"/>
              </a:rPr>
              <a:t>Tumor hypoxia; Hypoxia marker anti-Pimonidazole       </a:t>
            </a:r>
            <a:endParaRPr/>
          </a:p>
          <a:p>
            <a:pPr marL="0" marR="0" lvl="0" indent="0" algn="l" rtl="0">
              <a:spcBef>
                <a:spcPts val="0"/>
              </a:spcBef>
              <a:spcAft>
                <a:spcPts val="0"/>
              </a:spcAft>
              <a:buNone/>
            </a:pPr>
            <a:r>
              <a:rPr lang="en-US" sz="2000" b="1">
                <a:solidFill>
                  <a:schemeClr val="dk1"/>
                </a:solidFill>
                <a:latin typeface="Calibri"/>
                <a:ea typeface="Calibri"/>
                <a:cs typeface="Calibri"/>
                <a:sym typeface="Calibri"/>
              </a:rPr>
              <a:t>	(green)</a:t>
            </a:r>
            <a:endParaRPr/>
          </a:p>
          <a:p>
            <a:pPr marL="342900" marR="0" lvl="0" indent="-254000" algn="l" rtl="0">
              <a:spcBef>
                <a:spcPts val="0"/>
              </a:spcBef>
              <a:spcAft>
                <a:spcPts val="0"/>
              </a:spcAft>
              <a:buClr>
                <a:schemeClr val="dk1"/>
              </a:buClr>
              <a:buSzPts val="1400"/>
              <a:buFont typeface="Calibri"/>
              <a:buNone/>
            </a:pPr>
            <a:endParaRPr sz="1400" b="1">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2000"/>
              <a:buFont typeface="Calibri"/>
              <a:buAutoNum type="alphaUcParenBoth"/>
            </a:pPr>
            <a:r>
              <a:rPr lang="en-US" sz="2000" b="1">
                <a:solidFill>
                  <a:schemeClr val="dk1"/>
                </a:solidFill>
                <a:latin typeface="Calibri"/>
                <a:ea typeface="Calibri"/>
                <a:cs typeface="Calibri"/>
                <a:sym typeface="Calibri"/>
              </a:rPr>
              <a:t> Hypoxic blood vessels; Tumor hypoxia (green) is co-    	localized (white) with microvasculature (red)</a:t>
            </a:r>
            <a:endParaRPr/>
          </a:p>
        </p:txBody>
      </p:sp>
      <p:sp>
        <p:nvSpPr>
          <p:cNvPr id="144" name="Google Shape;144;p5"/>
          <p:cNvSpPr txBox="1"/>
          <p:nvPr/>
        </p:nvSpPr>
        <p:spPr>
          <a:xfrm>
            <a:off x="6489912" y="6499274"/>
            <a:ext cx="458606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Koonce et al, PLoS ONE, 2015</a:t>
            </a:r>
            <a:endParaRPr/>
          </a:p>
        </p:txBody>
      </p:sp>
      <p:sp>
        <p:nvSpPr>
          <p:cNvPr id="145" name="Google Shape;145;p5"/>
          <p:cNvSpPr txBox="1"/>
          <p:nvPr/>
        </p:nvSpPr>
        <p:spPr>
          <a:xfrm>
            <a:off x="2550942" y="436096"/>
            <a:ext cx="6991644"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a:solidFill>
                  <a:schemeClr val="dk1"/>
                </a:solidFill>
                <a:latin typeface="Arial"/>
                <a:ea typeface="Arial"/>
                <a:cs typeface="Arial"/>
                <a:sym typeface="Arial"/>
              </a:rPr>
              <a:t>Existence of hypoxic blood vessels and endothelial cells in </a:t>
            </a:r>
            <a:r>
              <a:rPr lang="en-US" sz="2400" b="1" u="sng">
                <a:solidFill>
                  <a:schemeClr val="dk1"/>
                </a:solidFill>
                <a:latin typeface="Arial"/>
                <a:ea typeface="Arial"/>
                <a:cs typeface="Arial"/>
                <a:sym typeface="Arial"/>
              </a:rPr>
              <a:t>solid tumor models</a:t>
            </a:r>
            <a:endParaRPr/>
          </a:p>
        </p:txBody>
      </p:sp>
      <p:sp>
        <p:nvSpPr>
          <p:cNvPr id="146" name="Google Shape;146;p5"/>
          <p:cNvSpPr txBox="1"/>
          <p:nvPr/>
        </p:nvSpPr>
        <p:spPr>
          <a:xfrm>
            <a:off x="3102235" y="1747252"/>
            <a:ext cx="6610955"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4T1 mammary gland carcinoma tumor tissue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Google Shape;152;p6"/>
          <p:cNvPicPr preferRelativeResize="0"/>
          <p:nvPr/>
        </p:nvPicPr>
        <p:blipFill rotWithShape="1">
          <a:blip r:embed="rId3">
            <a:alphaModFix/>
          </a:blip>
          <a:srcRect/>
          <a:stretch/>
        </p:blipFill>
        <p:spPr>
          <a:xfrm>
            <a:off x="1903724" y="1633863"/>
            <a:ext cx="4232390" cy="3404377"/>
          </a:xfrm>
          <a:prstGeom prst="rect">
            <a:avLst/>
          </a:prstGeom>
          <a:noFill/>
          <a:ln>
            <a:noFill/>
          </a:ln>
        </p:spPr>
      </p:pic>
      <p:sp>
        <p:nvSpPr>
          <p:cNvPr id="153" name="Google Shape;153;p6"/>
          <p:cNvSpPr txBox="1"/>
          <p:nvPr/>
        </p:nvSpPr>
        <p:spPr>
          <a:xfrm>
            <a:off x="1524785" y="300448"/>
            <a:ext cx="8407836" cy="77737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2400"/>
              <a:buFont typeface="Arial"/>
              <a:buNone/>
            </a:pPr>
            <a:r>
              <a:rPr lang="en-US" sz="2400" b="1" dirty="0">
                <a:solidFill>
                  <a:schemeClr val="dk1"/>
                </a:solidFill>
                <a:latin typeface="Arial"/>
                <a:ea typeface="Arial"/>
                <a:cs typeface="Arial"/>
                <a:sym typeface="Arial"/>
              </a:rPr>
              <a:t>Hypoxia protects endothelial (and other) cells from </a:t>
            </a:r>
            <a:br>
              <a:rPr lang="en-US" sz="2400" b="1" dirty="0">
                <a:solidFill>
                  <a:schemeClr val="dk1"/>
                </a:solidFill>
                <a:latin typeface="Arial"/>
                <a:ea typeface="Arial"/>
                <a:cs typeface="Arial"/>
                <a:sym typeface="Arial"/>
              </a:rPr>
            </a:br>
            <a:r>
              <a:rPr lang="en-US" sz="2400" b="1" dirty="0">
                <a:solidFill>
                  <a:schemeClr val="dk1"/>
                </a:solidFill>
                <a:latin typeface="Arial"/>
                <a:ea typeface="Arial"/>
                <a:cs typeface="Arial"/>
                <a:sym typeface="Arial"/>
              </a:rPr>
              <a:t>radiation-induced cell death</a:t>
            </a:r>
            <a:endParaRPr dirty="0"/>
          </a:p>
        </p:txBody>
      </p:sp>
      <p:sp>
        <p:nvSpPr>
          <p:cNvPr id="154" name="Google Shape;154;p6"/>
          <p:cNvSpPr txBox="1"/>
          <p:nvPr/>
        </p:nvSpPr>
        <p:spPr>
          <a:xfrm>
            <a:off x="2114132" y="5044346"/>
            <a:ext cx="7999233" cy="1338828"/>
          </a:xfrm>
          <a:prstGeom prst="rect">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800" b="1" dirty="0">
                <a:solidFill>
                  <a:srgbClr val="006600"/>
                </a:solidFill>
                <a:latin typeface="Calibri"/>
                <a:ea typeface="Calibri"/>
                <a:cs typeface="Calibri"/>
                <a:sym typeface="Calibri"/>
              </a:rPr>
              <a:t>What is the dose threshold for hypoxic radioprotection?</a:t>
            </a:r>
            <a:r>
              <a:rPr lang="en-US" sz="1800" b="1" dirty="0">
                <a:solidFill>
                  <a:schemeClr val="dk1"/>
                </a:solidFill>
                <a:latin typeface="Calibri"/>
                <a:ea typeface="Calibri"/>
                <a:cs typeface="Calibri"/>
                <a:sym typeface="Calibri"/>
              </a:rPr>
              <a:t> </a:t>
            </a:r>
            <a:endParaRPr dirty="0"/>
          </a:p>
          <a:p>
            <a:pPr marL="0" marR="0" lvl="0" indent="0" algn="ctr" rtl="0">
              <a:lnSpc>
                <a:spcPct val="150000"/>
              </a:lnSpc>
              <a:spcBef>
                <a:spcPts val="0"/>
              </a:spcBef>
              <a:spcAft>
                <a:spcPts val="0"/>
              </a:spcAft>
              <a:buNone/>
            </a:pPr>
            <a:r>
              <a:rPr lang="en-US" sz="1800" b="1" dirty="0">
                <a:solidFill>
                  <a:srgbClr val="3333CC"/>
                </a:solidFill>
                <a:latin typeface="Calibri"/>
                <a:ea typeface="Calibri"/>
                <a:cs typeface="Calibri"/>
                <a:sym typeface="Calibri"/>
              </a:rPr>
              <a:t>How high can we go before hypoxic protection disappears?</a:t>
            </a:r>
            <a:endParaRPr dirty="0"/>
          </a:p>
          <a:p>
            <a:pPr marL="0" marR="0" lvl="0" indent="0" algn="ctr" rtl="0">
              <a:lnSpc>
                <a:spcPct val="150000"/>
              </a:lnSpc>
              <a:spcBef>
                <a:spcPts val="0"/>
              </a:spcBef>
              <a:spcAft>
                <a:spcPts val="0"/>
              </a:spcAft>
              <a:buNone/>
            </a:pPr>
            <a:r>
              <a:rPr lang="en-US" sz="1800" b="1" dirty="0">
                <a:solidFill>
                  <a:srgbClr val="C00000"/>
                </a:solidFill>
                <a:latin typeface="Calibri"/>
                <a:ea typeface="Calibri"/>
                <a:cs typeface="Calibri"/>
                <a:sym typeface="Calibri"/>
              </a:rPr>
              <a:t>Is this protection relevant for SFRT?</a:t>
            </a:r>
            <a:endParaRPr dirty="0"/>
          </a:p>
        </p:txBody>
      </p:sp>
      <p:sp>
        <p:nvSpPr>
          <p:cNvPr id="155" name="Google Shape;155;p6"/>
          <p:cNvSpPr txBox="1"/>
          <p:nvPr/>
        </p:nvSpPr>
        <p:spPr>
          <a:xfrm>
            <a:off x="5196514" y="3020700"/>
            <a:ext cx="1064378" cy="64633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FF0000"/>
                </a:solidFill>
                <a:latin typeface="Calibri"/>
                <a:ea typeface="Calibri"/>
                <a:cs typeface="Calibri"/>
                <a:sym typeface="Calibri"/>
              </a:rPr>
              <a:t>~2 log difference at 20 Gy</a:t>
            </a:r>
            <a:endParaRPr sz="1200">
              <a:solidFill>
                <a:srgbClr val="FF0000"/>
              </a:solidFill>
              <a:latin typeface="Calibri"/>
              <a:ea typeface="Calibri"/>
              <a:cs typeface="Calibri"/>
              <a:sym typeface="Calibri"/>
            </a:endParaRPr>
          </a:p>
        </p:txBody>
      </p:sp>
      <p:sp>
        <p:nvSpPr>
          <p:cNvPr id="156" name="Google Shape;156;p6"/>
          <p:cNvSpPr txBox="1"/>
          <p:nvPr/>
        </p:nvSpPr>
        <p:spPr>
          <a:xfrm>
            <a:off x="3643112" y="1345902"/>
            <a:ext cx="521108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Calibri"/>
                <a:ea typeface="Calibri"/>
                <a:cs typeface="Calibri"/>
                <a:sym typeface="Calibri"/>
              </a:rPr>
              <a:t>Clonogenic survival- 2H11 endothelial cells </a:t>
            </a:r>
            <a:endParaRPr/>
          </a:p>
        </p:txBody>
      </p:sp>
      <p:sp>
        <p:nvSpPr>
          <p:cNvPr id="157" name="Google Shape;157;p6"/>
          <p:cNvSpPr txBox="1"/>
          <p:nvPr/>
        </p:nvSpPr>
        <p:spPr>
          <a:xfrm>
            <a:off x="6489912" y="6499274"/>
            <a:ext cx="389327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Koonce et al, PLoS ONE, 2015</a:t>
            </a:r>
            <a:endParaRPr/>
          </a:p>
        </p:txBody>
      </p:sp>
      <p:pic>
        <p:nvPicPr>
          <p:cNvPr id="158" name="Google Shape;158;p6"/>
          <p:cNvPicPr preferRelativeResize="0"/>
          <p:nvPr/>
        </p:nvPicPr>
        <p:blipFill rotWithShape="1">
          <a:blip r:embed="rId4">
            <a:alphaModFix/>
          </a:blip>
          <a:srcRect/>
          <a:stretch/>
        </p:blipFill>
        <p:spPr>
          <a:xfrm>
            <a:off x="6136114" y="1936204"/>
            <a:ext cx="4002374" cy="2799694"/>
          </a:xfrm>
          <a:prstGeom prst="rect">
            <a:avLst/>
          </a:prstGeom>
          <a:noFill/>
          <a:ln>
            <a:noFill/>
          </a:ln>
        </p:spPr>
      </p:pic>
      <p:sp>
        <p:nvSpPr>
          <p:cNvPr id="159" name="Google Shape;159;p6"/>
          <p:cNvSpPr txBox="1"/>
          <p:nvPr/>
        </p:nvSpPr>
        <p:spPr>
          <a:xfrm>
            <a:off x="7520067" y="4673465"/>
            <a:ext cx="1064301"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Arial Black"/>
                <a:ea typeface="Arial Black"/>
                <a:cs typeface="Arial Black"/>
                <a:sym typeface="Arial Black"/>
              </a:rPr>
              <a:t>Dose (Gy)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11"/>
          <p:cNvPicPr preferRelativeResize="0">
            <a:picLocks noGrp="1"/>
          </p:cNvPicPr>
          <p:nvPr>
            <p:ph type="title"/>
          </p:nvPr>
        </p:nvPicPr>
        <p:blipFill rotWithShape="1">
          <a:blip r:embed="rId3">
            <a:alphaModFix/>
          </a:blip>
          <a:srcRect/>
          <a:stretch/>
        </p:blipFill>
        <p:spPr>
          <a:xfrm>
            <a:off x="102056" y="5824424"/>
            <a:ext cx="6334125" cy="325437"/>
          </a:xfrm>
          <a:prstGeom prst="rect">
            <a:avLst/>
          </a:prstGeom>
          <a:noFill/>
          <a:ln>
            <a:noFill/>
          </a:ln>
        </p:spPr>
      </p:pic>
      <p:pic>
        <p:nvPicPr>
          <p:cNvPr id="194" name="Google Shape;194;p11"/>
          <p:cNvPicPr preferRelativeResize="0">
            <a:picLocks noGrp="1"/>
          </p:cNvPicPr>
          <p:nvPr>
            <p:ph type="body" idx="1"/>
          </p:nvPr>
        </p:nvPicPr>
        <p:blipFill rotWithShape="1">
          <a:blip r:embed="rId4">
            <a:alphaModFix/>
          </a:blip>
          <a:srcRect/>
          <a:stretch/>
        </p:blipFill>
        <p:spPr>
          <a:xfrm>
            <a:off x="6436180" y="1146119"/>
            <a:ext cx="4098925" cy="5105400"/>
          </a:xfrm>
          <a:prstGeom prst="rect">
            <a:avLst/>
          </a:prstGeom>
          <a:noFill/>
          <a:ln>
            <a:noFill/>
          </a:ln>
        </p:spPr>
      </p:pic>
      <p:sp>
        <p:nvSpPr>
          <p:cNvPr id="195" name="Google Shape;195;p11"/>
          <p:cNvSpPr txBox="1"/>
          <p:nvPr/>
        </p:nvSpPr>
        <p:spPr>
          <a:xfrm>
            <a:off x="103871" y="1"/>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19A482"/>
              </a:buClr>
              <a:buSzPct val="100000"/>
              <a:buFont typeface="Trebuchet MS"/>
              <a:buNone/>
            </a:pPr>
            <a:r>
              <a:rPr lang="en-US" sz="4400" b="1" dirty="0">
                <a:solidFill>
                  <a:srgbClr val="19A482"/>
                </a:solidFill>
                <a:latin typeface="Trebuchet MS"/>
                <a:ea typeface="Trebuchet MS"/>
                <a:cs typeface="Trebuchet MS"/>
                <a:sym typeface="Trebuchet MS"/>
              </a:rPr>
              <a:t>Microbeam spatial fractionation:</a:t>
            </a:r>
          </a:p>
          <a:p>
            <a:pPr marL="0" marR="0" lvl="0" indent="0" algn="l" rtl="0">
              <a:lnSpc>
                <a:spcPct val="90000"/>
              </a:lnSpc>
              <a:spcBef>
                <a:spcPts val="0"/>
              </a:spcBef>
              <a:spcAft>
                <a:spcPts val="0"/>
              </a:spcAft>
              <a:buClr>
                <a:srgbClr val="19A482"/>
              </a:buClr>
              <a:buSzPct val="100000"/>
              <a:buFont typeface="Trebuchet MS"/>
              <a:buNone/>
            </a:pPr>
            <a:r>
              <a:rPr lang="en-US" sz="4400" b="1" dirty="0">
                <a:solidFill>
                  <a:srgbClr val="19A482"/>
                </a:solidFill>
                <a:latin typeface="Trebuchet MS"/>
                <a:ea typeface="Trebuchet MS"/>
                <a:cs typeface="Trebuchet MS"/>
                <a:sym typeface="Trebuchet MS"/>
              </a:rPr>
              <a:t>Negligible normal tissue response </a:t>
            </a:r>
            <a:endParaRPr dirty="0"/>
          </a:p>
        </p:txBody>
      </p:sp>
      <p:pic>
        <p:nvPicPr>
          <p:cNvPr id="196" name="Google Shape;196;p11"/>
          <p:cNvPicPr preferRelativeResize="0"/>
          <p:nvPr/>
        </p:nvPicPr>
        <p:blipFill rotWithShape="1">
          <a:blip r:embed="rId5">
            <a:alphaModFix/>
          </a:blip>
          <a:srcRect/>
          <a:stretch/>
        </p:blipFill>
        <p:spPr>
          <a:xfrm>
            <a:off x="642257" y="1600200"/>
            <a:ext cx="5464753" cy="3565752"/>
          </a:xfrm>
          <a:prstGeom prst="rect">
            <a:avLst/>
          </a:prstGeom>
          <a:noFill/>
          <a:ln>
            <a:noFill/>
          </a:ln>
        </p:spPr>
      </p:pic>
      <p:cxnSp>
        <p:nvCxnSpPr>
          <p:cNvPr id="197" name="Google Shape;197;p11"/>
          <p:cNvCxnSpPr/>
          <p:nvPr/>
        </p:nvCxnSpPr>
        <p:spPr>
          <a:xfrm flipH="1">
            <a:off x="10391775" y="5019675"/>
            <a:ext cx="762000" cy="9527"/>
          </a:xfrm>
          <a:prstGeom prst="straightConnector1">
            <a:avLst/>
          </a:prstGeom>
          <a:noFill/>
          <a:ln w="69850" cap="flat" cmpd="sng">
            <a:solidFill>
              <a:schemeClr val="accent1"/>
            </a:solidFill>
            <a:prstDash val="solid"/>
            <a:miter lim="800000"/>
            <a:headEnd type="none" w="sm" len="sm"/>
            <a:tailEnd type="triangl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6"/>
          <p:cNvSpPr txBox="1">
            <a:spLocks noGrp="1"/>
          </p:cNvSpPr>
          <p:nvPr>
            <p:ph type="title"/>
          </p:nvPr>
        </p:nvSpPr>
        <p:spPr>
          <a:xfrm>
            <a:off x="838199" y="-102302"/>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800"/>
              <a:buFont typeface="Calibri"/>
              <a:buNone/>
            </a:pPr>
            <a:r>
              <a:rPr lang="en-US" sz="2800" dirty="0"/>
              <a:t>Macrophages target the paths high dose microbeam therapy in normal and tumor tissue</a:t>
            </a:r>
            <a:endParaRPr dirty="0"/>
          </a:p>
        </p:txBody>
      </p:sp>
      <p:pic>
        <p:nvPicPr>
          <p:cNvPr id="233" name="Google Shape;233;p16"/>
          <p:cNvPicPr preferRelativeResize="0"/>
          <p:nvPr/>
        </p:nvPicPr>
        <p:blipFill rotWithShape="1">
          <a:blip r:embed="rId3">
            <a:alphaModFix/>
          </a:blip>
          <a:srcRect r="1933" b="26439"/>
          <a:stretch/>
        </p:blipFill>
        <p:spPr>
          <a:xfrm>
            <a:off x="720212" y="942947"/>
            <a:ext cx="10232923" cy="4631943"/>
          </a:xfrm>
          <a:prstGeom prst="rect">
            <a:avLst/>
          </a:prstGeom>
          <a:noFill/>
          <a:ln>
            <a:noFill/>
          </a:ln>
        </p:spPr>
      </p:pic>
      <p:sp>
        <p:nvSpPr>
          <p:cNvPr id="234" name="Google Shape;234;p16"/>
          <p:cNvSpPr txBox="1"/>
          <p:nvPr/>
        </p:nvSpPr>
        <p:spPr>
          <a:xfrm>
            <a:off x="1045720" y="5720632"/>
            <a:ext cx="1030807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a:solidFill>
                  <a:srgbClr val="212121"/>
                </a:solidFill>
                <a:latin typeface="Arial"/>
                <a:ea typeface="Arial"/>
                <a:cs typeface="Arial"/>
                <a:sym typeface="Arial"/>
              </a:rPr>
              <a:t>Trappetti V, Djonov V. et al. Biomedicines. 2022</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ESTRO 2021">
      <a:dk1>
        <a:srgbClr val="000000"/>
      </a:dk1>
      <a:lt1>
        <a:srgbClr val="FFFFFF"/>
      </a:lt1>
      <a:dk2>
        <a:srgbClr val="0086B2"/>
      </a:dk2>
      <a:lt2>
        <a:srgbClr val="00AEE5"/>
      </a:lt2>
      <a:accent1>
        <a:srgbClr val="00AEE5"/>
      </a:accent1>
      <a:accent2>
        <a:srgbClr val="00AEE5"/>
      </a:accent2>
      <a:accent3>
        <a:srgbClr val="00AEE5"/>
      </a:accent3>
      <a:accent4>
        <a:srgbClr val="FFE254"/>
      </a:accent4>
      <a:accent5>
        <a:srgbClr val="FFE153"/>
      </a:accent5>
      <a:accent6>
        <a:srgbClr val="FFE153"/>
      </a:accent6>
      <a:hlink>
        <a:srgbClr val="C5AE40"/>
      </a:hlink>
      <a:folHlink>
        <a:srgbClr val="0086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1409</Words>
  <Application>Microsoft Macintosh PowerPoint</Application>
  <PresentationFormat>Widescreen</PresentationFormat>
  <Paragraphs>206</Paragraphs>
  <Slides>25</Slides>
  <Notes>25</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38" baseType="lpstr">
      <vt:lpstr>Calibri</vt:lpstr>
      <vt:lpstr>Merriweather</vt:lpstr>
      <vt:lpstr>Arial Black</vt:lpstr>
      <vt:lpstr>Arial Rounded</vt:lpstr>
      <vt:lpstr>Verdana</vt:lpstr>
      <vt:lpstr>Arial</vt:lpstr>
      <vt:lpstr>Comic Sans MS</vt:lpstr>
      <vt:lpstr>Noto Sans Symbols</vt:lpstr>
      <vt:lpstr>Times New Roman</vt:lpstr>
      <vt:lpstr>Trebuchet MS</vt:lpstr>
      <vt:lpstr>Office Theme</vt:lpstr>
      <vt:lpstr>Thème Office</vt:lpstr>
      <vt:lpstr>Prism5.Document</vt:lpstr>
      <vt:lpstr>Biology of heterogeneous dose deposition  Robert J Griffin, PhD Sabbatical Researcher, Institut Curie 2023-2024  Department of Radiation Oncology University of Arkansas for Medical Sciences Little Rock, AR USA</vt:lpstr>
      <vt:lpstr>Biological effects and mechanisms of SFRT</vt:lpstr>
      <vt:lpstr>PowerPoint Presentation</vt:lpstr>
      <vt:lpstr>Tumour vascular damage by high single dose radiation:  relevant to peak dose in SFRT</vt:lpstr>
      <vt:lpstr>PowerPoint Presentation</vt:lpstr>
      <vt:lpstr>PowerPoint Presentation</vt:lpstr>
      <vt:lpstr>PowerPoint Presentation</vt:lpstr>
      <vt:lpstr>PowerPoint Presentation</vt:lpstr>
      <vt:lpstr>Macrophages target the paths high dose microbeam therapy in normal and tumor tissue</vt:lpstr>
      <vt:lpstr>PowerPoint Presentation</vt:lpstr>
      <vt:lpstr>PowerPoint Presentation</vt:lpstr>
      <vt:lpstr>PowerPoint Presentation</vt:lpstr>
      <vt:lpstr>PowerPoint Presentation</vt:lpstr>
      <vt:lpstr>PowerPoint Presentation</vt:lpstr>
      <vt:lpstr>PowerPoint Presentation</vt:lpstr>
      <vt:lpstr>White blood cell trafficking after GRID vs whole tumor radiotherapy</vt:lpstr>
      <vt:lpstr>PowerPoint Presentation</vt:lpstr>
      <vt:lpstr>PowerPoint Presentation</vt:lpstr>
      <vt:lpstr>PowerPoint Presentation</vt:lpstr>
      <vt:lpstr>PowerPoint Presentation</vt:lpstr>
      <vt:lpstr>PowerPoint Presentation</vt:lpstr>
      <vt:lpstr>PowerPoint Presentation</vt:lpstr>
      <vt:lpstr>High- and low-dose radiotherapy</vt:lpstr>
      <vt:lpstr>Obtaining a valley dose of “around “1Gy in clinical GRID therapy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 of heterogeneous dose deposition  Robert J Griffin, PhD University of Arkansas for Medical Sciences Little Rock, AR USA</dc:title>
  <dc:creator>Chang, Sha Xiao</dc:creator>
  <cp:lastModifiedBy>Griffin, Robert J</cp:lastModifiedBy>
  <cp:revision>8</cp:revision>
  <dcterms:created xsi:type="dcterms:W3CDTF">2023-02-06T18:54:20Z</dcterms:created>
  <dcterms:modified xsi:type="dcterms:W3CDTF">2023-11-07T23:10:58Z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ca390d5-a4f3-448c-8368-24080179bc53_Enabled">
    <vt:lpwstr>true</vt:lpwstr>
  </property>
  <property fmtid="{D5CDD505-2E9C-101B-9397-08002B2CF9AE}" pid="3" name="MSIP_Label_8ca390d5-a4f3-448c-8368-24080179bc53_SetDate">
    <vt:lpwstr>2023-03-11T22:53:40Z</vt:lpwstr>
  </property>
  <property fmtid="{D5CDD505-2E9C-101B-9397-08002B2CF9AE}" pid="4" name="MSIP_Label_8ca390d5-a4f3-448c-8368-24080179bc53_Method">
    <vt:lpwstr>Standard</vt:lpwstr>
  </property>
  <property fmtid="{D5CDD505-2E9C-101B-9397-08002B2CF9AE}" pid="5" name="MSIP_Label_8ca390d5-a4f3-448c-8368-24080179bc53_Name">
    <vt:lpwstr>Low Risk</vt:lpwstr>
  </property>
  <property fmtid="{D5CDD505-2E9C-101B-9397-08002B2CF9AE}" pid="6" name="MSIP_Label_8ca390d5-a4f3-448c-8368-24080179bc53_SiteId">
    <vt:lpwstr>5b703aa0-061f-4ed9-beca-765a39ee1304</vt:lpwstr>
  </property>
  <property fmtid="{D5CDD505-2E9C-101B-9397-08002B2CF9AE}" pid="7" name="MSIP_Label_8ca390d5-a4f3-448c-8368-24080179bc53_ActionId">
    <vt:lpwstr>3871e6cf-fdeb-4fd8-868c-d761314ca878</vt:lpwstr>
  </property>
  <property fmtid="{D5CDD505-2E9C-101B-9397-08002B2CF9AE}" pid="8" name="MSIP_Label_8ca390d5-a4f3-448c-8368-24080179bc53_ContentBits">
    <vt:lpwstr>0</vt:lpwstr>
  </property>
</Properties>
</file>