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33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34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35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36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37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38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39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40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41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2" r:id="rId2"/>
    <p:sldId id="263" r:id="rId3"/>
    <p:sldId id="454" r:id="rId4"/>
    <p:sldId id="486" r:id="rId5"/>
    <p:sldId id="373" r:id="rId6"/>
    <p:sldId id="389" r:id="rId7"/>
    <p:sldId id="475" r:id="rId8"/>
    <p:sldId id="489" r:id="rId9"/>
    <p:sldId id="487" r:id="rId10"/>
    <p:sldId id="446" r:id="rId11"/>
    <p:sldId id="488" r:id="rId12"/>
    <p:sldId id="447" r:id="rId13"/>
    <p:sldId id="484" r:id="rId14"/>
    <p:sldId id="485" r:id="rId15"/>
    <p:sldId id="44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8686"/>
    <a:srgbClr val="BE4B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36" autoAdjust="0"/>
    <p:restoredTop sz="94660"/>
  </p:normalViewPr>
  <p:slideViewPr>
    <p:cSldViewPr>
      <p:cViewPr varScale="1">
        <p:scale>
          <a:sx n="110" d="100"/>
          <a:sy n="110" d="100"/>
        </p:scale>
        <p:origin x="138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rotons\All%20Clatterbridge%20clonogenic%20data%20JP%20v2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MRC\DUBs%20and%20inhibitors%20JLP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MRC\DUBs%20and%20inhibitors%20JLP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MRC\DUBs%20and%20inhibitors%20JLP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DNA%20Damage%20Screen\Validation\DDR%20validation%20JLP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DNA%20Damage%20Screen\Validation\DDR%20validation%20JLP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DNA%20Damage%20Screen\Validation\DDR%20validation%20JLP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DNA%20Damage%20Screen\Validation\DDR%20validation%20JLP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its-rds.bham.ac.uk\rdsprojects\p\parsonjy-radiation-biology\Maria%20Fabbrizi\DDR%20paper\siRNA%20OGG1%20PARG%20POLB%20XRCC1\UMSCC6\protons\UMSCC6%20OGG1%20PARG%20POLB%20XRCCIsiRNA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\\its-rds.bham.ac.uk\rdsprojects\p\parsonjy-radiation-biology\Maria%20Fabbrizi\DDR%20paper\siRNA%20OGG1%20PARG%20POLB%20XRCC1\UMSCC6\protons\UMSCC6%20OGG1%20PARG%20POLB%20XRCCIsiRNA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its-rds.bham.ac.uk\rdsprojects\p\parsonjy-radiation-biology\Maria%20Fabbrizi\DDR%20paper\siRNA%20OGG1%20PARG%20POLB%20XRCC1\UMSCC6\protons\UMSCC6%20OGG1%20PARG%20POLB%20XRCCIsiRN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rotons\All%20Clatterbridge%20clonogenic%20data%20JP%20v2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\\its-rds.bham.ac.uk\rdsprojects\p\parsonjy-radiation-biology\Maria%20Fabbrizi\DDR%20paper\siRNA%20OGG1%20PARG%20POLB%20XRCC1\UMSCC6\protons\UMSCC6%20OGG1%20PARG%20POLB%20XRCCIsiRNA.xlsx" TargetMode="Externa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\\its-rds.bham.ac.uk\rdsprojects\p\parsonjy-radiation-biology\Maria%20Fabbrizi\DDR%20paper\IF%20FaDu%20clean2907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\\its-rds.bham.ac.uk\rdsprojects\p\parsonjy-radiation-biology\Maria%20Fabbrizi\DDR%20paper\IF%20FaDu%20clean2907202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\\its-rds.bham.ac.uk\rdsprojects\p\parsonjy-radiation-biology\Maria%20Fabbrizi\DDR%20paper\Clonogenic%20inhibitors%20sem\FaDu_iPARG%20iOGG1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\\its-rds.bham.ac.uk\rdsprojects\p\parsonjy-radiation-biology\Maria%20Fabbrizi\DDR%20paper\Clonogenic%20inhibitors%20sem\FaDu_iPARG%20iOGG1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\\mfs01\user05\FABBRIZI\Lab\Clonogenic%20test\OGG1%20PARG%20CHK1%20inhibitor\HeLa\Proton\HeLa_O8%20iPARG%20iCHK1%20iOGG1%20JLP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\\its-rds.bham.ac.uk\rdsprojects\p\parsonjy-radiation-biology\Maria%20Fabbrizi\DDR%20paper\Clonogenic%20inhibitors%20sem\FaDu_iPARG%20iOGG1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\\its-rds.bham.ac.uk\rdsprojects\p\parsonjy-radiation-biology\Maria%20Fabbrizi\DDR%20paper\Clonogenic%20inhibitors%20sem\FaDu_iPARG%20iOGG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omet\Comet%20results.xlsx" TargetMode="Externa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s01\user05\HLRHILL5\Documents\lab\Clonogenics\N%20v%20H\6\UMSCC6%20Clonogenic%20Jan%202021%20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s01\user05\HLRHILL5\Documents\lab\Clonogenics\N%20v%20H\74A\UMSCC74A%20Clonogenic%20Jan%202021%20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s01\user05\HLRHILL5\Documents\lab\Clonogenics\N%20v%20H\FaDu\FaDu%20Clonogenic%20summary%20Jan%202021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oleObject" Target="file:///\\its-rds.bham.ac.uk\rdsprojects\p\parsonjy-radiation-biology\Chun%20Li\Clonogenic%20assay-%20Proton\UMSCC6\Calculation-UMSCC6%20Nor&amp;Hyp%20Low%20vs%20High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oleObject" Target="file:///Q:\Staff\Radhika%202021-2026\Lab\R15%20ATM%20ATR%20DPK%20Hypoxia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chumin\Desktop\clonogenic-hypoxia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oleObject" Target="Chart%20in%20Microsoft%20PowerPoint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oleObject" Target="https://bham-my.sharepoint.com/personal/exm307_student_bham_ac_uk/Documents/Lab/Organoids/Radiosensitivity/HN041/Cell%20Titer%20Glo%20HN041%200-15Gy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atie\Clonogenic%20data\Clatterbridge\Screen\All%20DUBs%20ranked%20high%20to%20low%20JP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MRC\DUBs%20and%20inhibitors%20JL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73150402462225284"/>
          <c:h val="0.73444808982210552"/>
        </c:manualLayout>
      </c:layout>
      <c:scatterChart>
        <c:scatterStyle val="lineMarker"/>
        <c:varyColors val="0"/>
        <c:ser>
          <c:idx val="1"/>
          <c:order val="0"/>
          <c:tx>
            <c:v>Proton-IR (58 MeV)</c:v>
          </c:tx>
          <c:spPr>
            <a:ln w="9525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data'!$I$25:$I$28</c:f>
                <c:numCache>
                  <c:formatCode>General</c:formatCode>
                  <c:ptCount val="4"/>
                  <c:pt idx="0">
                    <c:v>3.5108334685767011E-17</c:v>
                  </c:pt>
                  <c:pt idx="1">
                    <c:v>7.5907062613774556E-2</c:v>
                  </c:pt>
                  <c:pt idx="2">
                    <c:v>5.0450848179254035E-2</c:v>
                  </c:pt>
                  <c:pt idx="3">
                    <c:v>8.0350689330860273E-2</c:v>
                  </c:pt>
                </c:numCache>
              </c:numRef>
            </c:plus>
            <c:minus>
              <c:numRef>
                <c:f>'JP data'!$I$25:$I$28</c:f>
                <c:numCache>
                  <c:formatCode>General</c:formatCode>
                  <c:ptCount val="4"/>
                  <c:pt idx="0">
                    <c:v>3.5108334685767011E-17</c:v>
                  </c:pt>
                  <c:pt idx="1">
                    <c:v>7.5907062613774556E-2</c:v>
                  </c:pt>
                  <c:pt idx="2">
                    <c:v>5.0450848179254035E-2</c:v>
                  </c:pt>
                  <c:pt idx="3">
                    <c:v>8.0350689330860273E-2</c:v>
                  </c:pt>
                </c:numCache>
              </c:numRef>
            </c:minus>
          </c:errBars>
          <c:xVal>
            <c:numRef>
              <c:f>'JP data'!$A$25:$A$28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data'!$G$25:$G$28</c:f>
              <c:numCache>
                <c:formatCode>General</c:formatCode>
                <c:ptCount val="4"/>
                <c:pt idx="0">
                  <c:v>1</c:v>
                </c:pt>
                <c:pt idx="1">
                  <c:v>0.75980577605821054</c:v>
                </c:pt>
                <c:pt idx="2">
                  <c:v>0.57414736301150238</c:v>
                </c:pt>
                <c:pt idx="3">
                  <c:v>0.46955028333934884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6E8-479D-BA8E-A93A060EC6F7}"/>
            </c:ext>
          </c:extLst>
        </c:ser>
        <c:ser>
          <c:idx val="0"/>
          <c:order val="1"/>
          <c:tx>
            <c:v>Proton-IR (11 MeV)</c:v>
          </c:tx>
          <c:spPr>
            <a:ln w="952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data'!$I$3:$I$6</c:f>
                <c:numCache>
                  <c:formatCode>General</c:formatCode>
                  <c:ptCount val="4"/>
                  <c:pt idx="0">
                    <c:v>7.1664588082487635E-17</c:v>
                  </c:pt>
                  <c:pt idx="1">
                    <c:v>6.5472654216757145E-2</c:v>
                  </c:pt>
                  <c:pt idx="2">
                    <c:v>2.3260984011085381E-2</c:v>
                  </c:pt>
                  <c:pt idx="3">
                    <c:v>1.3755440718140928E-2</c:v>
                  </c:pt>
                </c:numCache>
              </c:numRef>
            </c:plus>
            <c:minus>
              <c:numRef>
                <c:f>'JP data'!$I$3:$I$6</c:f>
                <c:numCache>
                  <c:formatCode>General</c:formatCode>
                  <c:ptCount val="4"/>
                  <c:pt idx="0">
                    <c:v>7.1664588082487635E-17</c:v>
                  </c:pt>
                  <c:pt idx="1">
                    <c:v>6.5472654216757145E-2</c:v>
                  </c:pt>
                  <c:pt idx="2">
                    <c:v>2.3260984011085381E-2</c:v>
                  </c:pt>
                  <c:pt idx="3">
                    <c:v>1.3755440718140928E-2</c:v>
                  </c:pt>
                </c:numCache>
              </c:numRef>
            </c:minus>
          </c:errBars>
          <c:xVal>
            <c:numRef>
              <c:f>'JP data'!$A$3:$A$6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data'!$G$3:$G$6</c:f>
              <c:numCache>
                <c:formatCode>General</c:formatCode>
                <c:ptCount val="4"/>
                <c:pt idx="0">
                  <c:v>1</c:v>
                </c:pt>
                <c:pt idx="1">
                  <c:v>0.56154215549475328</c:v>
                </c:pt>
                <c:pt idx="2">
                  <c:v>0.32644728142045237</c:v>
                </c:pt>
                <c:pt idx="3">
                  <c:v>0.22589887893687458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6E8-479D-BA8E-A93A060EC6F7}"/>
            </c:ext>
          </c:extLst>
        </c:ser>
        <c:ser>
          <c:idx val="2"/>
          <c:order val="2"/>
          <c:tx>
            <c:v>X-ray-IR (100 kV)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'IR meanJP'!$A$14:$A$19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1</c:v>
                </c:pt>
                <c:pt idx="4">
                  <c:v>2</c:v>
                </c:pt>
                <c:pt idx="5">
                  <c:v>4</c:v>
                </c:pt>
              </c:numCache>
            </c:numRef>
          </c:xVal>
          <c:yVal>
            <c:numRef>
              <c:f>'IR meanJP'!$E$36:$E$41</c:f>
              <c:numCache>
                <c:formatCode>General</c:formatCode>
                <c:ptCount val="6"/>
                <c:pt idx="0">
                  <c:v>1</c:v>
                </c:pt>
                <c:pt idx="1">
                  <c:v>0.95083333333333331</c:v>
                </c:pt>
                <c:pt idx="2">
                  <c:v>0.95076666666666665</c:v>
                </c:pt>
                <c:pt idx="3">
                  <c:v>0.7738666666666667</c:v>
                </c:pt>
                <c:pt idx="4">
                  <c:v>0.57376666666666665</c:v>
                </c:pt>
                <c:pt idx="5">
                  <c:v>0.36901540000000005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6E8-479D-BA8E-A93A060EC6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649728"/>
        <c:axId val="47491904"/>
      </c:scatterChart>
      <c:valAx>
        <c:axId val="37649728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47491904"/>
        <c:crossesAt val="0.1"/>
        <c:crossBetween val="midCat"/>
      </c:valAx>
      <c:valAx>
        <c:axId val="47491904"/>
        <c:scaling>
          <c:logBase val="10"/>
          <c:orientation val="minMax"/>
          <c:max val="1.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overlay val="0"/>
        </c:title>
        <c:numFmt formatCode="General" sourceLinked="1"/>
        <c:majorTickMark val="out"/>
        <c:minorTickMark val="out"/>
        <c:tickLblPos val="nextTo"/>
        <c:crossAx val="37649728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2296464171462071"/>
          <c:y val="0.49615607480177709"/>
          <c:w val="0.57852829699790875"/>
          <c:h val="0.2435356668113296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8294170616257297"/>
          <c:y val="8.8437591134441523E-2"/>
          <c:w val="0.66737934546921041"/>
          <c:h val="0.62542437646041427"/>
        </c:manualLayout>
      </c:layout>
      <c:scatterChart>
        <c:scatterStyle val="lineMarker"/>
        <c:varyColors val="0"/>
        <c:ser>
          <c:idx val="0"/>
          <c:order val="0"/>
          <c:tx>
            <c:v>DMSO</c:v>
          </c:tx>
          <c:spPr>
            <a:ln w="9525">
              <a:solidFill>
                <a:schemeClr val="accent3"/>
              </a:solidFill>
            </a:ln>
          </c:spPr>
          <c:marker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'Summary 59MeV'!$H$45:$H$48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5.6777770065923328E-3</c:v>
                  </c:pt>
                  <c:pt idx="2">
                    <c:v>5.6871636609901931E-2</c:v>
                  </c:pt>
                  <c:pt idx="3">
                    <c:v>5.8439010325792226E-3</c:v>
                  </c:pt>
                </c:numCache>
              </c:numRef>
            </c:plus>
            <c:minus>
              <c:numRef>
                <c:f>'Summary 59MeV'!$H$45:$H$48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5.6777770065923328E-3</c:v>
                  </c:pt>
                  <c:pt idx="2">
                    <c:v>5.6871636609901931E-2</c:v>
                  </c:pt>
                  <c:pt idx="3">
                    <c:v>5.8439010325792226E-3</c:v>
                  </c:pt>
                </c:numCache>
              </c:numRef>
            </c:minus>
          </c:errBars>
          <c:xVal>
            <c:numRef>
              <c:f>'Summary 59MeV'!$A$45:$A$48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59MeV'!$F$45:$F$48</c:f>
              <c:numCache>
                <c:formatCode>0.00</c:formatCode>
                <c:ptCount val="4"/>
                <c:pt idx="0">
                  <c:v>1</c:v>
                </c:pt>
                <c:pt idx="1">
                  <c:v>0.6511071398874787</c:v>
                </c:pt>
                <c:pt idx="2">
                  <c:v>0.38582226920727247</c:v>
                </c:pt>
                <c:pt idx="3">
                  <c:v>7.7649648955016914E-2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D58-42ED-A4C9-A757CEF63B98}"/>
            </c:ext>
          </c:extLst>
        </c:ser>
        <c:ser>
          <c:idx val="1"/>
          <c:order val="1"/>
          <c:tx>
            <c:v>Olaparib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'Summary 59MeV'!$H$50:$H$53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2.4215499012349758E-2</c:v>
                  </c:pt>
                  <c:pt idx="2">
                    <c:v>0.17484350085631611</c:v>
                  </c:pt>
                  <c:pt idx="3">
                    <c:v>6.192590904803924E-3</c:v>
                  </c:pt>
                </c:numCache>
              </c:numRef>
            </c:plus>
            <c:minus>
              <c:numRef>
                <c:f>'Summary 59MeV'!$H$50:$H$53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2.4215499012349758E-2</c:v>
                  </c:pt>
                  <c:pt idx="2">
                    <c:v>0.17484350085631611</c:v>
                  </c:pt>
                  <c:pt idx="3">
                    <c:v>6.192590904803924E-3</c:v>
                  </c:pt>
                </c:numCache>
              </c:numRef>
            </c:minus>
          </c:errBars>
          <c:xVal>
            <c:numRef>
              <c:f>'Summary 59MeV'!$A$50:$A$53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59MeV'!$F$50:$F$53</c:f>
              <c:numCache>
                <c:formatCode>0.00</c:formatCode>
                <c:ptCount val="4"/>
                <c:pt idx="0">
                  <c:v>1</c:v>
                </c:pt>
                <c:pt idx="1">
                  <c:v>0.53868428776803401</c:v>
                </c:pt>
                <c:pt idx="2">
                  <c:v>0.3608707848579697</c:v>
                </c:pt>
                <c:pt idx="3">
                  <c:v>7.0966257709268579E-2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D58-42ED-A4C9-A757CEF63B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40288"/>
        <c:axId val="211297408"/>
      </c:scatterChart>
      <c:valAx>
        <c:axId val="175340288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11297408"/>
        <c:crossesAt val="1.0000000000000002E-3"/>
        <c:crossBetween val="midCat"/>
        <c:majorUnit val="2"/>
      </c:valAx>
      <c:valAx>
        <c:axId val="211297408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1753402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7001911742755491"/>
          <c:y val="0.42915218754741474"/>
          <c:w val="0.4486525433554735"/>
          <c:h val="0.2325766016777940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2091617059103567"/>
          <c:y val="8.8437591134441523E-2"/>
          <c:w val="0.61862369029713982"/>
          <c:h val="0.55387509786584299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952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'Summary 59MeV'!$L$3:$L$6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1.1457093522836644E-2</c:v>
                  </c:pt>
                  <c:pt idx="2">
                    <c:v>2.4128647926160061E-2</c:v>
                  </c:pt>
                  <c:pt idx="3">
                    <c:v>1.2141171866351835E-2</c:v>
                  </c:pt>
                </c:numCache>
              </c:numRef>
            </c:plus>
            <c:minus>
              <c:numRef>
                <c:f>'Summary 59MeV'!$L$3:$L$6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1.1457093522836644E-2</c:v>
                  </c:pt>
                  <c:pt idx="2">
                    <c:v>2.4128647926160061E-2</c:v>
                  </c:pt>
                  <c:pt idx="3">
                    <c:v>1.2141171866351835E-2</c:v>
                  </c:pt>
                </c:numCache>
              </c:numRef>
            </c:minus>
          </c:errBars>
          <c:xVal>
            <c:numRef>
              <c:f>'Summary 59MeV'!$A$3:$A$6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59MeV'!$J$3:$J$6</c:f>
              <c:numCache>
                <c:formatCode>0.00</c:formatCode>
                <c:ptCount val="4"/>
                <c:pt idx="0">
                  <c:v>1</c:v>
                </c:pt>
                <c:pt idx="1">
                  <c:v>0.6008472498995111</c:v>
                </c:pt>
                <c:pt idx="2">
                  <c:v>0.32252495297737205</c:v>
                </c:pt>
                <c:pt idx="3">
                  <c:v>3.6477255293805341E-2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11A-4581-A1B2-F883FD4DF8A4}"/>
            </c:ext>
          </c:extLst>
        </c:ser>
        <c:ser>
          <c:idx val="1"/>
          <c:order val="1"/>
          <c:tx>
            <c:v>PARP-1 siRNA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'Summary 59MeV'!$L$43:$L$46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3.1357797170844914E-2</c:v>
                  </c:pt>
                  <c:pt idx="2">
                    <c:v>3.2062546755957169E-2</c:v>
                  </c:pt>
                  <c:pt idx="3">
                    <c:v>2.1838732948949367E-2</c:v>
                  </c:pt>
                </c:numCache>
              </c:numRef>
            </c:plus>
            <c:minus>
              <c:numRef>
                <c:f>'Summary 59MeV'!$L$43:$L$46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3.1357797170844914E-2</c:v>
                  </c:pt>
                  <c:pt idx="2">
                    <c:v>3.2062546755957169E-2</c:v>
                  </c:pt>
                  <c:pt idx="3">
                    <c:v>2.1838732948949367E-2</c:v>
                  </c:pt>
                </c:numCache>
              </c:numRef>
            </c:minus>
          </c:errBars>
          <c:xVal>
            <c:numRef>
              <c:f>'Summary 59MeV'!$A$3:$A$6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59MeV'!$J$43:$J$46</c:f>
              <c:numCache>
                <c:formatCode>0.00</c:formatCode>
                <c:ptCount val="4"/>
                <c:pt idx="0">
                  <c:v>1</c:v>
                </c:pt>
                <c:pt idx="1">
                  <c:v>0.57122571365161978</c:v>
                </c:pt>
                <c:pt idx="2">
                  <c:v>0.28866618475381306</c:v>
                </c:pt>
                <c:pt idx="3">
                  <c:v>5.1113867631581378E-2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11A-4581-A1B2-F883FD4DF8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40288"/>
        <c:axId val="211297408"/>
      </c:scatterChart>
      <c:valAx>
        <c:axId val="175340288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11297408"/>
        <c:crossesAt val="1.0000000000000002E-3"/>
        <c:crossBetween val="midCat"/>
        <c:majorUnit val="2"/>
      </c:valAx>
      <c:valAx>
        <c:axId val="211297408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1753402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8807584321697405"/>
          <c:y val="0.38020288884303066"/>
          <c:w val="0.55658518696493375"/>
          <c:h val="0.23917898800986012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8896458177129225"/>
          <c:y val="8.8437712947947514E-2"/>
          <c:w val="0.6607839815885963"/>
          <c:h val="0.62397097800070378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952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'Summary 11MeV'!$N$3:$N$6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1.9941077926523745E-2</c:v>
                  </c:pt>
                  <c:pt idx="2">
                    <c:v>1.2242453883452081E-2</c:v>
                  </c:pt>
                  <c:pt idx="3">
                    <c:v>1.2056563120187648E-3</c:v>
                  </c:pt>
                </c:numCache>
              </c:numRef>
            </c:plus>
            <c:minus>
              <c:numRef>
                <c:f>'Summary 11MeV'!$N$3:$N$6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1.9941077926523745E-2</c:v>
                  </c:pt>
                  <c:pt idx="2">
                    <c:v>1.2242453883452081E-2</c:v>
                  </c:pt>
                  <c:pt idx="3">
                    <c:v>1.2056563120187648E-3</c:v>
                  </c:pt>
                </c:numCache>
              </c:numRef>
            </c:minus>
          </c:errBars>
          <c:xVal>
            <c:numRef>
              <c:f>'Summary 11MeV'!$A$3:$A$6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11MeV'!$L$3:$L$6</c:f>
              <c:numCache>
                <c:formatCode>0.00</c:formatCode>
                <c:ptCount val="4"/>
                <c:pt idx="0">
                  <c:v>1</c:v>
                </c:pt>
                <c:pt idx="1">
                  <c:v>0.39694147818482506</c:v>
                </c:pt>
                <c:pt idx="2">
                  <c:v>0.1648658657767566</c:v>
                </c:pt>
                <c:pt idx="3">
                  <c:v>1.1539271247728121E-2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26E-471E-9753-7D88F8302776}"/>
            </c:ext>
          </c:extLst>
        </c:ser>
        <c:ser>
          <c:idx val="1"/>
          <c:order val="1"/>
          <c:tx>
            <c:v>PARP-1 siRNA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'Summary 11MeV'!$N$43:$N$46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2.3104311434404192E-2</c:v>
                  </c:pt>
                  <c:pt idx="2">
                    <c:v>3.2002364305799185E-3</c:v>
                  </c:pt>
                  <c:pt idx="3">
                    <c:v>5.9559788161443099E-4</c:v>
                  </c:pt>
                </c:numCache>
              </c:numRef>
            </c:plus>
            <c:minus>
              <c:numRef>
                <c:f>'Summary 11MeV'!$N$43:$N$46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2.3104311434404192E-2</c:v>
                  </c:pt>
                  <c:pt idx="2">
                    <c:v>3.2002364305799185E-3</c:v>
                  </c:pt>
                  <c:pt idx="3">
                    <c:v>5.9559788161443099E-4</c:v>
                  </c:pt>
                </c:numCache>
              </c:numRef>
            </c:minus>
          </c:errBars>
          <c:xVal>
            <c:numRef>
              <c:f>'Summary 11MeV'!$A$3:$A$6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11MeV'!$L$43:$L$46</c:f>
              <c:numCache>
                <c:formatCode>0.00</c:formatCode>
                <c:ptCount val="4"/>
                <c:pt idx="0">
                  <c:v>1</c:v>
                </c:pt>
                <c:pt idx="1">
                  <c:v>0.11310810465738567</c:v>
                </c:pt>
                <c:pt idx="2">
                  <c:v>4.9453408991795317E-2</c:v>
                </c:pt>
                <c:pt idx="3">
                  <c:v>3.045984159163352E-3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26E-471E-9753-7D88F83027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40288"/>
        <c:axId val="211297408"/>
      </c:scatterChart>
      <c:valAx>
        <c:axId val="175340288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11297408"/>
        <c:crossesAt val="1.0000000000000002E-3"/>
        <c:crossBetween val="midCat"/>
        <c:majorUnit val="2"/>
      </c:valAx>
      <c:valAx>
        <c:axId val="211297408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1753402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6592955055717993"/>
          <c:y val="0.45649777304454042"/>
          <c:w val="0.52057292201976313"/>
          <c:h val="0.24232010276111129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53938615188916"/>
          <c:y val="5.1979426068049041E-2"/>
          <c:w val="0.68267681796039759"/>
          <c:h val="0.70220246235277617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952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Summary!$G$3:$G$6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1.2576108497886871E-2</c:v>
                  </c:pt>
                  <c:pt idx="2">
                    <c:v>3.3713975310999962E-2</c:v>
                  </c:pt>
                  <c:pt idx="3">
                    <c:v>1.3487619684343676E-3</c:v>
                  </c:pt>
                </c:numCache>
              </c:numRef>
            </c:plus>
            <c:minus>
              <c:numRef>
                <c:f>Summary!$G$3:$G$6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1.2576108497886871E-2</c:v>
                  </c:pt>
                  <c:pt idx="2">
                    <c:v>3.3713975310999962E-2</c:v>
                  </c:pt>
                  <c:pt idx="3">
                    <c:v>1.3487619684343676E-3</c:v>
                  </c:pt>
                </c:numCache>
              </c:numRef>
            </c:minus>
          </c:errBars>
          <c:xVal>
            <c:numRef>
              <c:f>Summary!$A$3:$A$6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Summary!$E$3:$E$6</c:f>
              <c:numCache>
                <c:formatCode>0.00</c:formatCode>
                <c:ptCount val="4"/>
                <c:pt idx="0">
                  <c:v>1</c:v>
                </c:pt>
                <c:pt idx="1">
                  <c:v>0.5803180439817579</c:v>
                </c:pt>
                <c:pt idx="2">
                  <c:v>0.32564945918196797</c:v>
                </c:pt>
                <c:pt idx="3">
                  <c:v>5.8606826484563404E-2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CE6-4440-B526-154E045B8586}"/>
            </c:ext>
          </c:extLst>
        </c:ser>
        <c:ser>
          <c:idx val="2"/>
          <c:order val="1"/>
          <c:tx>
            <c:v>OGG1 siRNA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Summary!$G$18:$G$21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1.6710897037122752E-2</c:v>
                  </c:pt>
                  <c:pt idx="2">
                    <c:v>5.7486265226700646E-2</c:v>
                  </c:pt>
                  <c:pt idx="3">
                    <c:v>8.4351762101791735E-3</c:v>
                  </c:pt>
                </c:numCache>
              </c:numRef>
            </c:plus>
            <c:minus>
              <c:numRef>
                <c:f>Summary!$G$18:$G$21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1.6710897037122752E-2</c:v>
                  </c:pt>
                  <c:pt idx="2">
                    <c:v>5.7486265226700646E-2</c:v>
                  </c:pt>
                  <c:pt idx="3">
                    <c:v>8.4351762101791735E-3</c:v>
                  </c:pt>
                </c:numCache>
              </c:numRef>
            </c:minus>
          </c:errBars>
          <c:xVal>
            <c:numRef>
              <c:f>Summary!$A$18:$A$21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Summary!$E$18:$E$21</c:f>
              <c:numCache>
                <c:formatCode>0.00</c:formatCode>
                <c:ptCount val="4"/>
                <c:pt idx="0">
                  <c:v>1</c:v>
                </c:pt>
                <c:pt idx="1">
                  <c:v>0.71555958124764896</c:v>
                </c:pt>
                <c:pt idx="2">
                  <c:v>0.45550715582593093</c:v>
                </c:pt>
                <c:pt idx="3">
                  <c:v>7.4130613263505091E-2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CE6-4440-B526-154E045B85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915840"/>
        <c:axId val="206916416"/>
      </c:scatterChart>
      <c:valAx>
        <c:axId val="206915840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6916416"/>
        <c:crossesAt val="1.0000000000000002E-3"/>
        <c:crossBetween val="midCat"/>
        <c:majorUnit val="2"/>
      </c:valAx>
      <c:valAx>
        <c:axId val="206916416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2069158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2879034972612675"/>
          <c:y val="0.47281132833715517"/>
          <c:w val="0.504344801268655"/>
          <c:h val="0.2409640361419804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566902407478925"/>
          <c:y val="5.0678655848679324E-2"/>
          <c:w val="0.68437667791469692"/>
          <c:h val="0.70154581510604552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952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Summary!$N$3:$N$6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2.9242952630049719E-3</c:v>
                  </c:pt>
                  <c:pt idx="2">
                    <c:v>1.1669936065097364E-2</c:v>
                  </c:pt>
                  <c:pt idx="3">
                    <c:v>2.4202630049404241E-3</c:v>
                  </c:pt>
                </c:numCache>
              </c:numRef>
            </c:plus>
            <c:minus>
              <c:numRef>
                <c:f>Summary!$N$3:$N$6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2.9242952630049719E-3</c:v>
                  </c:pt>
                  <c:pt idx="2">
                    <c:v>1.1669936065097364E-2</c:v>
                  </c:pt>
                  <c:pt idx="3">
                    <c:v>2.4202630049404241E-3</c:v>
                  </c:pt>
                </c:numCache>
              </c:numRef>
            </c:minus>
          </c:errBars>
          <c:xVal>
            <c:numRef>
              <c:f>Summary!$A$3:$A$6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Summary!$L$3:$L$6</c:f>
              <c:numCache>
                <c:formatCode>0.00</c:formatCode>
                <c:ptCount val="4"/>
                <c:pt idx="0">
                  <c:v>1</c:v>
                </c:pt>
                <c:pt idx="1">
                  <c:v>0.33491354257483291</c:v>
                </c:pt>
                <c:pt idx="2">
                  <c:v>0.16287961348445221</c:v>
                </c:pt>
                <c:pt idx="3">
                  <c:v>1.2500908166230746E-2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3CA-4B5D-8C55-77556C6CE904}"/>
            </c:ext>
          </c:extLst>
        </c:ser>
        <c:ser>
          <c:idx val="2"/>
          <c:order val="1"/>
          <c:tx>
            <c:v>OGG1 siRNA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Summary!$N$18:$N$21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2.9431204970920902E-3</c:v>
                  </c:pt>
                  <c:pt idx="2">
                    <c:v>9.5599989872978304E-3</c:v>
                  </c:pt>
                  <c:pt idx="3">
                    <c:v>1.2268163536934696E-3</c:v>
                  </c:pt>
                </c:numCache>
              </c:numRef>
            </c:plus>
            <c:minus>
              <c:numRef>
                <c:f>Summary!$N$18:$N$21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2.9431204970920902E-3</c:v>
                  </c:pt>
                  <c:pt idx="2">
                    <c:v>9.5599989872978304E-3</c:v>
                  </c:pt>
                  <c:pt idx="3">
                    <c:v>1.2268163536934696E-3</c:v>
                  </c:pt>
                </c:numCache>
              </c:numRef>
            </c:minus>
          </c:errBars>
          <c:xVal>
            <c:numRef>
              <c:f>Summary!$A$18:$A$21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Summary!$L$18:$L$21</c:f>
              <c:numCache>
                <c:formatCode>0.00</c:formatCode>
                <c:ptCount val="4"/>
                <c:pt idx="0">
                  <c:v>1</c:v>
                </c:pt>
                <c:pt idx="1">
                  <c:v>0.11564240581869736</c:v>
                </c:pt>
                <c:pt idx="2">
                  <c:v>4.541526214519255E-2</c:v>
                </c:pt>
                <c:pt idx="3">
                  <c:v>3.8583953010618904E-3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3CA-4B5D-8C55-77556C6CE9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915840"/>
        <c:axId val="206916416"/>
      </c:scatterChart>
      <c:valAx>
        <c:axId val="206915840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6916416"/>
        <c:crossesAt val="1.0000000000000002E-3"/>
        <c:crossBetween val="midCat"/>
        <c:majorUnit val="2"/>
      </c:valAx>
      <c:valAx>
        <c:axId val="206916416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2069158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295369984656129"/>
          <c:y val="0.4764404978531902"/>
          <c:w val="0.55485064001877182"/>
          <c:h val="0.2548213730991691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5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103826338377545"/>
          <c:y val="4.0486827065896049E-2"/>
          <c:w val="0.62408416586082105"/>
          <c:h val="0.69643608444896232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952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Summary!$G$3:$G$6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1.2576108497886871E-2</c:v>
                  </c:pt>
                  <c:pt idx="2">
                    <c:v>3.3713975310999962E-2</c:v>
                  </c:pt>
                  <c:pt idx="3">
                    <c:v>1.3487619684343676E-3</c:v>
                  </c:pt>
                </c:numCache>
              </c:numRef>
            </c:plus>
            <c:minus>
              <c:numRef>
                <c:f>Summary!$G$3:$G$6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1.2576108497886871E-2</c:v>
                  </c:pt>
                  <c:pt idx="2">
                    <c:v>3.3713975310999962E-2</c:v>
                  </c:pt>
                  <c:pt idx="3">
                    <c:v>1.3487619684343676E-3</c:v>
                  </c:pt>
                </c:numCache>
              </c:numRef>
            </c:minus>
          </c:errBars>
          <c:xVal>
            <c:numRef>
              <c:f>Summary!$A$3:$A$6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Summary!$E$3:$E$6</c:f>
              <c:numCache>
                <c:formatCode>0.00</c:formatCode>
                <c:ptCount val="4"/>
                <c:pt idx="0">
                  <c:v>1</c:v>
                </c:pt>
                <c:pt idx="1">
                  <c:v>0.5803180439817579</c:v>
                </c:pt>
                <c:pt idx="2">
                  <c:v>0.32564945918196797</c:v>
                </c:pt>
                <c:pt idx="3">
                  <c:v>5.8606826484563404E-2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A46-44C7-A1A9-BD4AB44B83DE}"/>
            </c:ext>
          </c:extLst>
        </c:ser>
        <c:ser>
          <c:idx val="2"/>
          <c:order val="1"/>
          <c:tx>
            <c:v>PARG siRNA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Summary!$G$23:$G$26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9.0927911039930073E-2</c:v>
                  </c:pt>
                  <c:pt idx="2">
                    <c:v>2.430704691879304E-2</c:v>
                  </c:pt>
                  <c:pt idx="3">
                    <c:v>4.2732864994721948E-3</c:v>
                  </c:pt>
                </c:numCache>
              </c:numRef>
            </c:plus>
            <c:minus>
              <c:numRef>
                <c:f>Summary!$G$23:$G$26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9.0927911039930073E-2</c:v>
                  </c:pt>
                  <c:pt idx="2">
                    <c:v>2.430704691879304E-2</c:v>
                  </c:pt>
                  <c:pt idx="3">
                    <c:v>4.2732864994721948E-3</c:v>
                  </c:pt>
                </c:numCache>
              </c:numRef>
            </c:minus>
          </c:errBars>
          <c:xVal>
            <c:numRef>
              <c:f>Summary!$A$23:$A$26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Summary!$E$23:$E$26</c:f>
              <c:numCache>
                <c:formatCode>0.00</c:formatCode>
                <c:ptCount val="4"/>
                <c:pt idx="0">
                  <c:v>1</c:v>
                </c:pt>
                <c:pt idx="1">
                  <c:v>0.81479498052633492</c:v>
                </c:pt>
                <c:pt idx="2">
                  <c:v>0.38442789284024315</c:v>
                </c:pt>
                <c:pt idx="3">
                  <c:v>3.3188949150074615E-2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A46-44C7-A1A9-BD4AB44B83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915840"/>
        <c:axId val="206916416"/>
      </c:scatterChart>
      <c:valAx>
        <c:axId val="206915840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6916416"/>
        <c:crossesAt val="1.0000000000000002E-3"/>
        <c:crossBetween val="midCat"/>
      </c:valAx>
      <c:valAx>
        <c:axId val="206916416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2069158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3133021068824608"/>
          <c:y val="0.46680167673498046"/>
          <c:w val="0.41437280040221219"/>
          <c:h val="0.2300621193364011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413556454713067"/>
          <c:y val="3.2882035578885971E-2"/>
          <c:w val="0.70450818869155918"/>
          <c:h val="0.67153233093234288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9525">
              <a:solidFill>
                <a:schemeClr val="accent1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Summary!$N$3:$N$6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2.9242952630049719E-3</c:v>
                  </c:pt>
                  <c:pt idx="2">
                    <c:v>1.1669936065097364E-2</c:v>
                  </c:pt>
                  <c:pt idx="3">
                    <c:v>2.4202630049404241E-3</c:v>
                  </c:pt>
                </c:numCache>
              </c:numRef>
            </c:plus>
            <c:minus>
              <c:numRef>
                <c:f>Summary!$N$3:$N$6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2.9242952630049719E-3</c:v>
                  </c:pt>
                  <c:pt idx="2">
                    <c:v>1.1669936065097364E-2</c:v>
                  </c:pt>
                  <c:pt idx="3">
                    <c:v>2.4202630049404241E-3</c:v>
                  </c:pt>
                </c:numCache>
              </c:numRef>
            </c:minus>
          </c:errBars>
          <c:xVal>
            <c:numRef>
              <c:f>Summary!$A$3:$A$6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Summary!$L$3:$L$6</c:f>
              <c:numCache>
                <c:formatCode>0.00</c:formatCode>
                <c:ptCount val="4"/>
                <c:pt idx="0">
                  <c:v>1</c:v>
                </c:pt>
                <c:pt idx="1">
                  <c:v>0.33491354257483291</c:v>
                </c:pt>
                <c:pt idx="2">
                  <c:v>0.16287961348445221</c:v>
                </c:pt>
                <c:pt idx="3">
                  <c:v>1.2500908166230746E-2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F1C-45FC-9198-A79DD795A3E8}"/>
            </c:ext>
          </c:extLst>
        </c:ser>
        <c:ser>
          <c:idx val="2"/>
          <c:order val="1"/>
          <c:tx>
            <c:v>PARG siRNA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Summary!$N$23:$N$26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6.9583118414265899E-3</c:v>
                  </c:pt>
                  <c:pt idx="2">
                    <c:v>7.09877680347801E-3</c:v>
                  </c:pt>
                  <c:pt idx="3">
                    <c:v>3.1593102940092872E-4</c:v>
                  </c:pt>
                </c:numCache>
              </c:numRef>
            </c:plus>
            <c:minus>
              <c:numRef>
                <c:f>Summary!$N$23:$N$26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6.9583118414265899E-3</c:v>
                  </c:pt>
                  <c:pt idx="2">
                    <c:v>7.09877680347801E-3</c:v>
                  </c:pt>
                  <c:pt idx="3">
                    <c:v>3.1593102940092872E-4</c:v>
                  </c:pt>
                </c:numCache>
              </c:numRef>
            </c:minus>
          </c:errBars>
          <c:xVal>
            <c:numRef>
              <c:f>Summary!$A$23:$A$26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Summary!$L$23:$L$26</c:f>
              <c:numCache>
                <c:formatCode>0.00</c:formatCode>
                <c:ptCount val="4"/>
                <c:pt idx="0">
                  <c:v>1</c:v>
                </c:pt>
                <c:pt idx="1">
                  <c:v>9.5175834500036846E-2</c:v>
                </c:pt>
                <c:pt idx="2">
                  <c:v>4.0635362169331661E-2</c:v>
                </c:pt>
                <c:pt idx="3">
                  <c:v>2.7328494584039501E-3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F1C-45FC-9198-A79DD795A3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915840"/>
        <c:axId val="206916416"/>
      </c:scatterChart>
      <c:valAx>
        <c:axId val="206915840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6916416"/>
        <c:crossesAt val="1.0000000000000002E-3"/>
        <c:crossBetween val="midCat"/>
      </c:valAx>
      <c:valAx>
        <c:axId val="206916416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2069158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6885687923438961"/>
          <c:y val="0.4625687240763372"/>
          <c:w val="0.45538293052533152"/>
          <c:h val="0.2248337256489435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485745655289412"/>
          <c:y val="3.2882035578885971E-2"/>
          <c:w val="0.67367255880451637"/>
          <c:h val="0.7236025254128734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9525">
              <a:solidFill>
                <a:schemeClr val="accent1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siOGG1!$AA$6:$AA$10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0.1135065741275539</c:v>
                  </c:pt>
                  <c:pt idx="2">
                    <c:v>9.4544541951807101E-2</c:v>
                  </c:pt>
                  <c:pt idx="4">
                    <c:v>3.679238391631897E-2</c:v>
                  </c:pt>
                </c:numCache>
              </c:numRef>
            </c:plus>
            <c:minus>
              <c:numRef>
                <c:f>siOGG1!$AA$6:$AA$10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0.1135065741275539</c:v>
                  </c:pt>
                  <c:pt idx="2">
                    <c:v>9.4544541951807101E-2</c:v>
                  </c:pt>
                  <c:pt idx="4">
                    <c:v>3.679238391631897E-2</c:v>
                  </c:pt>
                </c:numCache>
              </c:numRef>
            </c:minus>
          </c:errBars>
          <c:xVal>
            <c:numRef>
              <c:f>siOGG1!$AK$6:$AK$10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xVal>
          <c:yVal>
            <c:numRef>
              <c:f>siOGG1!$Z$6:$Z$10</c:f>
              <c:numCache>
                <c:formatCode>0.000</c:formatCode>
                <c:ptCount val="5"/>
                <c:pt idx="0" formatCode="General">
                  <c:v>1</c:v>
                </c:pt>
                <c:pt idx="1">
                  <c:v>0.79960461311365805</c:v>
                </c:pt>
                <c:pt idx="2">
                  <c:v>0.50910003486107358</c:v>
                </c:pt>
                <c:pt idx="4">
                  <c:v>9.1036829839153233E-2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15E-42B3-B36D-7BEB269F5C4C}"/>
            </c:ext>
          </c:extLst>
        </c:ser>
        <c:ser>
          <c:idx val="2"/>
          <c:order val="1"/>
          <c:tx>
            <c:v>OGG1 siRNA</c:v>
          </c:tx>
          <c:spPr>
            <a:ln w="9525"/>
          </c:spPr>
          <c:errBars>
            <c:errDir val="y"/>
            <c:errBarType val="both"/>
            <c:errValType val="cust"/>
            <c:noEndCap val="0"/>
            <c:plus>
              <c:numRef>
                <c:f>siOGG1!$AA$11:$AA$15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5.896426409882316E-2</c:v>
                  </c:pt>
                  <c:pt idx="2">
                    <c:v>3.2959131812102652E-2</c:v>
                  </c:pt>
                  <c:pt idx="4">
                    <c:v>4.1425692024937861E-3</c:v>
                  </c:pt>
                </c:numCache>
              </c:numRef>
            </c:plus>
            <c:minus>
              <c:numRef>
                <c:f>siOGG1!$AA$11:$AA$15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5.896426409882316E-2</c:v>
                  </c:pt>
                  <c:pt idx="2">
                    <c:v>3.2959131812102652E-2</c:v>
                  </c:pt>
                  <c:pt idx="4">
                    <c:v>4.1425692024937861E-3</c:v>
                  </c:pt>
                </c:numCache>
              </c:numRef>
            </c:minus>
          </c:errBars>
          <c:xVal>
            <c:numRef>
              <c:f>siOGG1!$AK$6:$AK$10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xVal>
          <c:yVal>
            <c:numRef>
              <c:f>siOGG1!$Z$11:$Z$15</c:f>
              <c:numCache>
                <c:formatCode>0.000</c:formatCode>
                <c:ptCount val="5"/>
                <c:pt idx="0">
                  <c:v>1</c:v>
                </c:pt>
                <c:pt idx="1">
                  <c:v>0.3595798107839196</c:v>
                </c:pt>
                <c:pt idx="2">
                  <c:v>0.14720628776386824</c:v>
                </c:pt>
                <c:pt idx="4">
                  <c:v>4.7462051184540902E-2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15E-42B3-B36D-7BEB269F5C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915840"/>
        <c:axId val="206916416"/>
      </c:scatterChart>
      <c:valAx>
        <c:axId val="206915840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6916416"/>
        <c:crossesAt val="1.0000000000000002E-3"/>
        <c:crossBetween val="midCat"/>
        <c:majorUnit val="2"/>
      </c:valAx>
      <c:valAx>
        <c:axId val="206916416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General" sourceLinked="1"/>
        <c:majorTickMark val="out"/>
        <c:minorTickMark val="out"/>
        <c:tickLblPos val="nextTo"/>
        <c:spPr>
          <a:ln/>
        </c:spPr>
        <c:crossAx val="2069158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2314209396457071"/>
          <c:y val="0.504396847301402"/>
          <c:w val="0.60650911354564641"/>
          <c:h val="0.23599888823828613"/>
        </c:manualLayout>
      </c:layout>
      <c:overlay val="0"/>
    </c:legend>
    <c:plotVisOnly val="1"/>
    <c:dispBlanksAs val="span"/>
    <c:showDLblsOverMax val="0"/>
  </c:chart>
  <c:txPr>
    <a:bodyPr/>
    <a:lstStyle/>
    <a:p>
      <a:pPr>
        <a:defRPr sz="10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786488141089869"/>
          <c:y val="5.1054326989585189E-2"/>
          <c:w val="0.66528425468557684"/>
          <c:h val="0.70550779628861093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9525">
              <a:solidFill>
                <a:schemeClr val="accent1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siOGG1!$AA$17:$AA$21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0.2021246161600905</c:v>
                  </c:pt>
                  <c:pt idx="2">
                    <c:v>7.3948298847788391E-2</c:v>
                  </c:pt>
                  <c:pt idx="4">
                    <c:v>1.2062440869860164E-2</c:v>
                  </c:pt>
                </c:numCache>
              </c:numRef>
            </c:plus>
            <c:minus>
              <c:numRef>
                <c:f>siOGG1!$AA$17:$AA$21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0.2021246161600905</c:v>
                  </c:pt>
                  <c:pt idx="2">
                    <c:v>7.3948298847788391E-2</c:v>
                  </c:pt>
                  <c:pt idx="4">
                    <c:v>1.2062440869860164E-2</c:v>
                  </c:pt>
                </c:numCache>
              </c:numRef>
            </c:minus>
          </c:errBars>
          <c:xVal>
            <c:numRef>
              <c:f>siOGG1!$AK$6:$AK$10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xVal>
          <c:yVal>
            <c:numRef>
              <c:f>siOGG1!$Z$17:$Z$21</c:f>
              <c:numCache>
                <c:formatCode>0.000</c:formatCode>
                <c:ptCount val="5"/>
                <c:pt idx="0" formatCode="General">
                  <c:v>1</c:v>
                </c:pt>
                <c:pt idx="1">
                  <c:v>0.6023905572986703</c:v>
                </c:pt>
                <c:pt idx="2">
                  <c:v>0.38392199663370502</c:v>
                </c:pt>
                <c:pt idx="4">
                  <c:v>3.9919054428883466E-2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061-4F55-84E3-4BF6E95824EC}"/>
            </c:ext>
          </c:extLst>
        </c:ser>
        <c:ser>
          <c:idx val="2"/>
          <c:order val="1"/>
          <c:tx>
            <c:v>OGG1 siRNA</c:v>
          </c:tx>
          <c:spPr>
            <a:ln w="9525"/>
          </c:spPr>
          <c:errBars>
            <c:errDir val="y"/>
            <c:errBarType val="both"/>
            <c:errValType val="cust"/>
            <c:noEndCap val="0"/>
            <c:plus>
              <c:numRef>
                <c:f>siOGG1!$AA$22:$AA$26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0.12324633366165497</c:v>
                  </c:pt>
                  <c:pt idx="2">
                    <c:v>3.5067531380595991E-2</c:v>
                  </c:pt>
                  <c:pt idx="4">
                    <c:v>3.5387590380757082E-2</c:v>
                  </c:pt>
                </c:numCache>
              </c:numRef>
            </c:plus>
            <c:minus>
              <c:numRef>
                <c:f>siOGG1!$AA$22:$AA$26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0.12324633366165497</c:v>
                  </c:pt>
                  <c:pt idx="2">
                    <c:v>3.5067531380595991E-2</c:v>
                  </c:pt>
                  <c:pt idx="4">
                    <c:v>3.5387590380757082E-2</c:v>
                  </c:pt>
                </c:numCache>
              </c:numRef>
            </c:minus>
          </c:errBars>
          <c:xVal>
            <c:numRef>
              <c:f>siOGG1!$AK$6:$AK$10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xVal>
          <c:yVal>
            <c:numRef>
              <c:f>siOGG1!$Z$22:$Z$27</c:f>
              <c:numCache>
                <c:formatCode>0.000</c:formatCode>
                <c:ptCount val="6"/>
                <c:pt idx="0">
                  <c:v>1</c:v>
                </c:pt>
                <c:pt idx="1">
                  <c:v>0.58517639887876638</c:v>
                </c:pt>
                <c:pt idx="2">
                  <c:v>0.23023091530249587</c:v>
                </c:pt>
                <c:pt idx="4">
                  <c:v>5.2646177623814829E-2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061-4F55-84E3-4BF6E95824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915840"/>
        <c:axId val="206916416"/>
      </c:scatterChart>
      <c:valAx>
        <c:axId val="206915840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6916416"/>
        <c:crossesAt val="1.0000000000000002E-3"/>
        <c:crossBetween val="midCat"/>
        <c:majorUnit val="2"/>
      </c:valAx>
      <c:valAx>
        <c:axId val="206916416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1.139541832401212E-2"/>
              <c:y val="6.6695236179498157E-2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spPr>
          <a:ln/>
        </c:spPr>
        <c:crossAx val="2069158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2760999895208453"/>
          <c:y val="0.51209067014485876"/>
          <c:w val="0.59694457785652211"/>
          <c:h val="0.21507079966792558"/>
        </c:manualLayout>
      </c:layout>
      <c:overlay val="0"/>
    </c:legend>
    <c:plotVisOnly val="1"/>
    <c:dispBlanksAs val="span"/>
    <c:showDLblsOverMax val="0"/>
  </c:chart>
  <c:txPr>
    <a:bodyPr/>
    <a:lstStyle/>
    <a:p>
      <a:pPr>
        <a:defRPr sz="10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8828329987394369"/>
          <c:y val="4.1823220378858647E-2"/>
          <c:w val="0.65799710537373357"/>
          <c:h val="0.71086364209321939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9525">
              <a:solidFill>
                <a:schemeClr val="accent1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siPARG!$AC$6:$AC$10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0.1135065741275539</c:v>
                  </c:pt>
                  <c:pt idx="2">
                    <c:v>1.5021095450287109E-3</c:v>
                  </c:pt>
                  <c:pt idx="4">
                    <c:v>3.679238391631897E-2</c:v>
                  </c:pt>
                </c:numCache>
              </c:numRef>
            </c:plus>
            <c:minus>
              <c:numRef>
                <c:f>siPARG!$AC$6:$AC$10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0.1135065741275539</c:v>
                  </c:pt>
                  <c:pt idx="2">
                    <c:v>1.5021095450287109E-3</c:v>
                  </c:pt>
                  <c:pt idx="4">
                    <c:v>3.679238391631897E-2</c:v>
                  </c:pt>
                </c:numCache>
              </c:numRef>
            </c:minus>
          </c:errBars>
          <c:xVal>
            <c:numRef>
              <c:f>siPARG!$T$16:$T$20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xVal>
          <c:yVal>
            <c:numRef>
              <c:f>siPARG!$AB$6:$AB$10</c:f>
              <c:numCache>
                <c:formatCode>0.000</c:formatCode>
                <c:ptCount val="5"/>
                <c:pt idx="0" formatCode="General">
                  <c:v>1</c:v>
                </c:pt>
                <c:pt idx="1">
                  <c:v>0.79960461311365805</c:v>
                </c:pt>
                <c:pt idx="2">
                  <c:v>0.50910003486107358</c:v>
                </c:pt>
                <c:pt idx="4">
                  <c:v>9.1036829839153233E-2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953-495D-9AF0-4D4270621123}"/>
            </c:ext>
          </c:extLst>
        </c:ser>
        <c:ser>
          <c:idx val="2"/>
          <c:order val="1"/>
          <c:tx>
            <c:v>PARG siRNA</c:v>
          </c:tx>
          <c:spPr>
            <a:ln w="9525"/>
          </c:spPr>
          <c:errBars>
            <c:errDir val="y"/>
            <c:errBarType val="both"/>
            <c:errValType val="cust"/>
            <c:noEndCap val="0"/>
            <c:plus>
              <c:numRef>
                <c:f>siPARG!$AC$11:$AC$15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7.1575132845079395E-2</c:v>
                  </c:pt>
                  <c:pt idx="2">
                    <c:v>4.5271478013052112E-2</c:v>
                  </c:pt>
                  <c:pt idx="3">
                    <c:v>0</c:v>
                  </c:pt>
                  <c:pt idx="4">
                    <c:v>1.1454655800110569E-2</c:v>
                  </c:pt>
                </c:numCache>
              </c:numRef>
            </c:plus>
            <c:minus>
              <c:numRef>
                <c:f>siPARG!$AC$11:$AC$15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7.1575132845079395E-2</c:v>
                  </c:pt>
                  <c:pt idx="2">
                    <c:v>4.5271478013052112E-2</c:v>
                  </c:pt>
                  <c:pt idx="3">
                    <c:v>0</c:v>
                  </c:pt>
                  <c:pt idx="4">
                    <c:v>1.1454655800110569E-2</c:v>
                  </c:pt>
                </c:numCache>
              </c:numRef>
            </c:minus>
          </c:errBars>
          <c:xVal>
            <c:numRef>
              <c:f>siPARG!$T$16:$T$20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xVal>
          <c:yVal>
            <c:numRef>
              <c:f>siPARG!$AB$11:$AB$15</c:f>
              <c:numCache>
                <c:formatCode>General</c:formatCode>
                <c:ptCount val="5"/>
                <c:pt idx="0">
                  <c:v>1</c:v>
                </c:pt>
                <c:pt idx="1">
                  <c:v>0.368605673465217</c:v>
                </c:pt>
                <c:pt idx="2">
                  <c:v>0.20779328452390908</c:v>
                </c:pt>
                <c:pt idx="4">
                  <c:v>5.2915950051954562E-2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953-495D-9AF0-4D42706211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915840"/>
        <c:axId val="206916416"/>
      </c:scatterChart>
      <c:valAx>
        <c:axId val="206915840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6916416"/>
        <c:crossesAt val="1.0000000000000002E-3"/>
        <c:crossBetween val="midCat"/>
        <c:majorUnit val="2"/>
      </c:valAx>
      <c:valAx>
        <c:axId val="206916416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3.5105040202176502E-2"/>
              <c:y val="6.6457111532912838E-2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spPr>
          <a:ln/>
        </c:spPr>
        <c:crossAx val="2069158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7120888878156335"/>
          <c:y val="0.47349114941810916"/>
          <c:w val="0.52780347745754042"/>
          <c:h val="0.24994230750584201"/>
        </c:manualLayout>
      </c:layout>
      <c:overlay val="0"/>
    </c:legend>
    <c:plotVisOnly val="1"/>
    <c:dispBlanksAs val="span"/>
    <c:showDLblsOverMax val="0"/>
  </c:chart>
  <c:txPr>
    <a:bodyPr/>
    <a:lstStyle/>
    <a:p>
      <a:pPr>
        <a:defRPr sz="10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77884448818897634"/>
          <c:h val="0.73444808982210552"/>
        </c:manualLayout>
      </c:layout>
      <c:scatterChart>
        <c:scatterStyle val="lineMarker"/>
        <c:varyColors val="0"/>
        <c:ser>
          <c:idx val="1"/>
          <c:order val="0"/>
          <c:tx>
            <c:v>Proton-IR (58 MeV)</c:v>
          </c:tx>
          <c:spPr>
            <a:ln w="9525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trendline>
            <c:trendlineType val="exp"/>
            <c:intercept val="0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'JP data'!$I$32:$I$35</c:f>
                <c:numCache>
                  <c:formatCode>General</c:formatCode>
                  <c:ptCount val="4"/>
                  <c:pt idx="0">
                    <c:v>4.5324665183683945E-17</c:v>
                  </c:pt>
                  <c:pt idx="1">
                    <c:v>4.9439296817294878E-2</c:v>
                  </c:pt>
                  <c:pt idx="2">
                    <c:v>5.9974774756092336E-2</c:v>
                  </c:pt>
                  <c:pt idx="3">
                    <c:v>2.7771875581494711E-2</c:v>
                  </c:pt>
                </c:numCache>
              </c:numRef>
            </c:plus>
            <c:minus>
              <c:numRef>
                <c:f>'JP data'!$I$32:$I$35</c:f>
                <c:numCache>
                  <c:formatCode>General</c:formatCode>
                  <c:ptCount val="4"/>
                  <c:pt idx="0">
                    <c:v>4.5324665183683945E-17</c:v>
                  </c:pt>
                  <c:pt idx="1">
                    <c:v>4.9439296817294878E-2</c:v>
                  </c:pt>
                  <c:pt idx="2">
                    <c:v>5.9974774756092336E-2</c:v>
                  </c:pt>
                  <c:pt idx="3">
                    <c:v>2.7771875581494711E-2</c:v>
                  </c:pt>
                </c:numCache>
              </c:numRef>
            </c:minus>
          </c:errBars>
          <c:xVal>
            <c:numRef>
              <c:f>'JP data'!$A$32:$A$35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data'!$G$32:$G$35</c:f>
              <c:numCache>
                <c:formatCode>General</c:formatCode>
                <c:ptCount val="4"/>
                <c:pt idx="0">
                  <c:v>1</c:v>
                </c:pt>
                <c:pt idx="1">
                  <c:v>0.91372067770950005</c:v>
                </c:pt>
                <c:pt idx="2">
                  <c:v>0.67115118287991815</c:v>
                </c:pt>
                <c:pt idx="3">
                  <c:v>0.31187250488346185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332-464A-B943-258DAD484382}"/>
            </c:ext>
          </c:extLst>
        </c:ser>
        <c:ser>
          <c:idx val="0"/>
          <c:order val="1"/>
          <c:tx>
            <c:v>Proton-IR (11 MeV)</c:v>
          </c:tx>
          <c:spPr>
            <a:ln w="952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data'!$I$10:$I$13</c:f>
                <c:numCache>
                  <c:formatCode>General</c:formatCode>
                  <c:ptCount val="4"/>
                  <c:pt idx="0">
                    <c:v>7.0216669371534022E-17</c:v>
                  </c:pt>
                  <c:pt idx="1">
                    <c:v>2.7886010612836146E-2</c:v>
                  </c:pt>
                  <c:pt idx="2">
                    <c:v>3.6699379256537663E-2</c:v>
                  </c:pt>
                  <c:pt idx="3">
                    <c:v>3.5948768106357047E-2</c:v>
                  </c:pt>
                </c:numCache>
              </c:numRef>
            </c:plus>
            <c:minus>
              <c:numRef>
                <c:f>'JP data'!$I$10:$I$13</c:f>
                <c:numCache>
                  <c:formatCode>General</c:formatCode>
                  <c:ptCount val="4"/>
                  <c:pt idx="0">
                    <c:v>7.0216669371534022E-17</c:v>
                  </c:pt>
                  <c:pt idx="1">
                    <c:v>2.7886010612836146E-2</c:v>
                  </c:pt>
                  <c:pt idx="2">
                    <c:v>3.6699379256537663E-2</c:v>
                  </c:pt>
                  <c:pt idx="3">
                    <c:v>3.5948768106357047E-2</c:v>
                  </c:pt>
                </c:numCache>
              </c:numRef>
            </c:minus>
          </c:errBars>
          <c:xVal>
            <c:numRef>
              <c:f>'JP data'!$A$10:$A$13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data'!$G$10:$G$13</c:f>
              <c:numCache>
                <c:formatCode>General</c:formatCode>
                <c:ptCount val="4"/>
                <c:pt idx="0">
                  <c:v>1</c:v>
                </c:pt>
                <c:pt idx="1">
                  <c:v>0.56297171238024535</c:v>
                </c:pt>
                <c:pt idx="2">
                  <c:v>0.38604947772491305</c:v>
                </c:pt>
                <c:pt idx="3">
                  <c:v>0.18509793323972748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332-464A-B943-258DAD484382}"/>
            </c:ext>
          </c:extLst>
        </c:ser>
        <c:ser>
          <c:idx val="2"/>
          <c:order val="2"/>
          <c:tx>
            <c:v>X-ray-IR (100 kV)</c:v>
          </c:tx>
          <c:spPr>
            <a:ln w="9525">
              <a:solidFill>
                <a:srgbClr val="FF0000"/>
              </a:solidFill>
            </a:ln>
          </c:spPr>
          <c:marker>
            <c:symbol val="triangle"/>
            <c:size val="3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2-2332-464A-B943-258DAD484382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'IR meanJP'!$G$26:$G$31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5.0502717198626479E-2</c:v>
                  </c:pt>
                  <c:pt idx="2">
                    <c:v>5.9151284385416697E-2</c:v>
                  </c:pt>
                  <c:pt idx="3">
                    <c:v>3.2198188354833443E-2</c:v>
                  </c:pt>
                  <c:pt idx="4">
                    <c:v>5.4055290623994029E-2</c:v>
                  </c:pt>
                  <c:pt idx="5">
                    <c:v>2.362182607216377E-2</c:v>
                  </c:pt>
                </c:numCache>
              </c:numRef>
            </c:plus>
            <c:minus>
              <c:numRef>
                <c:f>'IR meanJP'!$G$26:$G$31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5.0502717198626479E-2</c:v>
                  </c:pt>
                  <c:pt idx="2">
                    <c:v>5.9151284385416697E-2</c:v>
                  </c:pt>
                  <c:pt idx="3">
                    <c:v>3.2198188354833443E-2</c:v>
                  </c:pt>
                  <c:pt idx="4">
                    <c:v>5.4055290623994029E-2</c:v>
                  </c:pt>
                  <c:pt idx="5">
                    <c:v>2.362182607216377E-2</c:v>
                  </c:pt>
                </c:numCache>
              </c:numRef>
            </c:minus>
          </c:errBars>
          <c:xVal>
            <c:numRef>
              <c:f>'IR meanJP'!$A$4:$A$9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1</c:v>
                </c:pt>
                <c:pt idx="4">
                  <c:v>2</c:v>
                </c:pt>
                <c:pt idx="5">
                  <c:v>4</c:v>
                </c:pt>
              </c:numCache>
            </c:numRef>
          </c:xVal>
          <c:yVal>
            <c:numRef>
              <c:f>'IR meanJP'!$E$26:$E$31</c:f>
              <c:numCache>
                <c:formatCode>General</c:formatCode>
                <c:ptCount val="6"/>
                <c:pt idx="0">
                  <c:v>1</c:v>
                </c:pt>
                <c:pt idx="1">
                  <c:v>1.0117666666666667</c:v>
                </c:pt>
                <c:pt idx="2">
                  <c:v>1.0066333333333333</c:v>
                </c:pt>
                <c:pt idx="3">
                  <c:v>0.93679999999999997</c:v>
                </c:pt>
                <c:pt idx="4">
                  <c:v>0.66686666666666661</c:v>
                </c:pt>
                <c:pt idx="5">
                  <c:v>0.39798923884514431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332-464A-B943-258DAD484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861504"/>
        <c:axId val="90730432"/>
      </c:scatterChart>
      <c:valAx>
        <c:axId val="90861504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90730432"/>
        <c:crossesAt val="0.1"/>
        <c:crossBetween val="midCat"/>
      </c:valAx>
      <c:valAx>
        <c:axId val="90730432"/>
        <c:scaling>
          <c:logBase val="10"/>
          <c:orientation val="minMax"/>
          <c:max val="1.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overlay val="0"/>
        </c:title>
        <c:numFmt formatCode="General" sourceLinked="1"/>
        <c:majorTickMark val="out"/>
        <c:minorTickMark val="out"/>
        <c:tickLblPos val="nextTo"/>
        <c:crossAx val="90861504"/>
        <c:crosses val="autoZero"/>
        <c:crossBetween val="midCat"/>
      </c:valAx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13894768542319424"/>
          <c:y val="0.47991086922685749"/>
          <c:w val="0.52700014985502686"/>
          <c:h val="0.2384189082000741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337776338506407"/>
          <c:y val="4.8592697740529212E-2"/>
          <c:w val="0.65496739657688019"/>
          <c:h val="0.71086364209321939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9525">
              <a:solidFill>
                <a:schemeClr val="accent1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siPARG!$AC$17:$AC$21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0.2021246161600905</c:v>
                  </c:pt>
                  <c:pt idx="2">
                    <c:v>4.349899932222847E-2</c:v>
                  </c:pt>
                  <c:pt idx="4">
                    <c:v>2.5159738071451111E-3</c:v>
                  </c:pt>
                </c:numCache>
              </c:numRef>
            </c:plus>
            <c:minus>
              <c:numRef>
                <c:f>siPARG!$AC$17:$AC$21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0.2021246161600905</c:v>
                  </c:pt>
                  <c:pt idx="2">
                    <c:v>4.349899932222847E-2</c:v>
                  </c:pt>
                  <c:pt idx="4">
                    <c:v>2.5159738071451111E-3</c:v>
                  </c:pt>
                </c:numCache>
              </c:numRef>
            </c:minus>
          </c:errBars>
          <c:xVal>
            <c:numRef>
              <c:f>siPARG!$T$16:$T$20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xVal>
          <c:yVal>
            <c:numRef>
              <c:f>siPARG!$AB$17:$AB$21</c:f>
              <c:numCache>
                <c:formatCode>General</c:formatCode>
                <c:ptCount val="5"/>
                <c:pt idx="0">
                  <c:v>1</c:v>
                </c:pt>
                <c:pt idx="1">
                  <c:v>0.6023905572986703</c:v>
                </c:pt>
                <c:pt idx="2" formatCode="0.000">
                  <c:v>0.38392199663370502</c:v>
                </c:pt>
                <c:pt idx="4" formatCode="0.000">
                  <c:v>3.9919054428883466E-2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FCE-45EA-9CDF-E9F32C28958F}"/>
            </c:ext>
          </c:extLst>
        </c:ser>
        <c:ser>
          <c:idx val="2"/>
          <c:order val="1"/>
          <c:tx>
            <c:v>PARG siRNA</c:v>
          </c:tx>
          <c:spPr>
            <a:ln w="9525"/>
          </c:spPr>
          <c:errBars>
            <c:errDir val="y"/>
            <c:errBarType val="both"/>
            <c:errValType val="cust"/>
            <c:noEndCap val="0"/>
            <c:plus>
              <c:numRef>
                <c:f>siPARG!$AC$22:$AC$26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6.6545103386456292E-2</c:v>
                  </c:pt>
                  <c:pt idx="2">
                    <c:v>6.0226262747593608E-2</c:v>
                  </c:pt>
                  <c:pt idx="4">
                    <c:v>4.3972729755882593E-3</c:v>
                  </c:pt>
                </c:numCache>
              </c:numRef>
            </c:plus>
            <c:minus>
              <c:numRef>
                <c:f>siPARG!$AC$22:$AC$26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6.6545103386456292E-2</c:v>
                  </c:pt>
                  <c:pt idx="2">
                    <c:v>6.0226262747593608E-2</c:v>
                  </c:pt>
                  <c:pt idx="4">
                    <c:v>4.3972729755882593E-3</c:v>
                  </c:pt>
                </c:numCache>
              </c:numRef>
            </c:minus>
          </c:errBars>
          <c:xVal>
            <c:numRef>
              <c:f>siPARG!$T$16:$T$20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xVal>
          <c:yVal>
            <c:numRef>
              <c:f>siPARG!$AB$22:$AB$26</c:f>
              <c:numCache>
                <c:formatCode>General</c:formatCode>
                <c:ptCount val="5"/>
                <c:pt idx="0">
                  <c:v>1</c:v>
                </c:pt>
                <c:pt idx="1">
                  <c:v>0.52572265285458164</c:v>
                </c:pt>
                <c:pt idx="2" formatCode="0.000">
                  <c:v>0.31268475223046333</c:v>
                </c:pt>
                <c:pt idx="4">
                  <c:v>4.7268204999581974E-2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FCE-45EA-9CDF-E9F32C2895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915840"/>
        <c:axId val="206916416"/>
      </c:scatterChart>
      <c:valAx>
        <c:axId val="206915840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6916416"/>
        <c:crossesAt val="1.0000000000000002E-3"/>
        <c:crossBetween val="midCat"/>
        <c:majorUnit val="2"/>
      </c:valAx>
      <c:valAx>
        <c:axId val="206916416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General" sourceLinked="1"/>
        <c:majorTickMark val="out"/>
        <c:minorTickMark val="out"/>
        <c:tickLblPos val="nextTo"/>
        <c:spPr>
          <a:ln/>
        </c:spPr>
        <c:crossAx val="2069158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6013664348715865"/>
          <c:y val="0.49982350333650799"/>
          <c:w val="0.54186113390709056"/>
          <c:h val="0.22351314919415047"/>
        </c:manualLayout>
      </c:layout>
      <c:overlay val="0"/>
    </c:legend>
    <c:plotVisOnly val="1"/>
    <c:dispBlanksAs val="span"/>
    <c:showDLblsOverMax val="0"/>
  </c:chart>
  <c:txPr>
    <a:bodyPr/>
    <a:lstStyle/>
    <a:p>
      <a:pPr>
        <a:defRPr sz="10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2088390810918173"/>
          <c:y val="0.22216366600075987"/>
          <c:w val="0.36163868133136096"/>
          <c:h val="0.54657638782570062"/>
        </c:manualLayout>
      </c:layout>
      <c:barChart>
        <c:barDir val="col"/>
        <c:grouping val="clustered"/>
        <c:varyColors val="0"/>
        <c:ser>
          <c:idx val="0"/>
          <c:order val="0"/>
          <c:tx>
            <c:v>NT siRNA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'Alexa555 grouped'!$F$2:$F$8</c:f>
                <c:numCache>
                  <c:formatCode>General</c:formatCode>
                  <c:ptCount val="7"/>
                  <c:pt idx="0">
                    <c:v>0.99706843653053501</c:v>
                  </c:pt>
                  <c:pt idx="1">
                    <c:v>0.60256426197531565</c:v>
                  </c:pt>
                  <c:pt idx="2">
                    <c:v>1.1253473984733</c:v>
                  </c:pt>
                  <c:pt idx="3">
                    <c:v>0.53550095340263348</c:v>
                  </c:pt>
                  <c:pt idx="4">
                    <c:v>0.9719155717321204</c:v>
                  </c:pt>
                  <c:pt idx="5">
                    <c:v>1.4938887291440901</c:v>
                  </c:pt>
                  <c:pt idx="6">
                    <c:v>0.51969415763358251</c:v>
                  </c:pt>
                </c:numCache>
              </c:numRef>
            </c:plus>
            <c:minus>
              <c:numRef>
                <c:f>'Alexa555 grouped'!$F$2:$F$8</c:f>
                <c:numCache>
                  <c:formatCode>General</c:formatCode>
                  <c:ptCount val="7"/>
                  <c:pt idx="0">
                    <c:v>0.99706843653053501</c:v>
                  </c:pt>
                  <c:pt idx="1">
                    <c:v>0.60256426197531565</c:v>
                  </c:pt>
                  <c:pt idx="2">
                    <c:v>1.1253473984733</c:v>
                  </c:pt>
                  <c:pt idx="3">
                    <c:v>0.53550095340263348</c:v>
                  </c:pt>
                  <c:pt idx="4">
                    <c:v>0.9719155717321204</c:v>
                  </c:pt>
                  <c:pt idx="5">
                    <c:v>1.4938887291440901</c:v>
                  </c:pt>
                  <c:pt idx="6">
                    <c:v>0.51969415763358251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'Alexa555 grouped'!$D$2:$D$8</c:f>
              <c:strCache>
                <c:ptCount val="7"/>
                <c:pt idx="0">
                  <c:v>C</c:v>
                </c:pt>
                <c:pt idx="1">
                  <c:v>1</c:v>
                </c:pt>
                <c:pt idx="2">
                  <c:v>8</c:v>
                </c:pt>
                <c:pt idx="3">
                  <c:v>24</c:v>
                </c:pt>
                <c:pt idx="4">
                  <c:v>1</c:v>
                </c:pt>
                <c:pt idx="5">
                  <c:v>8</c:v>
                </c:pt>
                <c:pt idx="6">
                  <c:v>24</c:v>
                </c:pt>
              </c:strCache>
            </c:strRef>
          </c:cat>
          <c:val>
            <c:numRef>
              <c:f>'Alexa555 grouped'!$E$2:$E$8</c:f>
              <c:numCache>
                <c:formatCode>General</c:formatCode>
                <c:ptCount val="7"/>
                <c:pt idx="0">
                  <c:v>6.1806486917095498</c:v>
                </c:pt>
                <c:pt idx="1">
                  <c:v>29.660630106896168</c:v>
                </c:pt>
                <c:pt idx="2">
                  <c:v>23.747571997121099</c:v>
                </c:pt>
                <c:pt idx="3">
                  <c:v>6.4275897111995572</c:v>
                </c:pt>
                <c:pt idx="4">
                  <c:v>30.0729094385173</c:v>
                </c:pt>
                <c:pt idx="5">
                  <c:v>20.038811032007501</c:v>
                </c:pt>
                <c:pt idx="6">
                  <c:v>7.5651109779620471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C6-49B0-96F0-7EC56D17E22E}"/>
            </c:ext>
          </c:extLst>
        </c:ser>
        <c:ser>
          <c:idx val="1"/>
          <c:order val="1"/>
          <c:tx>
            <c:v>OGG1 siRNA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'Alexa555 grouped'!$F$9:$F$15</c:f>
                <c:numCache>
                  <c:formatCode>General</c:formatCode>
                  <c:ptCount val="7"/>
                  <c:pt idx="0">
                    <c:v>0.30324991262057405</c:v>
                  </c:pt>
                  <c:pt idx="1">
                    <c:v>0.96646959971418855</c:v>
                  </c:pt>
                  <c:pt idx="2">
                    <c:v>0.67065411340098668</c:v>
                  </c:pt>
                  <c:pt idx="3">
                    <c:v>0.60413996218316957</c:v>
                  </c:pt>
                  <c:pt idx="4">
                    <c:v>1.7235942031361209</c:v>
                  </c:pt>
                  <c:pt idx="5">
                    <c:v>0.68122616934783953</c:v>
                  </c:pt>
                  <c:pt idx="6">
                    <c:v>0.54413389037210302</c:v>
                  </c:pt>
                </c:numCache>
              </c:numRef>
            </c:plus>
            <c:minus>
              <c:numRef>
                <c:f>'Alexa555 grouped'!$F$9:$F$15</c:f>
                <c:numCache>
                  <c:formatCode>General</c:formatCode>
                  <c:ptCount val="7"/>
                  <c:pt idx="0">
                    <c:v>0.30324991262057405</c:v>
                  </c:pt>
                  <c:pt idx="1">
                    <c:v>0.96646959971418855</c:v>
                  </c:pt>
                  <c:pt idx="2">
                    <c:v>0.67065411340098668</c:v>
                  </c:pt>
                  <c:pt idx="3">
                    <c:v>0.60413996218316957</c:v>
                  </c:pt>
                  <c:pt idx="4">
                    <c:v>1.7235942031361209</c:v>
                  </c:pt>
                  <c:pt idx="5">
                    <c:v>0.68122616934783953</c:v>
                  </c:pt>
                  <c:pt idx="6">
                    <c:v>0.54413389037210302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'Alexa555 grouped'!$D$2:$D$8</c:f>
              <c:strCache>
                <c:ptCount val="7"/>
                <c:pt idx="0">
                  <c:v>C</c:v>
                </c:pt>
                <c:pt idx="1">
                  <c:v>1</c:v>
                </c:pt>
                <c:pt idx="2">
                  <c:v>8</c:v>
                </c:pt>
                <c:pt idx="3">
                  <c:v>24</c:v>
                </c:pt>
                <c:pt idx="4">
                  <c:v>1</c:v>
                </c:pt>
                <c:pt idx="5">
                  <c:v>8</c:v>
                </c:pt>
                <c:pt idx="6">
                  <c:v>24</c:v>
                </c:pt>
              </c:strCache>
            </c:strRef>
          </c:cat>
          <c:val>
            <c:numRef>
              <c:f>'Alexa555 grouped'!$E$9:$E$15</c:f>
              <c:numCache>
                <c:formatCode>General</c:formatCode>
                <c:ptCount val="7"/>
                <c:pt idx="0">
                  <c:v>4.7776730609935862</c:v>
                </c:pt>
                <c:pt idx="1">
                  <c:v>24.356188357815125</c:v>
                </c:pt>
                <c:pt idx="2">
                  <c:v>21.266830476940228</c:v>
                </c:pt>
                <c:pt idx="3">
                  <c:v>6.0888428685119198</c:v>
                </c:pt>
                <c:pt idx="4">
                  <c:v>30.159851077146051</c:v>
                </c:pt>
                <c:pt idx="5">
                  <c:v>20.358534350432702</c:v>
                </c:pt>
                <c:pt idx="6">
                  <c:v>4.4002393815101701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C6-49B0-96F0-7EC56D17E22E}"/>
            </c:ext>
          </c:extLst>
        </c:ser>
        <c:ser>
          <c:idx val="2"/>
          <c:order val="2"/>
          <c:tx>
            <c:v>PARG siRNA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('Alexa555 grouped'!$F$16:$F$18,'Alexa555 grouped'!$F$25,'Alexa555 grouped'!$F$20:$F$22)</c:f>
                <c:numCache>
                  <c:formatCode>General</c:formatCode>
                  <c:ptCount val="7"/>
                  <c:pt idx="0">
                    <c:v>0.28731854709852628</c:v>
                  </c:pt>
                  <c:pt idx="1">
                    <c:v>1.0999816270450269</c:v>
                  </c:pt>
                  <c:pt idx="2">
                    <c:v>1.1862757649758091</c:v>
                  </c:pt>
                  <c:pt idx="3">
                    <c:v>0.46692850105407602</c:v>
                  </c:pt>
                  <c:pt idx="4">
                    <c:v>1.6438130539657172</c:v>
                  </c:pt>
                  <c:pt idx="5">
                    <c:v>0.77798196064739766</c:v>
                  </c:pt>
                  <c:pt idx="6">
                    <c:v>0.36079058107586132</c:v>
                  </c:pt>
                </c:numCache>
              </c:numRef>
            </c:plus>
            <c:minus>
              <c:numRef>
                <c:f>('Alexa555 grouped'!$F$16:$F$18,'Alexa555 grouped'!$F$25,'Alexa555 grouped'!$F$20:$F$22)</c:f>
                <c:numCache>
                  <c:formatCode>General</c:formatCode>
                  <c:ptCount val="7"/>
                  <c:pt idx="0">
                    <c:v>0.28731854709852628</c:v>
                  </c:pt>
                  <c:pt idx="1">
                    <c:v>1.0999816270450269</c:v>
                  </c:pt>
                  <c:pt idx="2">
                    <c:v>1.1862757649758091</c:v>
                  </c:pt>
                  <c:pt idx="3">
                    <c:v>0.46692850105407602</c:v>
                  </c:pt>
                  <c:pt idx="4">
                    <c:v>1.6438130539657172</c:v>
                  </c:pt>
                  <c:pt idx="5">
                    <c:v>0.77798196064739766</c:v>
                  </c:pt>
                  <c:pt idx="6">
                    <c:v>0.36079058107586132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'Alexa555 grouped'!$D$2:$D$8</c:f>
              <c:strCache>
                <c:ptCount val="7"/>
                <c:pt idx="0">
                  <c:v>C</c:v>
                </c:pt>
                <c:pt idx="1">
                  <c:v>1</c:v>
                </c:pt>
                <c:pt idx="2">
                  <c:v>8</c:v>
                </c:pt>
                <c:pt idx="3">
                  <c:v>24</c:v>
                </c:pt>
                <c:pt idx="4">
                  <c:v>1</c:v>
                </c:pt>
                <c:pt idx="5">
                  <c:v>8</c:v>
                </c:pt>
                <c:pt idx="6">
                  <c:v>24</c:v>
                </c:pt>
              </c:strCache>
            </c:strRef>
          </c:cat>
          <c:val>
            <c:numRef>
              <c:f>('Alexa555 grouped'!$E$16:$E$18,'Alexa555 grouped'!$E$25,'Alexa555 grouped'!$E$20:$E$22)</c:f>
              <c:numCache>
                <c:formatCode>General</c:formatCode>
                <c:ptCount val="7"/>
                <c:pt idx="0">
                  <c:v>4.3974513264566228</c:v>
                </c:pt>
                <c:pt idx="1">
                  <c:v>32.424144980869734</c:v>
                </c:pt>
                <c:pt idx="2">
                  <c:v>20.362812384438151</c:v>
                </c:pt>
                <c:pt idx="3">
                  <c:v>2.4690656953226702</c:v>
                </c:pt>
                <c:pt idx="4">
                  <c:v>29.786208301890397</c:v>
                </c:pt>
                <c:pt idx="5">
                  <c:v>20.41467325990395</c:v>
                </c:pt>
                <c:pt idx="6">
                  <c:v>3.4129151437651633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BC6-49B0-96F0-7EC56D17E2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220179712"/>
        <c:axId val="220077440"/>
      </c:barChart>
      <c:catAx>
        <c:axId val="2201797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hours post-IR</a:t>
                </a:r>
              </a:p>
            </c:rich>
          </c:tx>
          <c:layout>
            <c:manualLayout>
              <c:xMode val="edge"/>
              <c:yMode val="edge"/>
              <c:x val="0.63613193950169611"/>
              <c:y val="0.905007166902925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BFBFBF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077440"/>
        <c:crosses val="autoZero"/>
        <c:auto val="1"/>
        <c:lblAlgn val="ctr"/>
        <c:lblOffset val="100"/>
        <c:noMultiLvlLbl val="0"/>
      </c:catAx>
      <c:valAx>
        <c:axId val="2200774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Mean </a:t>
                </a:r>
                <a:r>
                  <a:rPr lang="el-GR" b="1"/>
                  <a:t>γ</a:t>
                </a:r>
                <a:r>
                  <a:rPr lang="en-GB" b="1"/>
                  <a:t>H2AX foci/cell</a:t>
                </a:r>
              </a:p>
              <a:p>
                <a:pPr>
                  <a:defRPr b="1"/>
                </a:pPr>
                <a:endParaRPr lang="en-GB" b="1"/>
              </a:p>
            </c:rich>
          </c:tx>
          <c:layout>
            <c:manualLayout>
              <c:xMode val="edge"/>
              <c:yMode val="edge"/>
              <c:x val="0.39588561215203699"/>
              <c:y val="0.292129011035221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rgbClr val="BFBFBF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179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7.3588390057118147E-2"/>
          <c:y val="0.43335882444705198"/>
          <c:w val="0.39431411943367572"/>
          <c:h val="0.194542617497502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769942337625"/>
          <c:y val="0.2104515543466858"/>
          <c:w val="0.74604396651603233"/>
          <c:h val="0.57671590622518898"/>
        </c:manualLayout>
      </c:layout>
      <c:barChart>
        <c:barDir val="col"/>
        <c:grouping val="clustered"/>
        <c:varyColors val="0"/>
        <c:ser>
          <c:idx val="0"/>
          <c:order val="0"/>
          <c:tx>
            <c:v>NT siRNA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AE5-429E-A794-EC977E28B144}"/>
                </c:ext>
              </c:extLst>
            </c:dLbl>
            <c:dLbl>
              <c:idx val="1"/>
              <c:layout>
                <c:manualLayout>
                  <c:x val="0.12497917319642302"/>
                  <c:y val="3.164419176105516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AAE5-429E-A794-EC977E28B144}"/>
                </c:ext>
              </c:extLst>
            </c:dLbl>
            <c:dLbl>
              <c:idx val="2"/>
              <c:layout>
                <c:manualLayout>
                  <c:x val="0.13111251593099554"/>
                  <c:y val="9.811102088095856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***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AAE5-429E-A794-EC977E28B14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AE5-429E-A794-EC977E28B14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AE5-429E-A794-EC977E28B14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AE5-429E-A794-EC977E28B14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AE5-429E-A794-EC977E28B14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'Alexa488 grouped'!$F$2:$F$8</c:f>
                <c:numCache>
                  <c:formatCode>General</c:formatCode>
                  <c:ptCount val="7"/>
                  <c:pt idx="0">
                    <c:v>0.17294256668776234</c:v>
                  </c:pt>
                  <c:pt idx="1">
                    <c:v>1.6052063022728531</c:v>
                  </c:pt>
                  <c:pt idx="2">
                    <c:v>0.83913340277807302</c:v>
                  </c:pt>
                  <c:pt idx="3">
                    <c:v>0.16969877327443883</c:v>
                  </c:pt>
                  <c:pt idx="4">
                    <c:v>0.36093284773976975</c:v>
                  </c:pt>
                  <c:pt idx="5">
                    <c:v>0.42125466739456902</c:v>
                  </c:pt>
                  <c:pt idx="6">
                    <c:v>9.9434855263458896E-2</c:v>
                  </c:pt>
                </c:numCache>
              </c:numRef>
            </c:plus>
            <c:minus>
              <c:numRef>
                <c:f>'Alexa488 grouped'!$F$2:$F$8</c:f>
                <c:numCache>
                  <c:formatCode>General</c:formatCode>
                  <c:ptCount val="7"/>
                  <c:pt idx="0">
                    <c:v>0.17294256668776234</c:v>
                  </c:pt>
                  <c:pt idx="1">
                    <c:v>1.6052063022728531</c:v>
                  </c:pt>
                  <c:pt idx="2">
                    <c:v>0.83913340277807302</c:v>
                  </c:pt>
                  <c:pt idx="3">
                    <c:v>0.16969877327443883</c:v>
                  </c:pt>
                  <c:pt idx="4">
                    <c:v>0.36093284773976975</c:v>
                  </c:pt>
                  <c:pt idx="5">
                    <c:v>0.42125466739456902</c:v>
                  </c:pt>
                  <c:pt idx="6">
                    <c:v>9.9434855263458896E-2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'Alexa488 grouped'!$D$2:$D$8</c:f>
              <c:strCache>
                <c:ptCount val="7"/>
                <c:pt idx="0">
                  <c:v>C</c:v>
                </c:pt>
                <c:pt idx="1">
                  <c:v>1</c:v>
                </c:pt>
                <c:pt idx="2">
                  <c:v>8</c:v>
                </c:pt>
                <c:pt idx="3">
                  <c:v>24</c:v>
                </c:pt>
                <c:pt idx="4">
                  <c:v>1</c:v>
                </c:pt>
                <c:pt idx="5">
                  <c:v>8</c:v>
                </c:pt>
                <c:pt idx="6">
                  <c:v>24</c:v>
                </c:pt>
              </c:strCache>
            </c:strRef>
          </c:cat>
          <c:val>
            <c:numRef>
              <c:f>'Alexa488 grouped'!$E$2:$E$8</c:f>
              <c:numCache>
                <c:formatCode>General</c:formatCode>
                <c:ptCount val="7"/>
                <c:pt idx="0">
                  <c:v>2.2508756992912464</c:v>
                </c:pt>
                <c:pt idx="1">
                  <c:v>13.948712924160123</c:v>
                </c:pt>
                <c:pt idx="2">
                  <c:v>7.86386736703958</c:v>
                </c:pt>
                <c:pt idx="3">
                  <c:v>1.8908998415123774</c:v>
                </c:pt>
                <c:pt idx="4">
                  <c:v>6.1281404927070424</c:v>
                </c:pt>
                <c:pt idx="5">
                  <c:v>3.9165562720350073</c:v>
                </c:pt>
                <c:pt idx="6">
                  <c:v>1.4068423186619767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AE5-429E-A794-EC977E28B144}"/>
            </c:ext>
          </c:extLst>
        </c:ser>
        <c:ser>
          <c:idx val="2"/>
          <c:order val="1"/>
          <c:tx>
            <c:v>PARG siRNA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AE5-429E-A794-EC977E28B144}"/>
                </c:ext>
              </c:extLst>
            </c:dLbl>
            <c:dLbl>
              <c:idx val="1"/>
              <c:layout>
                <c:manualLayout>
                  <c:x val="0.12880019742602439"/>
                  <c:y val="-4.082273145276035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AAE5-429E-A794-EC977E28B144}"/>
                </c:ext>
              </c:extLst>
            </c:dLbl>
            <c:dLbl>
              <c:idx val="2"/>
              <c:layout>
                <c:manualLayout>
                  <c:x val="9.8133483753161443E-2"/>
                  <c:y val="-9.277893511990979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AAE5-429E-A794-EC977E28B144}"/>
                </c:ext>
              </c:extLst>
            </c:dLbl>
            <c:dLbl>
              <c:idx val="3"/>
              <c:layout>
                <c:manualLayout>
                  <c:x val="0.10426682648773404"/>
                  <c:y val="-0.1298905091678737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AAE5-429E-A794-EC977E28B14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AE5-429E-A794-EC977E28B14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AE5-429E-A794-EC977E28B14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AE5-429E-A794-EC977E28B14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('Alexa488 grouped'!$F$16:$F$18,'Alexa488 grouped'!$F$24,'Alexa488 grouped'!$F$20:$F$22)</c:f>
                <c:numCache>
                  <c:formatCode>General</c:formatCode>
                  <c:ptCount val="7"/>
                  <c:pt idx="0">
                    <c:v>5.9649290248467046E-2</c:v>
                  </c:pt>
                  <c:pt idx="1">
                    <c:v>1.0110395538085599</c:v>
                  </c:pt>
                  <c:pt idx="2">
                    <c:v>0.87014322351848594</c:v>
                  </c:pt>
                  <c:pt idx="3">
                    <c:v>0.68124863060983498</c:v>
                  </c:pt>
                  <c:pt idx="4">
                    <c:v>0.84056591262327096</c:v>
                  </c:pt>
                  <c:pt idx="5">
                    <c:v>0.22534175200605</c:v>
                  </c:pt>
                  <c:pt idx="6">
                    <c:v>0.14579912418941399</c:v>
                  </c:pt>
                </c:numCache>
              </c:numRef>
            </c:plus>
            <c:minus>
              <c:numRef>
                <c:f>('Alexa488 grouped'!$F$16:$F$18,'Alexa488 grouped'!$F$24,'Alexa488 grouped'!$F$20:$F$22)</c:f>
                <c:numCache>
                  <c:formatCode>General</c:formatCode>
                  <c:ptCount val="7"/>
                  <c:pt idx="0">
                    <c:v>5.9649290248467046E-2</c:v>
                  </c:pt>
                  <c:pt idx="1">
                    <c:v>1.0110395538085599</c:v>
                  </c:pt>
                  <c:pt idx="2">
                    <c:v>0.87014322351848594</c:v>
                  </c:pt>
                  <c:pt idx="3">
                    <c:v>0.68124863060983498</c:v>
                  </c:pt>
                  <c:pt idx="4">
                    <c:v>0.84056591262327096</c:v>
                  </c:pt>
                  <c:pt idx="5">
                    <c:v>0.22534175200605</c:v>
                  </c:pt>
                  <c:pt idx="6">
                    <c:v>0.14579912418941399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'Alexa488 grouped'!$D$2:$D$8</c:f>
              <c:strCache>
                <c:ptCount val="7"/>
                <c:pt idx="0">
                  <c:v>C</c:v>
                </c:pt>
                <c:pt idx="1">
                  <c:v>1</c:v>
                </c:pt>
                <c:pt idx="2">
                  <c:v>8</c:v>
                </c:pt>
                <c:pt idx="3">
                  <c:v>24</c:v>
                </c:pt>
                <c:pt idx="4">
                  <c:v>1</c:v>
                </c:pt>
                <c:pt idx="5">
                  <c:v>8</c:v>
                </c:pt>
                <c:pt idx="6">
                  <c:v>24</c:v>
                </c:pt>
              </c:strCache>
            </c:strRef>
          </c:cat>
          <c:val>
            <c:numRef>
              <c:f>('Alexa488 grouped'!$E$16:$E$18,'Alexa488 grouped'!$E$24,'Alexa488 grouped'!$E$20:$E$22)</c:f>
              <c:numCache>
                <c:formatCode>General</c:formatCode>
                <c:ptCount val="7"/>
                <c:pt idx="0">
                  <c:v>0.86911416705243583</c:v>
                </c:pt>
                <c:pt idx="1">
                  <c:v>16.058098047478577</c:v>
                </c:pt>
                <c:pt idx="2">
                  <c:v>11.778061224489765</c:v>
                </c:pt>
                <c:pt idx="3">
                  <c:v>3.4858310141131299</c:v>
                </c:pt>
                <c:pt idx="4">
                  <c:v>7.4873866846616473</c:v>
                </c:pt>
                <c:pt idx="5">
                  <c:v>2.2515817373461</c:v>
                </c:pt>
                <c:pt idx="6">
                  <c:v>1.5984338407494101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AAE5-429E-A794-EC977E28B1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212390512"/>
        <c:axId val="220087840"/>
      </c:barChart>
      <c:catAx>
        <c:axId val="2123905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hours post-IR</a:t>
                </a:r>
              </a:p>
            </c:rich>
          </c:tx>
          <c:layout>
            <c:manualLayout>
              <c:xMode val="edge"/>
              <c:yMode val="edge"/>
              <c:x val="0.39848207061618363"/>
              <c:y val="0.931037052253972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BFBFBF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087840"/>
        <c:crosses val="autoZero"/>
        <c:auto val="1"/>
        <c:lblAlgn val="ctr"/>
        <c:lblOffset val="100"/>
        <c:noMultiLvlLbl val="0"/>
      </c:catAx>
      <c:valAx>
        <c:axId val="220087840"/>
        <c:scaling>
          <c:orientation val="minMax"/>
          <c:max val="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Mean OGG1 foci/cell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rgbClr val="BFBFBF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90512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450610743108576"/>
          <c:y val="5.9072627210756103E-2"/>
          <c:w val="0.63815831246397514"/>
          <c:h val="0.66460177504234041"/>
        </c:manualLayout>
      </c:layout>
      <c:lineChart>
        <c:grouping val="standard"/>
        <c:varyColors val="0"/>
        <c:ser>
          <c:idx val="0"/>
          <c:order val="0"/>
          <c:tx>
            <c:v>DMSO</c:v>
          </c:tx>
          <c:spPr>
            <a:ln w="9525">
              <a:solidFill>
                <a:schemeClr val="accent1"/>
              </a:solidFill>
            </a:ln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'iOGG1 (TH5487) 5 uM'!$W$17:$W$21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7.03495152308828E-2</c:v>
                  </c:pt>
                  <c:pt idx="2">
                    <c:v>2.7830172024797463E-2</c:v>
                  </c:pt>
                  <c:pt idx="4">
                    <c:v>1.3269588783228948E-2</c:v>
                  </c:pt>
                </c:numCache>
              </c:numRef>
            </c:plus>
            <c:minus>
              <c:numRef>
                <c:f>'iOGG1 (TH5487) 5 uM'!$W$17:$W$21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7.03495152308828E-2</c:v>
                  </c:pt>
                  <c:pt idx="2">
                    <c:v>2.7830172024797463E-2</c:v>
                  </c:pt>
                  <c:pt idx="4">
                    <c:v>1.3269588783228948E-2</c:v>
                  </c:pt>
                </c:numCache>
              </c:numRef>
            </c:minus>
          </c:errBars>
          <c:cat>
            <c:numRef>
              <c:f>'iOGG1 (TH5487) 5 uM'!$M$16:$M$20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'iOGG1 (TH5487) 5 uM'!$U$17:$U$21</c:f>
              <c:numCache>
                <c:formatCode>0.000</c:formatCode>
                <c:ptCount val="5"/>
                <c:pt idx="0" formatCode="General">
                  <c:v>1</c:v>
                </c:pt>
                <c:pt idx="1">
                  <c:v>0.66030870808598896</c:v>
                </c:pt>
                <c:pt idx="2" formatCode="General">
                  <c:v>0.37897018046384945</c:v>
                </c:pt>
                <c:pt idx="4">
                  <c:v>0.12153236975506806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BFA-40E4-A17E-B58796E1D7EC}"/>
            </c:ext>
          </c:extLst>
        </c:ser>
        <c:ser>
          <c:idx val="1"/>
          <c:order val="1"/>
          <c:tx>
            <c:v>TH5487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'iOGG1 (TH5487) 5 uM'!$W$22:$W$26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3.6641221925709261E-2</c:v>
                  </c:pt>
                  <c:pt idx="2">
                    <c:v>4.7351778893681265E-2</c:v>
                  </c:pt>
                  <c:pt idx="4">
                    <c:v>8.0565445894564148E-3</c:v>
                  </c:pt>
                </c:numCache>
              </c:numRef>
            </c:plus>
            <c:minus>
              <c:numRef>
                <c:f>'iOGG1 (TH5487) 5 uM'!$W$22:$W$26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3.6641221925709261E-2</c:v>
                  </c:pt>
                  <c:pt idx="2">
                    <c:v>4.7351778893681265E-2</c:v>
                  </c:pt>
                  <c:pt idx="4">
                    <c:v>8.0565445894564148E-3</c:v>
                  </c:pt>
                </c:numCache>
              </c:numRef>
            </c:minus>
          </c:errBars>
          <c:cat>
            <c:numRef>
              <c:f>'iOGG1 (TH5487) 5 uM'!$M$16:$M$20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'iOGG1 (TH5487) 5 uM'!$U$22:$U$26</c:f>
              <c:numCache>
                <c:formatCode>0.000</c:formatCode>
                <c:ptCount val="5"/>
                <c:pt idx="0" formatCode="0">
                  <c:v>1</c:v>
                </c:pt>
                <c:pt idx="1">
                  <c:v>0.60153256995554427</c:v>
                </c:pt>
                <c:pt idx="2">
                  <c:v>0.36383210581810044</c:v>
                </c:pt>
                <c:pt idx="4">
                  <c:v>0.11054936565766846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BFA-40E4-A17E-B58796E1D7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0116864"/>
        <c:axId val="106907328"/>
      </c:lineChart>
      <c:catAx>
        <c:axId val="110116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06907328"/>
        <c:crossesAt val="1.0000000000000002E-3"/>
        <c:auto val="1"/>
        <c:lblAlgn val="ctr"/>
        <c:lblOffset val="100"/>
        <c:noMultiLvlLbl val="0"/>
      </c:catAx>
      <c:valAx>
        <c:axId val="106907328"/>
        <c:scaling>
          <c:logBase val="10"/>
          <c:orientation val="minMax"/>
          <c:max val="1"/>
          <c:min val="1.0000000000000002E-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9.936089922676429E-2"/>
              <c:y val="0.1046801433625293"/>
            </c:manualLayout>
          </c:layout>
          <c:overlay val="0"/>
        </c:title>
        <c:numFmt formatCode="General" sourceLinked="0"/>
        <c:majorTickMark val="out"/>
        <c:minorTickMark val="out"/>
        <c:tickLblPos val="nextTo"/>
        <c:spPr>
          <a:ln/>
        </c:spPr>
        <c:crossAx val="110116864"/>
        <c:crossesAt val="1"/>
        <c:crossBetween val="midCat"/>
      </c:valAx>
    </c:plotArea>
    <c:legend>
      <c:legendPos val="r"/>
      <c:layout>
        <c:manualLayout>
          <c:xMode val="edge"/>
          <c:yMode val="edge"/>
          <c:x val="0.23442956717526164"/>
          <c:y val="0.45741901707520383"/>
          <c:w val="0.57258377446166375"/>
          <c:h val="0.224054911434276"/>
        </c:manualLayout>
      </c:layout>
      <c:overlay val="0"/>
    </c:legend>
    <c:plotVisOnly val="1"/>
    <c:dispBlanksAs val="span"/>
    <c:showDLblsOverMax val="0"/>
  </c:chart>
  <c:txPr>
    <a:bodyPr/>
    <a:lstStyle/>
    <a:p>
      <a:pPr>
        <a:defRPr sz="10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97117399766032"/>
          <c:y val="5.9072711708231189E-2"/>
          <c:w val="0.64748530920623071"/>
          <c:h val="0.66524791314634701"/>
        </c:manualLayout>
      </c:layout>
      <c:lineChart>
        <c:grouping val="standard"/>
        <c:varyColors val="0"/>
        <c:ser>
          <c:idx val="0"/>
          <c:order val="0"/>
          <c:tx>
            <c:v>DMSO</c:v>
          </c:tx>
          <c:spPr>
            <a:ln w="9525">
              <a:solidFill>
                <a:schemeClr val="accent1"/>
              </a:solidFill>
            </a:ln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'iOGG1 (TH5487) 5 uM'!$W$6:$W$10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1.1781190058870815E-2</c:v>
                  </c:pt>
                  <c:pt idx="2">
                    <c:v>2.7616821833020153E-2</c:v>
                  </c:pt>
                  <c:pt idx="4">
                    <c:v>6.561420677235876E-3</c:v>
                  </c:pt>
                </c:numCache>
              </c:numRef>
            </c:plus>
            <c:minus>
              <c:numRef>
                <c:f>'iOGG1 (TH5487) 5 uM'!$W$6:$W$10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1.1781190058870815E-2</c:v>
                  </c:pt>
                  <c:pt idx="2">
                    <c:v>2.7616821833020153E-2</c:v>
                  </c:pt>
                  <c:pt idx="4">
                    <c:v>6.561420677235876E-3</c:v>
                  </c:pt>
                </c:numCache>
              </c:numRef>
            </c:minus>
          </c:errBars>
          <c:cat>
            <c:numRef>
              <c:f>'iOGG1 (TH5487) 5 uM'!$M$16:$M$20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'iOGG1 (TH5487) 5 uM'!$U$6:$U$10</c:f>
              <c:numCache>
                <c:formatCode>0.000</c:formatCode>
                <c:ptCount val="5"/>
                <c:pt idx="0" formatCode="General">
                  <c:v>1</c:v>
                </c:pt>
                <c:pt idx="1">
                  <c:v>0.39506020979235262</c:v>
                </c:pt>
                <c:pt idx="2">
                  <c:v>0.1947941244816245</c:v>
                </c:pt>
                <c:pt idx="4">
                  <c:v>5.6665431665431663E-2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F44-4501-8B38-0E1B1E813F64}"/>
            </c:ext>
          </c:extLst>
        </c:ser>
        <c:ser>
          <c:idx val="1"/>
          <c:order val="1"/>
          <c:tx>
            <c:v>TH5487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'iOGG1 (TH5487) 5 uM'!$W$11:$W$15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2.6872319188594229E-2</c:v>
                  </c:pt>
                  <c:pt idx="2">
                    <c:v>3.2560325799849403E-2</c:v>
                  </c:pt>
                  <c:pt idx="4">
                    <c:v>1.3837687050853135E-3</c:v>
                  </c:pt>
                </c:numCache>
              </c:numRef>
            </c:plus>
            <c:minus>
              <c:numRef>
                <c:f>'iOGG1 (TH5487) 5 uM'!$W$11:$W$15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2.6872319188594229E-2</c:v>
                  </c:pt>
                  <c:pt idx="2">
                    <c:v>3.2560325799849403E-2</c:v>
                  </c:pt>
                  <c:pt idx="4">
                    <c:v>1.3837687050853135E-3</c:v>
                  </c:pt>
                </c:numCache>
              </c:numRef>
            </c:minus>
          </c:errBars>
          <c:cat>
            <c:numRef>
              <c:f>'iOGG1 (TH5487) 5 uM'!$M$16:$M$20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'iOGG1 (TH5487) 5 uM'!$U$11:$U$15</c:f>
              <c:numCache>
                <c:formatCode>0.000</c:formatCode>
                <c:ptCount val="5"/>
                <c:pt idx="0" formatCode="General">
                  <c:v>1</c:v>
                </c:pt>
                <c:pt idx="1">
                  <c:v>0.18992749009298562</c:v>
                </c:pt>
                <c:pt idx="2">
                  <c:v>8.820032277371638E-2</c:v>
                </c:pt>
                <c:pt idx="4">
                  <c:v>1.843859309766752E-2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F44-4501-8B38-0E1B1E813F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0116864"/>
        <c:axId val="106907328"/>
      </c:lineChart>
      <c:catAx>
        <c:axId val="110116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06907328"/>
        <c:crossesAt val="1.0000000000000002E-3"/>
        <c:auto val="1"/>
        <c:lblAlgn val="ctr"/>
        <c:lblOffset val="100"/>
        <c:noMultiLvlLbl val="0"/>
      </c:catAx>
      <c:valAx>
        <c:axId val="106907328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7.7578163533121677E-2"/>
              <c:y val="9.5481891743308733E-2"/>
            </c:manualLayout>
          </c:layout>
          <c:overlay val="0"/>
        </c:title>
        <c:numFmt formatCode="General" sourceLinked="0"/>
        <c:majorTickMark val="out"/>
        <c:minorTickMark val="out"/>
        <c:tickLblPos val="nextTo"/>
        <c:spPr>
          <a:ln/>
        </c:spPr>
        <c:crossAx val="110116864"/>
        <c:crossesAt val="1"/>
        <c:crossBetween val="midCat"/>
      </c:valAx>
    </c:plotArea>
    <c:legend>
      <c:legendPos val="r"/>
      <c:layout>
        <c:manualLayout>
          <c:xMode val="edge"/>
          <c:yMode val="edge"/>
          <c:x val="0.25187540842326805"/>
          <c:y val="0.48073800210096274"/>
          <c:w val="0.4481985751703581"/>
          <c:h val="0.22732722098494629"/>
        </c:manualLayout>
      </c:layout>
      <c:overlay val="0"/>
    </c:legend>
    <c:plotVisOnly val="1"/>
    <c:dispBlanksAs val="span"/>
    <c:showDLblsOverMax val="0"/>
  </c:chart>
  <c:txPr>
    <a:bodyPr/>
    <a:lstStyle/>
    <a:p>
      <a:pPr>
        <a:defRPr sz="10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108507891457519"/>
          <c:y val="5.9072533291577994E-2"/>
          <c:w val="0.65525132724004187"/>
          <c:h val="0.65402884949646933"/>
        </c:manualLayout>
      </c:layout>
      <c:lineChart>
        <c:grouping val="standard"/>
        <c:varyColors val="0"/>
        <c:ser>
          <c:idx val="0"/>
          <c:order val="0"/>
          <c:tx>
            <c:v>DMSO</c:v>
          </c:tx>
          <c:spPr>
            <a:ln w="9525">
              <a:solidFill>
                <a:schemeClr val="accent1"/>
              </a:solidFill>
            </a:ln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'iOGG1 10 uM'!$AD$31:$AD$35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5.4367235500127051E-2</c:v>
                  </c:pt>
                  <c:pt idx="2">
                    <c:v>8.5383543208477866E-2</c:v>
                  </c:pt>
                  <c:pt idx="3">
                    <c:v>0</c:v>
                  </c:pt>
                  <c:pt idx="4">
                    <c:v>1.549374880016411E-2</c:v>
                  </c:pt>
                </c:numCache>
              </c:numRef>
            </c:plus>
            <c:minus>
              <c:numRef>
                <c:f>'iOGG1 10 uM'!$AD$31:$AD$35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5.4367235500127051E-2</c:v>
                  </c:pt>
                  <c:pt idx="2">
                    <c:v>8.5383543208477866E-2</c:v>
                  </c:pt>
                  <c:pt idx="3">
                    <c:v>0</c:v>
                  </c:pt>
                  <c:pt idx="4">
                    <c:v>1.549374880016411E-2</c:v>
                  </c:pt>
                </c:numCache>
              </c:numRef>
            </c:minus>
          </c:errBars>
          <c:cat>
            <c:numRef>
              <c:f>'iOGG1 10 uM'!$AM$4:$AM$8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'iOGG1 10 uM'!$AB$31:$AB$35</c:f>
              <c:numCache>
                <c:formatCode>General</c:formatCode>
                <c:ptCount val="5"/>
                <c:pt idx="0">
                  <c:v>1</c:v>
                </c:pt>
                <c:pt idx="1">
                  <c:v>0.77717618281968748</c:v>
                </c:pt>
                <c:pt idx="2">
                  <c:v>0.41537767410365883</c:v>
                </c:pt>
                <c:pt idx="3">
                  <c:v>0</c:v>
                </c:pt>
                <c:pt idx="4">
                  <c:v>8.2954832136493642E-2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8CA-4879-80BA-E526EFE0E6E4}"/>
            </c:ext>
          </c:extLst>
        </c:ser>
        <c:ser>
          <c:idx val="1"/>
          <c:order val="1"/>
          <c:tx>
            <c:v>TH5487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'iOGG1 10 uM'!$AD$36:$AD$40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6.7377364321171709E-2</c:v>
                  </c:pt>
                  <c:pt idx="2">
                    <c:v>2.1656619556990553E-2</c:v>
                  </c:pt>
                  <c:pt idx="3">
                    <c:v>0</c:v>
                  </c:pt>
                  <c:pt idx="4">
                    <c:v>1.8944137491538875E-2</c:v>
                  </c:pt>
                </c:numCache>
              </c:numRef>
            </c:plus>
            <c:minus>
              <c:numRef>
                <c:f>'iOGG1 10 uM'!$AD$36:$AD$40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6.7377364321171709E-2</c:v>
                  </c:pt>
                  <c:pt idx="2">
                    <c:v>2.1656619556990553E-2</c:v>
                  </c:pt>
                  <c:pt idx="3">
                    <c:v>0</c:v>
                  </c:pt>
                  <c:pt idx="4">
                    <c:v>1.8944137491538875E-2</c:v>
                  </c:pt>
                </c:numCache>
              </c:numRef>
            </c:minus>
          </c:errBars>
          <c:cat>
            <c:numRef>
              <c:f>'iOGG1 10 uM'!$AM$4:$AM$8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'iOGG1 10 uM'!$AB$36:$AB$40</c:f>
              <c:numCache>
                <c:formatCode>General</c:formatCode>
                <c:ptCount val="5"/>
                <c:pt idx="0">
                  <c:v>1</c:v>
                </c:pt>
                <c:pt idx="1">
                  <c:v>0.48822188958284346</c:v>
                </c:pt>
                <c:pt idx="2">
                  <c:v>0.16836416832402221</c:v>
                </c:pt>
                <c:pt idx="3">
                  <c:v>0</c:v>
                </c:pt>
                <c:pt idx="4">
                  <c:v>6.9895623774241952E-2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8CA-4879-80BA-E526EFE0E6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0116864"/>
        <c:axId val="106907328"/>
      </c:lineChart>
      <c:catAx>
        <c:axId val="110116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06907328"/>
        <c:crossesAt val="1.0000000000000002E-3"/>
        <c:auto val="1"/>
        <c:lblAlgn val="ctr"/>
        <c:lblOffset val="100"/>
        <c:noMultiLvlLbl val="0"/>
      </c:catAx>
      <c:valAx>
        <c:axId val="106907328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7.3314703417559912E-2"/>
              <c:y val="7.4729005487505412E-2"/>
            </c:manualLayout>
          </c:layout>
          <c:overlay val="0"/>
        </c:title>
        <c:numFmt formatCode="General" sourceLinked="0"/>
        <c:majorTickMark val="out"/>
        <c:minorTickMark val="out"/>
        <c:tickLblPos val="nextTo"/>
        <c:spPr>
          <a:ln/>
        </c:spPr>
        <c:crossAx val="110116864"/>
        <c:crossesAt val="1"/>
        <c:crossBetween val="midCat"/>
      </c:valAx>
    </c:plotArea>
    <c:legend>
      <c:legendPos val="r"/>
      <c:layout>
        <c:manualLayout>
          <c:xMode val="edge"/>
          <c:yMode val="edge"/>
          <c:x val="0.25890231233766853"/>
          <c:y val="0.45177068713821111"/>
          <c:w val="0.40665729604604034"/>
          <c:h val="0.2351027157576577"/>
        </c:manualLayout>
      </c:layout>
      <c:overlay val="0"/>
    </c:legend>
    <c:plotVisOnly val="1"/>
    <c:dispBlanksAs val="span"/>
    <c:showDLblsOverMax val="0"/>
  </c:chart>
  <c:txPr>
    <a:bodyPr/>
    <a:lstStyle/>
    <a:p>
      <a:pPr>
        <a:defRPr sz="1000">
          <a:latin typeface="Calibri" panose="020F0502020204030204" pitchFamily="34" charset="0"/>
          <a:cs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606221673645427"/>
          <c:y val="5.907272804189425E-2"/>
          <c:w val="0.65968538637726515"/>
          <c:h val="0.66355411361652039"/>
        </c:manualLayout>
      </c:layout>
      <c:lineChart>
        <c:grouping val="standard"/>
        <c:varyColors val="0"/>
        <c:ser>
          <c:idx val="0"/>
          <c:order val="0"/>
          <c:tx>
            <c:v>DMSO</c:v>
          </c:tx>
          <c:spPr>
            <a:ln w="9525">
              <a:solidFill>
                <a:schemeClr val="accent1"/>
              </a:solidFill>
            </a:ln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'iOGG1 10 uM'!$AE$44:$AE$48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5.0382730266254963E-2</c:v>
                  </c:pt>
                  <c:pt idx="2">
                    <c:v>4.3499992894178656E-2</c:v>
                  </c:pt>
                  <c:pt idx="3">
                    <c:v>0</c:v>
                  </c:pt>
                  <c:pt idx="4">
                    <c:v>8.3888455814612739E-3</c:v>
                  </c:pt>
                </c:numCache>
              </c:numRef>
            </c:plus>
            <c:minus>
              <c:numRef>
                <c:f>'iOGG1 10 uM'!$AE$44:$AE$48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5.0382730266254963E-2</c:v>
                  </c:pt>
                  <c:pt idx="2">
                    <c:v>4.3499992894178656E-2</c:v>
                  </c:pt>
                  <c:pt idx="3">
                    <c:v>0</c:v>
                  </c:pt>
                  <c:pt idx="4">
                    <c:v>8.3888455814612739E-3</c:v>
                  </c:pt>
                </c:numCache>
              </c:numRef>
            </c:minus>
          </c:errBars>
          <c:cat>
            <c:numRef>
              <c:f>'iOGG1 10 uM'!$AM$4:$AM$8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'iOGG1 10 uM'!$AC$44:$AC$48</c:f>
              <c:numCache>
                <c:formatCode>0.000</c:formatCode>
                <c:ptCount val="5"/>
                <c:pt idx="0" formatCode="General">
                  <c:v>1</c:v>
                </c:pt>
                <c:pt idx="1">
                  <c:v>0.75684955884491867</c:v>
                </c:pt>
                <c:pt idx="2" formatCode="General">
                  <c:v>0.39666390863267798</c:v>
                </c:pt>
                <c:pt idx="3" formatCode="General">
                  <c:v>0</c:v>
                </c:pt>
                <c:pt idx="4" formatCode="General">
                  <c:v>9.5980086457373673E-2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495-4B83-B823-070F086AFB0E}"/>
            </c:ext>
          </c:extLst>
        </c:ser>
        <c:ser>
          <c:idx val="1"/>
          <c:order val="1"/>
          <c:tx>
            <c:v>TH5487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'iOGG1 10 uM'!$AE$49:$AE$53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4.4069844304262605E-2</c:v>
                  </c:pt>
                  <c:pt idx="2">
                    <c:v>8.9120380554099324E-3</c:v>
                  </c:pt>
                  <c:pt idx="3">
                    <c:v>0</c:v>
                  </c:pt>
                  <c:pt idx="4">
                    <c:v>1.0004590176026722E-2</c:v>
                  </c:pt>
                </c:numCache>
              </c:numRef>
            </c:plus>
            <c:minus>
              <c:numRef>
                <c:f>'iOGG1 10 uM'!$AE$49:$AE$53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4.4069844304262605E-2</c:v>
                  </c:pt>
                  <c:pt idx="2">
                    <c:v>8.9120380554099324E-3</c:v>
                  </c:pt>
                  <c:pt idx="3">
                    <c:v>0</c:v>
                  </c:pt>
                  <c:pt idx="4">
                    <c:v>1.0004590176026722E-2</c:v>
                  </c:pt>
                </c:numCache>
              </c:numRef>
            </c:minus>
          </c:errBars>
          <c:cat>
            <c:numRef>
              <c:f>'iOGG1 10 uM'!$AM$4:$AM$8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'iOGG1 10 uM'!$AC$49:$AC$53</c:f>
              <c:numCache>
                <c:formatCode>General</c:formatCode>
                <c:ptCount val="5"/>
                <c:pt idx="0">
                  <c:v>1</c:v>
                </c:pt>
                <c:pt idx="1">
                  <c:v>0.68286878421490815</c:v>
                </c:pt>
                <c:pt idx="2">
                  <c:v>0.27049947319172135</c:v>
                </c:pt>
                <c:pt idx="3">
                  <c:v>0</c:v>
                </c:pt>
                <c:pt idx="4">
                  <c:v>0.12498434311060025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495-4B83-B823-070F086AFB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0116864"/>
        <c:axId val="106907328"/>
      </c:lineChart>
      <c:catAx>
        <c:axId val="110116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06907328"/>
        <c:crossesAt val="1.0000000000000002E-3"/>
        <c:auto val="1"/>
        <c:lblAlgn val="ctr"/>
        <c:lblOffset val="100"/>
        <c:noMultiLvlLbl val="0"/>
      </c:catAx>
      <c:valAx>
        <c:axId val="106907328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5.7046256491669479E-2"/>
              <c:y val="0.11350629587546125"/>
            </c:manualLayout>
          </c:layout>
          <c:overlay val="0"/>
        </c:title>
        <c:numFmt formatCode="General" sourceLinked="0"/>
        <c:majorTickMark val="out"/>
        <c:minorTickMark val="out"/>
        <c:tickLblPos val="nextTo"/>
        <c:spPr>
          <a:ln/>
        </c:spPr>
        <c:crossAx val="110116864"/>
        <c:crossesAt val="1"/>
        <c:crossBetween val="midCat"/>
      </c:valAx>
    </c:plotArea>
    <c:legend>
      <c:legendPos val="r"/>
      <c:layout>
        <c:manualLayout>
          <c:xMode val="edge"/>
          <c:yMode val="edge"/>
          <c:x val="0.29630358682604929"/>
          <c:y val="0.47788666098825766"/>
          <c:w val="0.41200532776582088"/>
          <c:h val="0.21103699827785027"/>
        </c:manualLayout>
      </c:layout>
      <c:overlay val="0"/>
    </c:legend>
    <c:plotVisOnly val="1"/>
    <c:dispBlanksAs val="span"/>
    <c:showDLblsOverMax val="0"/>
  </c:chart>
  <c:txPr>
    <a:bodyPr/>
    <a:lstStyle/>
    <a:p>
      <a:pPr>
        <a:defRPr sz="1000">
          <a:latin typeface="Calibri" panose="020F0502020204030204" pitchFamily="34" charset="0"/>
          <a:cs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351607769073558"/>
          <c:y val="9.1667049997999211E-2"/>
          <c:w val="0.63632212370691088"/>
          <c:h val="0.65937589171282529"/>
        </c:manualLayout>
      </c:layout>
      <c:lineChart>
        <c:grouping val="standard"/>
        <c:varyColors val="0"/>
        <c:ser>
          <c:idx val="0"/>
          <c:order val="0"/>
          <c:tx>
            <c:v>DMSO</c:v>
          </c:tx>
          <c:spPr>
            <a:ln w="9525">
              <a:solidFill>
                <a:schemeClr val="accent1"/>
              </a:solidFill>
            </a:ln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'iPARG 1 uM o.n.'!$U$6:$U$10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3.3686907412712942E-2</c:v>
                  </c:pt>
                  <c:pt idx="2">
                    <c:v>2.2475310109483387E-3</c:v>
                  </c:pt>
                  <c:pt idx="4">
                    <c:v>2.2570164221884866E-3</c:v>
                  </c:pt>
                </c:numCache>
              </c:numRef>
            </c:plus>
            <c:minus>
              <c:numRef>
                <c:f>'iPARG 1 uM o.n.'!$U$6:$U$10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3.3686907412712942E-2</c:v>
                  </c:pt>
                  <c:pt idx="2">
                    <c:v>2.2475310109483387E-3</c:v>
                  </c:pt>
                  <c:pt idx="4">
                    <c:v>2.2570164221884866E-3</c:v>
                  </c:pt>
                </c:numCache>
              </c:numRef>
            </c:minus>
          </c:errBars>
          <c:cat>
            <c:numRef>
              <c:f>'iPARG 1 uM o.n.'!$M$16:$M$20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'iPARG 1 uM o.n.'!$S$6:$S$10</c:f>
              <c:numCache>
                <c:formatCode>General</c:formatCode>
                <c:ptCount val="5"/>
                <c:pt idx="0">
                  <c:v>1</c:v>
                </c:pt>
                <c:pt idx="1">
                  <c:v>0.41768174943446806</c:v>
                </c:pt>
                <c:pt idx="2" formatCode="0.000">
                  <c:v>0.15712068508306801</c:v>
                </c:pt>
                <c:pt idx="4">
                  <c:v>1.8291558148270881E-2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411-43DE-BDDB-63C2FCBDC4D1}"/>
            </c:ext>
          </c:extLst>
        </c:ser>
        <c:ser>
          <c:idx val="1"/>
          <c:order val="1"/>
          <c:tx>
            <c:v>PDD00017273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'iPARG 1 uM o.n.'!$U$11:$U$15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3.8837557216577084E-2</c:v>
                  </c:pt>
                  <c:pt idx="2">
                    <c:v>3.630562916943701E-3</c:v>
                  </c:pt>
                  <c:pt idx="4">
                    <c:v>6.4070059493121605E-3</c:v>
                  </c:pt>
                </c:numCache>
              </c:numRef>
            </c:plus>
            <c:minus>
              <c:numRef>
                <c:f>'iPARG 1 uM o.n.'!$U$11:$U$15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3.8837557216577084E-2</c:v>
                  </c:pt>
                  <c:pt idx="2">
                    <c:v>3.630562916943701E-3</c:v>
                  </c:pt>
                  <c:pt idx="4">
                    <c:v>6.4070059493121605E-3</c:v>
                  </c:pt>
                </c:numCache>
              </c:numRef>
            </c:minus>
          </c:errBars>
          <c:cat>
            <c:numRef>
              <c:f>'iPARG 1 uM o.n.'!$M$16:$M$20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'iPARG 1 uM o.n.'!$S$11:$S$15</c:f>
              <c:numCache>
                <c:formatCode>General</c:formatCode>
                <c:ptCount val="5"/>
                <c:pt idx="0">
                  <c:v>1</c:v>
                </c:pt>
                <c:pt idx="1">
                  <c:v>0.14762565827984533</c:v>
                </c:pt>
                <c:pt idx="2">
                  <c:v>4.7389320252779192E-2</c:v>
                </c:pt>
                <c:pt idx="4">
                  <c:v>8.9330286451635519E-3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411-43DE-BDDB-63C2FCBDC4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5784832"/>
        <c:axId val="108885056"/>
      </c:lineChart>
      <c:catAx>
        <c:axId val="1057848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08885056"/>
        <c:crossesAt val="1.0000000000000002E-3"/>
        <c:auto val="1"/>
        <c:lblAlgn val="ctr"/>
        <c:lblOffset val="100"/>
        <c:noMultiLvlLbl val="0"/>
      </c:catAx>
      <c:valAx>
        <c:axId val="108885056"/>
        <c:scaling>
          <c:logBase val="10"/>
          <c:orientation val="minMax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7.3334559779308819E-2"/>
              <c:y val="0.10269742375824478"/>
            </c:manualLayout>
          </c:layout>
          <c:overlay val="0"/>
        </c:title>
        <c:numFmt formatCode="General" sourceLinked="0"/>
        <c:majorTickMark val="out"/>
        <c:minorTickMark val="out"/>
        <c:tickLblPos val="nextTo"/>
        <c:spPr>
          <a:ln/>
        </c:spPr>
        <c:crossAx val="105784832"/>
        <c:crossesAt val="1"/>
        <c:crossBetween val="midCat"/>
      </c:valAx>
    </c:plotArea>
    <c:legend>
      <c:legendPos val="r"/>
      <c:layout>
        <c:manualLayout>
          <c:xMode val="edge"/>
          <c:yMode val="edge"/>
          <c:x val="0.31245649735548253"/>
          <c:y val="0.49463051915076012"/>
          <c:w val="0.54713003394507642"/>
          <c:h val="0.1947659752865355"/>
        </c:manualLayout>
      </c:layout>
      <c:overlay val="0"/>
    </c:legend>
    <c:plotVisOnly val="1"/>
    <c:dispBlanksAs val="span"/>
    <c:showDLblsOverMax val="0"/>
  </c:chart>
  <c:txPr>
    <a:bodyPr/>
    <a:lstStyle/>
    <a:p>
      <a:pPr>
        <a:defRPr sz="10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668982567285891"/>
          <c:y val="8.0142953125670088E-2"/>
          <c:w val="0.64236154409744883"/>
          <c:h val="0.67090039041638205"/>
        </c:manualLayout>
      </c:layout>
      <c:lineChart>
        <c:grouping val="standard"/>
        <c:varyColors val="0"/>
        <c:ser>
          <c:idx val="0"/>
          <c:order val="0"/>
          <c:tx>
            <c:v>DMSO</c:v>
          </c:tx>
          <c:spPr>
            <a:ln w="9525">
              <a:solidFill>
                <a:schemeClr val="accent1"/>
              </a:solidFill>
            </a:ln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'iPARG 1 uM'!$S$6:$S$10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3.9227428158609634E-2</c:v>
                  </c:pt>
                  <c:pt idx="2">
                    <c:v>1.7637540800342404E-2</c:v>
                  </c:pt>
                  <c:pt idx="3">
                    <c:v>0</c:v>
                  </c:pt>
                  <c:pt idx="4">
                    <c:v>2.8408721192966753E-3</c:v>
                  </c:pt>
                </c:numCache>
              </c:numRef>
            </c:plus>
            <c:minus>
              <c:numRef>
                <c:f>'iPARG 1 uM'!$S$6:$S$10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3.9227428158609634E-2</c:v>
                  </c:pt>
                  <c:pt idx="2">
                    <c:v>1.7637540800342404E-2</c:v>
                  </c:pt>
                  <c:pt idx="3">
                    <c:v>0</c:v>
                  </c:pt>
                  <c:pt idx="4">
                    <c:v>2.8408721192966753E-3</c:v>
                  </c:pt>
                </c:numCache>
              </c:numRef>
            </c:minus>
          </c:errBars>
          <c:cat>
            <c:numRef>
              <c:f>'iPARG 1 uM'!$J$16:$J$20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'iPARG 1 uM'!$Q$6:$Q$10</c:f>
              <c:numCache>
                <c:formatCode>0.000</c:formatCode>
                <c:ptCount val="5"/>
                <c:pt idx="0" formatCode="General">
                  <c:v>1</c:v>
                </c:pt>
                <c:pt idx="1">
                  <c:v>0.63683202042460785</c:v>
                </c:pt>
                <c:pt idx="2">
                  <c:v>0.29178627765722936</c:v>
                </c:pt>
                <c:pt idx="3" formatCode="General">
                  <c:v>0</c:v>
                </c:pt>
                <c:pt idx="4">
                  <c:v>5.6788106505525543E-2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022-470B-B837-906A394E605B}"/>
            </c:ext>
          </c:extLst>
        </c:ser>
        <c:ser>
          <c:idx val="1"/>
          <c:order val="1"/>
          <c:tx>
            <c:v>PDD00017273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'iPARG 1 uM'!$S$11:$S$15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5.7499610884640562E-2</c:v>
                  </c:pt>
                  <c:pt idx="2">
                    <c:v>3.5981276535503662E-2</c:v>
                  </c:pt>
                  <c:pt idx="3">
                    <c:v>0</c:v>
                  </c:pt>
                  <c:pt idx="4">
                    <c:v>1.3901632188998963E-3</c:v>
                  </c:pt>
                </c:numCache>
              </c:numRef>
            </c:plus>
            <c:minus>
              <c:numRef>
                <c:f>'iPARG 1 uM'!$S$11:$S$15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5.7499610884640562E-2</c:v>
                  </c:pt>
                  <c:pt idx="2">
                    <c:v>3.5981276535503662E-2</c:v>
                  </c:pt>
                  <c:pt idx="3">
                    <c:v>0</c:v>
                  </c:pt>
                  <c:pt idx="4">
                    <c:v>1.3901632188998963E-3</c:v>
                  </c:pt>
                </c:numCache>
              </c:numRef>
            </c:minus>
          </c:errBars>
          <c:cat>
            <c:numRef>
              <c:f>'iPARG 1 uM'!$J$16:$J$20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'iPARG 1 uM'!$Q$11:$Q$15</c:f>
              <c:numCache>
                <c:formatCode>0.000</c:formatCode>
                <c:ptCount val="5"/>
                <c:pt idx="0" formatCode="General">
                  <c:v>1</c:v>
                </c:pt>
                <c:pt idx="1">
                  <c:v>0.32471621447034699</c:v>
                </c:pt>
                <c:pt idx="2">
                  <c:v>0.14411919425231043</c:v>
                </c:pt>
                <c:pt idx="3" formatCode="General">
                  <c:v>0</c:v>
                </c:pt>
                <c:pt idx="4">
                  <c:v>1.6957593221013281E-2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022-470B-B837-906A394E60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135168"/>
        <c:axId val="108887360"/>
      </c:lineChart>
      <c:catAx>
        <c:axId val="128135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08887360"/>
        <c:crossesAt val="1.0000000000000002E-3"/>
        <c:auto val="1"/>
        <c:lblAlgn val="ctr"/>
        <c:lblOffset val="100"/>
        <c:noMultiLvlLbl val="0"/>
      </c:catAx>
      <c:valAx>
        <c:axId val="108887360"/>
        <c:scaling>
          <c:logBase val="10"/>
          <c:orientation val="minMax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6.4385566856202239E-2"/>
              <c:y val="0.10401555330007291"/>
            </c:manualLayout>
          </c:layout>
          <c:overlay val="0"/>
        </c:title>
        <c:numFmt formatCode="General" sourceLinked="0"/>
        <c:majorTickMark val="out"/>
        <c:minorTickMark val="out"/>
        <c:tickLblPos val="nextTo"/>
        <c:spPr>
          <a:ln/>
        </c:spPr>
        <c:crossAx val="128135168"/>
        <c:crossesAt val="1"/>
        <c:crossBetween val="midCat"/>
      </c:valAx>
    </c:plotArea>
    <c:legend>
      <c:legendPos val="r"/>
      <c:layout>
        <c:manualLayout>
          <c:xMode val="edge"/>
          <c:yMode val="edge"/>
          <c:x val="0.32700392268387002"/>
          <c:y val="0.513293847360072"/>
          <c:w val="0.54683302782354415"/>
          <c:h val="0.1960663947827461"/>
        </c:manualLayout>
      </c:layout>
      <c:overlay val="0"/>
    </c:legend>
    <c:plotVisOnly val="1"/>
    <c:dispBlanksAs val="span"/>
    <c:showDLblsOverMax val="0"/>
  </c:chart>
  <c:txPr>
    <a:bodyPr/>
    <a:lstStyle/>
    <a:p>
      <a:pPr>
        <a:defRPr sz="1000">
          <a:latin typeface="Calibri" panose="020F0502020204030204" pitchFamily="34" charset="0"/>
          <a:cs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680011147443859"/>
          <c:y val="8.014274088189019E-2"/>
          <c:w val="0.63022738293915093"/>
          <c:h val="0.62895930590451432"/>
        </c:manualLayout>
      </c:layout>
      <c:lineChart>
        <c:grouping val="standard"/>
        <c:varyColors val="0"/>
        <c:ser>
          <c:idx val="0"/>
          <c:order val="0"/>
          <c:tx>
            <c:v>DMSO</c:v>
          </c:tx>
          <c:spPr>
            <a:ln w="9525">
              <a:solidFill>
                <a:schemeClr val="accent1"/>
              </a:solidFill>
            </a:ln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'iPARG 1 uM'!$S$17:$S$21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6.1705990500301448E-2</c:v>
                  </c:pt>
                  <c:pt idx="2">
                    <c:v>5.3276393202715905E-2</c:v>
                  </c:pt>
                  <c:pt idx="3">
                    <c:v>0</c:v>
                  </c:pt>
                  <c:pt idx="4">
                    <c:v>1.5620336473894745E-2</c:v>
                  </c:pt>
                </c:numCache>
              </c:numRef>
            </c:plus>
            <c:minus>
              <c:numRef>
                <c:f>'iPARG 1 uM'!$S$17:$S$21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6.1705990500301448E-2</c:v>
                  </c:pt>
                  <c:pt idx="2">
                    <c:v>5.3276393202715905E-2</c:v>
                  </c:pt>
                  <c:pt idx="3">
                    <c:v>0</c:v>
                  </c:pt>
                  <c:pt idx="4">
                    <c:v>1.5620336473894745E-2</c:v>
                  </c:pt>
                </c:numCache>
              </c:numRef>
            </c:minus>
          </c:errBars>
          <c:cat>
            <c:numRef>
              <c:f>'iPARG 1 uM'!$J$16:$J$20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'iPARG 1 uM'!$Q$17:$Q$21</c:f>
              <c:numCache>
                <c:formatCode>General</c:formatCode>
                <c:ptCount val="5"/>
                <c:pt idx="0">
                  <c:v>1</c:v>
                </c:pt>
                <c:pt idx="1">
                  <c:v>0.75684955884491867</c:v>
                </c:pt>
                <c:pt idx="2">
                  <c:v>0.39666390863267798</c:v>
                </c:pt>
                <c:pt idx="3">
                  <c:v>0</c:v>
                </c:pt>
                <c:pt idx="4" formatCode="0.000">
                  <c:v>8.1433923570296871E-2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FB9-435B-BF61-856F31527837}"/>
            </c:ext>
          </c:extLst>
        </c:ser>
        <c:ser>
          <c:idx val="1"/>
          <c:order val="1"/>
          <c:tx>
            <c:v>PDD00017273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'iPARG 1 uM'!$S$22:$S$26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0.13119992212752118</c:v>
                  </c:pt>
                  <c:pt idx="2">
                    <c:v>1.8318559493241304E-2</c:v>
                  </c:pt>
                  <c:pt idx="3">
                    <c:v>0</c:v>
                  </c:pt>
                  <c:pt idx="4">
                    <c:v>1.1558468508974941E-2</c:v>
                  </c:pt>
                </c:numCache>
              </c:numRef>
            </c:plus>
            <c:minus>
              <c:numRef>
                <c:f>'iPARG 1 uM'!$S$22:$S$26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0.13119992212752118</c:v>
                  </c:pt>
                  <c:pt idx="2">
                    <c:v>1.8318559493241304E-2</c:v>
                  </c:pt>
                  <c:pt idx="3">
                    <c:v>0</c:v>
                  </c:pt>
                  <c:pt idx="4">
                    <c:v>1.1558468508974941E-2</c:v>
                  </c:pt>
                </c:numCache>
              </c:numRef>
            </c:minus>
          </c:errBars>
          <c:cat>
            <c:numRef>
              <c:f>'iPARG 1 uM'!$J$16:$J$20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'iPARG 1 uM'!$Q$22:$Q$26</c:f>
              <c:numCache>
                <c:formatCode>0.000</c:formatCode>
                <c:ptCount val="5"/>
                <c:pt idx="0" formatCode="General">
                  <c:v>1</c:v>
                </c:pt>
                <c:pt idx="1">
                  <c:v>0.66229615254729046</c:v>
                </c:pt>
                <c:pt idx="2">
                  <c:v>0.15481112525379603</c:v>
                </c:pt>
                <c:pt idx="3" formatCode="General">
                  <c:v>0</c:v>
                </c:pt>
                <c:pt idx="4">
                  <c:v>2.1535737765423696E-2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FB9-435B-BF61-856F315278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135168"/>
        <c:axId val="108887360"/>
      </c:lineChart>
      <c:catAx>
        <c:axId val="128135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08887360"/>
        <c:crossesAt val="1.0000000000000002E-3"/>
        <c:auto val="1"/>
        <c:lblAlgn val="ctr"/>
        <c:lblOffset val="100"/>
        <c:noMultiLvlLbl val="0"/>
      </c:catAx>
      <c:valAx>
        <c:axId val="108887360"/>
        <c:scaling>
          <c:logBase val="10"/>
          <c:orientation val="minMax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7.1974969625342167E-2"/>
              <c:y val="6.7143024843530866E-2"/>
            </c:manualLayout>
          </c:layout>
          <c:overlay val="0"/>
        </c:title>
        <c:numFmt formatCode="General" sourceLinked="0"/>
        <c:majorTickMark val="out"/>
        <c:minorTickMark val="out"/>
        <c:tickLblPos val="nextTo"/>
        <c:spPr>
          <a:ln/>
        </c:spPr>
        <c:crossAx val="128135168"/>
        <c:crossesAt val="1"/>
        <c:crossBetween val="midCat"/>
      </c:valAx>
    </c:plotArea>
    <c:legend>
      <c:legendPos val="r"/>
      <c:layout>
        <c:manualLayout>
          <c:xMode val="edge"/>
          <c:yMode val="edge"/>
          <c:x val="0.27686909318077491"/>
          <c:y val="0.43044799911030379"/>
          <c:w val="0.59232561240577619"/>
          <c:h val="0.24109342434813083"/>
        </c:manualLayout>
      </c:layout>
      <c:overlay val="0"/>
    </c:legend>
    <c:plotVisOnly val="1"/>
    <c:dispBlanksAs val="span"/>
    <c:showDLblsOverMax val="0"/>
  </c:chart>
  <c:txPr>
    <a:bodyPr/>
    <a:lstStyle/>
    <a:p>
      <a:pPr>
        <a:defRPr sz="1000">
          <a:latin typeface="Calibri" panose="020F0502020204030204" pitchFamily="34" charset="0"/>
          <a:cs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494143192962228"/>
          <c:y val="3.6582574490125794E-2"/>
          <c:w val="0.78505856807037766"/>
          <c:h val="0.76016116140850376"/>
        </c:manualLayout>
      </c:layout>
      <c:barChart>
        <c:barDir val="col"/>
        <c:grouping val="clustered"/>
        <c:varyColors val="0"/>
        <c:ser>
          <c:idx val="2"/>
          <c:order val="0"/>
          <c:tx>
            <c:v>Proton-IR (58 MeV)</c:v>
          </c:tx>
          <c:spPr>
            <a:solidFill>
              <a:srgbClr val="92D05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(Alkaline!$O$26,Alkaline!$O$17:$O$21)</c:f>
                <c:numCache>
                  <c:formatCode>General</c:formatCode>
                  <c:ptCount val="6"/>
                  <c:pt idx="0">
                    <c:v>1.5085592770549021E-2</c:v>
                  </c:pt>
                  <c:pt idx="1">
                    <c:v>0</c:v>
                  </c:pt>
                  <c:pt idx="2">
                    <c:v>0.12454985592737561</c:v>
                  </c:pt>
                  <c:pt idx="3">
                    <c:v>3.8731219175059513E-2</c:v>
                  </c:pt>
                  <c:pt idx="4">
                    <c:v>3.1330666949650421E-2</c:v>
                  </c:pt>
                  <c:pt idx="5">
                    <c:v>5.2443236933113882E-2</c:v>
                  </c:pt>
                </c:numCache>
              </c:numRef>
            </c:plus>
            <c:minus>
              <c:numRef>
                <c:f>(Alkaline!$O$26,Alkaline!$O$17:$O$21)</c:f>
                <c:numCache>
                  <c:formatCode>General</c:formatCode>
                  <c:ptCount val="6"/>
                  <c:pt idx="0">
                    <c:v>1.5085592770549021E-2</c:v>
                  </c:pt>
                  <c:pt idx="1">
                    <c:v>0</c:v>
                  </c:pt>
                  <c:pt idx="2">
                    <c:v>0.12454985592737561</c:v>
                  </c:pt>
                  <c:pt idx="3">
                    <c:v>3.8731219175059513E-2</c:v>
                  </c:pt>
                  <c:pt idx="4">
                    <c:v>3.1330666949650421E-2</c:v>
                  </c:pt>
                  <c:pt idx="5">
                    <c:v>5.2443236933113882E-2</c:v>
                  </c:pt>
                </c:numCache>
              </c:numRef>
            </c:minus>
          </c:errBars>
          <c:cat>
            <c:strRef>
              <c:f>(Alkaline!$A$24,Alkaline!$A$3:$A$7)</c:f>
              <c:strCache>
                <c:ptCount val="6"/>
                <c:pt idx="0">
                  <c:v>Control</c:v>
                </c:pt>
                <c:pt idx="1">
                  <c:v>0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120</c:v>
                </c:pt>
              </c:strCache>
            </c:strRef>
          </c:cat>
          <c:val>
            <c:numRef>
              <c:f>(Alkaline!$N$26,Alkaline!$N$17:$N$21)</c:f>
              <c:numCache>
                <c:formatCode>0%</c:formatCode>
                <c:ptCount val="6"/>
                <c:pt idx="0">
                  <c:v>4.8489328804774398E-2</c:v>
                </c:pt>
                <c:pt idx="1">
                  <c:v>1</c:v>
                </c:pt>
                <c:pt idx="2">
                  <c:v>0.73554713194147592</c:v>
                </c:pt>
                <c:pt idx="3">
                  <c:v>0.4761074292399865</c:v>
                </c:pt>
                <c:pt idx="4">
                  <c:v>0.18232368817976513</c:v>
                </c:pt>
                <c:pt idx="5">
                  <c:v>0.10297920023919346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61-442B-88F0-81DDC35A9475}"/>
            </c:ext>
          </c:extLst>
        </c:ser>
        <c:ser>
          <c:idx val="3"/>
          <c:order val="1"/>
          <c:tx>
            <c:v>Proton-IR (11 MeV)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(Alkaline!$U$26,Alkaline!$U$17:$U$21)</c:f>
                <c:numCache>
                  <c:formatCode>General</c:formatCode>
                  <c:ptCount val="6"/>
                  <c:pt idx="0">
                    <c:v>5.837214443102679E-3</c:v>
                  </c:pt>
                  <c:pt idx="1">
                    <c:v>0</c:v>
                  </c:pt>
                  <c:pt idx="2">
                    <c:v>8.2015155955114355E-2</c:v>
                  </c:pt>
                  <c:pt idx="3">
                    <c:v>9.5047382802410138E-2</c:v>
                  </c:pt>
                  <c:pt idx="4">
                    <c:v>0.10556218720141274</c:v>
                  </c:pt>
                  <c:pt idx="5">
                    <c:v>9.1060827340798789E-2</c:v>
                  </c:pt>
                </c:numCache>
              </c:numRef>
            </c:plus>
            <c:minus>
              <c:numRef>
                <c:f>(Alkaline!$U$26,Alkaline!$U$17:$U$21)</c:f>
                <c:numCache>
                  <c:formatCode>General</c:formatCode>
                  <c:ptCount val="6"/>
                  <c:pt idx="0">
                    <c:v>5.837214443102679E-3</c:v>
                  </c:pt>
                  <c:pt idx="1">
                    <c:v>0</c:v>
                  </c:pt>
                  <c:pt idx="2">
                    <c:v>8.2015155955114355E-2</c:v>
                  </c:pt>
                  <c:pt idx="3">
                    <c:v>9.5047382802410138E-2</c:v>
                  </c:pt>
                  <c:pt idx="4">
                    <c:v>0.10556218720141274</c:v>
                  </c:pt>
                  <c:pt idx="5">
                    <c:v>9.1060827340798789E-2</c:v>
                  </c:pt>
                </c:numCache>
              </c:numRef>
            </c:minus>
          </c:errBars>
          <c:cat>
            <c:strRef>
              <c:f>(Alkaline!$A$24,Alkaline!$A$3:$A$7)</c:f>
              <c:strCache>
                <c:ptCount val="6"/>
                <c:pt idx="0">
                  <c:v>Control</c:v>
                </c:pt>
                <c:pt idx="1">
                  <c:v>0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120</c:v>
                </c:pt>
              </c:strCache>
            </c:strRef>
          </c:cat>
          <c:val>
            <c:numRef>
              <c:f>(Alkaline!$T$26,Alkaline!$T$17:$T$21)</c:f>
              <c:numCache>
                <c:formatCode>0%</c:formatCode>
                <c:ptCount val="6"/>
                <c:pt idx="0">
                  <c:v>3.536667827144134E-2</c:v>
                </c:pt>
                <c:pt idx="1">
                  <c:v>1</c:v>
                </c:pt>
                <c:pt idx="2">
                  <c:v>1.0738145339482938</c:v>
                </c:pt>
                <c:pt idx="3">
                  <c:v>1.1341421596948653</c:v>
                </c:pt>
                <c:pt idx="4">
                  <c:v>0.74585279464657639</c:v>
                </c:pt>
                <c:pt idx="5">
                  <c:v>0.43179325443682781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61-442B-88F0-81DDC35A9475}"/>
            </c:ext>
          </c:extLst>
        </c:ser>
        <c:ser>
          <c:idx val="0"/>
          <c:order val="2"/>
          <c:tx>
            <c:v>X-ray-IR (100 kV)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(Alkaline!$AA$21:$AA$23,Alkaline!$AA$25:$AA$27)</c:f>
                <c:numCache>
                  <c:formatCode>General</c:formatCode>
                  <c:ptCount val="6"/>
                  <c:pt idx="0">
                    <c:v>2.1353246051757815E-3</c:v>
                  </c:pt>
                  <c:pt idx="1">
                    <c:v>0</c:v>
                  </c:pt>
                  <c:pt idx="2">
                    <c:v>1.2936678391482902E-2</c:v>
                  </c:pt>
                  <c:pt idx="3">
                    <c:v>8.0526408669339099E-3</c:v>
                  </c:pt>
                  <c:pt idx="4">
                    <c:v>2.6068358018891607E-2</c:v>
                  </c:pt>
                  <c:pt idx="5">
                    <c:v>9.5077538721743821E-3</c:v>
                  </c:pt>
                </c:numCache>
              </c:numRef>
            </c:plus>
            <c:minus>
              <c:numRef>
                <c:f>(Alkaline!$AA$21:$AA$23,Alkaline!$AA$25:$AA$27)</c:f>
                <c:numCache>
                  <c:formatCode>General</c:formatCode>
                  <c:ptCount val="6"/>
                  <c:pt idx="0">
                    <c:v>2.1353246051757815E-3</c:v>
                  </c:pt>
                  <c:pt idx="1">
                    <c:v>0</c:v>
                  </c:pt>
                  <c:pt idx="2">
                    <c:v>1.2936678391482902E-2</c:v>
                  </c:pt>
                  <c:pt idx="3">
                    <c:v>8.0526408669339099E-3</c:v>
                  </c:pt>
                  <c:pt idx="4">
                    <c:v>2.6068358018891607E-2</c:v>
                  </c:pt>
                  <c:pt idx="5">
                    <c:v>9.5077538721743821E-3</c:v>
                  </c:pt>
                </c:numCache>
              </c:numRef>
            </c:minus>
          </c:errBars>
          <c:cat>
            <c:strRef>
              <c:f>(Alkaline!$A$24,Alkaline!$A$3:$A$7)</c:f>
              <c:strCache>
                <c:ptCount val="6"/>
                <c:pt idx="0">
                  <c:v>Control</c:v>
                </c:pt>
                <c:pt idx="1">
                  <c:v>0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120</c:v>
                </c:pt>
              </c:strCache>
            </c:strRef>
          </c:cat>
          <c:val>
            <c:numRef>
              <c:f>(Alkaline!$Z$21:$Z$23,Alkaline!$Z$25:$Z$27)</c:f>
              <c:numCache>
                <c:formatCode>0%</c:formatCode>
                <c:ptCount val="6"/>
                <c:pt idx="0">
                  <c:v>7.4551084574138605E-3</c:v>
                </c:pt>
                <c:pt idx="1">
                  <c:v>1</c:v>
                </c:pt>
                <c:pt idx="2">
                  <c:v>0.78974159935211652</c:v>
                </c:pt>
                <c:pt idx="3">
                  <c:v>0.47732484746157833</c:v>
                </c:pt>
                <c:pt idx="4">
                  <c:v>0.2423917598663361</c:v>
                </c:pt>
                <c:pt idx="5">
                  <c:v>2.7746219253818018E-2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61-442B-88F0-81DDC35A94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621248"/>
        <c:axId val="332395008"/>
      </c:barChart>
      <c:catAx>
        <c:axId val="1336212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Minutes post-IR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32395008"/>
        <c:crosses val="autoZero"/>
        <c:auto val="1"/>
        <c:lblAlgn val="ctr"/>
        <c:lblOffset val="100"/>
        <c:noMultiLvlLbl val="0"/>
      </c:catAx>
      <c:valAx>
        <c:axId val="332395008"/>
        <c:scaling>
          <c:orientation val="minMax"/>
          <c:max val="1.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% Tail DNA</a:t>
                </a:r>
              </a:p>
            </c:rich>
          </c:tx>
          <c:layout>
            <c:manualLayout>
              <c:xMode val="edge"/>
              <c:yMode val="edge"/>
              <c:x val="9.3497675885475095E-3"/>
              <c:y val="0.28451253817557981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crossAx val="1336212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5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016664159180327"/>
          <c:y val="8.0142471066804527E-2"/>
          <c:w val="0.59128159751529352"/>
          <c:h val="0.63920163287617215"/>
        </c:manualLayout>
      </c:layout>
      <c:lineChart>
        <c:grouping val="standard"/>
        <c:varyColors val="0"/>
        <c:ser>
          <c:idx val="0"/>
          <c:order val="0"/>
          <c:tx>
            <c:v>DMSO</c:v>
          </c:tx>
          <c:spPr>
            <a:ln w="9525">
              <a:solidFill>
                <a:schemeClr val="accent1"/>
              </a:solidFill>
            </a:ln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'iPARG 1 uM o.n.'!$U$17:$U$21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3.7415458937198075E-2</c:v>
                  </c:pt>
                  <c:pt idx="2">
                    <c:v>5.4886559696342326E-2</c:v>
                  </c:pt>
                  <c:pt idx="4">
                    <c:v>2.1233178053830227E-2</c:v>
                  </c:pt>
                </c:numCache>
              </c:numRef>
            </c:plus>
            <c:minus>
              <c:numRef>
                <c:f>'iPARG 1 uM o.n.'!$U$17:$U$21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3.7415458937198075E-2</c:v>
                  </c:pt>
                  <c:pt idx="2">
                    <c:v>5.4886559696342326E-2</c:v>
                  </c:pt>
                  <c:pt idx="4">
                    <c:v>2.1233178053830227E-2</c:v>
                  </c:pt>
                </c:numCache>
              </c:numRef>
            </c:minus>
          </c:errBars>
          <c:cat>
            <c:numRef>
              <c:f>'iPARG 1 uM o.n.'!$M$16:$M$20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'iPARG 1 uM o.n.'!$S$17:$S$21</c:f>
              <c:numCache>
                <c:formatCode>General</c:formatCode>
                <c:ptCount val="5"/>
                <c:pt idx="0">
                  <c:v>1</c:v>
                </c:pt>
                <c:pt idx="1">
                  <c:v>0.55100241545893713</c:v>
                </c:pt>
                <c:pt idx="2">
                  <c:v>0.34001854727398206</c:v>
                </c:pt>
                <c:pt idx="4">
                  <c:v>3.1908643892339543E-2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581-4DE3-A623-FDC3E5EF57A7}"/>
            </c:ext>
          </c:extLst>
        </c:ser>
        <c:ser>
          <c:idx val="1"/>
          <c:order val="1"/>
          <c:tx>
            <c:v>PDD00017273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'iPARG 1 uM o.n.'!$U$22:$U$26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0.15562335118437212</c:v>
                  </c:pt>
                  <c:pt idx="2">
                    <c:v>8.857895160445059E-2</c:v>
                  </c:pt>
                  <c:pt idx="4">
                    <c:v>2.4937542273474968E-2</c:v>
                  </c:pt>
                </c:numCache>
              </c:numRef>
            </c:plus>
            <c:minus>
              <c:numRef>
                <c:f>'iPARG 1 uM o.n.'!$U$22:$U$26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0.15562335118437212</c:v>
                  </c:pt>
                  <c:pt idx="2">
                    <c:v>8.857895160445059E-2</c:v>
                  </c:pt>
                  <c:pt idx="4">
                    <c:v>2.4937542273474968E-2</c:v>
                  </c:pt>
                </c:numCache>
              </c:numRef>
            </c:minus>
          </c:errBars>
          <c:cat>
            <c:numRef>
              <c:f>'iPARG 1 uM o.n.'!$M$16:$M$20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'iPARG 1 uM o.n.'!$S$22:$S$26</c:f>
              <c:numCache>
                <c:formatCode>General</c:formatCode>
                <c:ptCount val="5"/>
                <c:pt idx="0">
                  <c:v>1</c:v>
                </c:pt>
                <c:pt idx="1">
                  <c:v>0.64172582669712108</c:v>
                </c:pt>
                <c:pt idx="2">
                  <c:v>0.27361282589460256</c:v>
                </c:pt>
                <c:pt idx="4">
                  <c:v>4.2817393563388692E-2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581-4DE3-A623-FDC3E5EF57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135168"/>
        <c:axId val="108887360"/>
      </c:lineChart>
      <c:catAx>
        <c:axId val="128135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08887360"/>
        <c:crossesAt val="1.0000000000000002E-3"/>
        <c:auto val="1"/>
        <c:lblAlgn val="ctr"/>
        <c:lblOffset val="100"/>
        <c:noMultiLvlLbl val="0"/>
      </c:catAx>
      <c:valAx>
        <c:axId val="108887360"/>
        <c:scaling>
          <c:logBase val="10"/>
          <c:orientation val="minMax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0.12909111052772285"/>
              <c:y val="6.7676897236961853E-2"/>
            </c:manualLayout>
          </c:layout>
          <c:overlay val="0"/>
        </c:title>
        <c:numFmt formatCode="General" sourceLinked="0"/>
        <c:majorTickMark val="out"/>
        <c:minorTickMark val="out"/>
        <c:tickLblPos val="nextTo"/>
        <c:spPr>
          <a:ln/>
        </c:spPr>
        <c:crossAx val="128135168"/>
        <c:crossesAt val="1"/>
        <c:crossBetween val="midCat"/>
      </c:valAx>
    </c:plotArea>
    <c:legend>
      <c:legendPos val="r"/>
      <c:layout>
        <c:manualLayout>
          <c:xMode val="edge"/>
          <c:yMode val="edge"/>
          <c:x val="0.29379767292310432"/>
          <c:y val="0.4452319309535287"/>
          <c:w val="0.6253346219263104"/>
          <c:h val="0.24109342434813083"/>
        </c:manualLayout>
      </c:layout>
      <c:overlay val="0"/>
    </c:legend>
    <c:plotVisOnly val="1"/>
    <c:dispBlanksAs val="span"/>
    <c:showDLblsOverMax val="0"/>
  </c:chart>
  <c:txPr>
    <a:bodyPr/>
    <a:lstStyle/>
    <a:p>
      <a:pPr>
        <a:defRPr sz="10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5306279894583168"/>
          <c:y val="0.34770628565991579"/>
          <c:w val="0.54422049548733487"/>
          <c:h val="0.46277480795466736"/>
        </c:manualLayout>
      </c:layout>
      <c:barChart>
        <c:barDir val="col"/>
        <c:grouping val="clustered"/>
        <c:varyColors val="0"/>
        <c:ser>
          <c:idx val="0"/>
          <c:order val="0"/>
          <c:tx>
            <c:v>DMSO (11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46D8-41D4-ADDF-3745C5A24C7E}"/>
              </c:ext>
            </c:extLst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(modified)'!$F$265:$F$269</c:f>
                <c:numCache>
                  <c:formatCode>General</c:formatCode>
                  <c:ptCount val="5"/>
                  <c:pt idx="0">
                    <c:v>1.1562872852046466</c:v>
                  </c:pt>
                  <c:pt idx="1">
                    <c:v>1.0840088940105825</c:v>
                  </c:pt>
                  <c:pt idx="2">
                    <c:v>2.5311204460332148</c:v>
                  </c:pt>
                  <c:pt idx="3">
                    <c:v>2.1857669897162704</c:v>
                  </c:pt>
                  <c:pt idx="4">
                    <c:v>1.7984693825584017</c:v>
                  </c:pt>
                </c:numCache>
              </c:numRef>
            </c:plus>
            <c:minus>
              <c:numRef>
                <c:f>'Neutral (modified)'!$F$265:$F$269</c:f>
                <c:numCache>
                  <c:formatCode>General</c:formatCode>
                  <c:ptCount val="5"/>
                  <c:pt idx="0">
                    <c:v>1.1562872852046466</c:v>
                  </c:pt>
                  <c:pt idx="1">
                    <c:v>1.0840088940105825</c:v>
                  </c:pt>
                  <c:pt idx="2">
                    <c:v>2.5311204460332148</c:v>
                  </c:pt>
                  <c:pt idx="3">
                    <c:v>2.1857669897162704</c:v>
                  </c:pt>
                  <c:pt idx="4">
                    <c:v>1.7984693825584017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(modified)'!$E$265:$E$269</c:f>
              <c:numCache>
                <c:formatCode>General</c:formatCode>
                <c:ptCount val="5"/>
                <c:pt idx="0">
                  <c:v>4.2920444444444437</c:v>
                </c:pt>
                <c:pt idx="1">
                  <c:v>33.517475732346583</c:v>
                </c:pt>
                <c:pt idx="2">
                  <c:v>16.643699224806202</c:v>
                </c:pt>
                <c:pt idx="3">
                  <c:v>5.2770666666666664</c:v>
                </c:pt>
                <c:pt idx="4">
                  <c:v>5.2738000000000005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D8-41D4-ADDF-3745C5A24C7E}"/>
            </c:ext>
          </c:extLst>
        </c:ser>
        <c:ser>
          <c:idx val="1"/>
          <c:order val="1"/>
          <c:tx>
            <c:v>DMSO (11 MeV; mod.)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6D8-41D4-ADDF-3745C5A24C7E}"/>
                </c:ext>
              </c:extLst>
            </c:dLbl>
            <c:dLbl>
              <c:idx val="1"/>
              <c:layout>
                <c:manualLayout>
                  <c:x val="-6.2305408182110394E-3"/>
                  <c:y val="-7.2666122910456264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46D8-41D4-ADDF-3745C5A24C7E}"/>
                </c:ext>
              </c:extLst>
            </c:dLbl>
            <c:dLbl>
              <c:idx val="2"/>
              <c:layout>
                <c:manualLayout>
                  <c:x val="-1.0209114787654724E-2"/>
                  <c:y val="-6.6609843185325108E-1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46D8-41D4-ADDF-3745C5A24C7E}"/>
                </c:ext>
              </c:extLst>
            </c:dLbl>
            <c:dLbl>
              <c:idx val="3"/>
              <c:layout>
                <c:manualLayout>
                  <c:x val="-8.2198278029329188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***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46D8-41D4-ADDF-3745C5A24C7E}"/>
                </c:ext>
              </c:extLst>
            </c:dLbl>
            <c:dLbl>
              <c:idx val="4"/>
              <c:layout>
                <c:manualLayout>
                  <c:x val="-4.2412538334891609E-3"/>
                  <c:y val="-7.2666122910456264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46D8-41D4-ADDF-3745C5A24C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'Neutral (modified)'!$N$265:$N$269</c:f>
                <c:numCache>
                  <c:formatCode>General</c:formatCode>
                  <c:ptCount val="5"/>
                  <c:pt idx="0">
                    <c:v>0.42725361710971321</c:v>
                  </c:pt>
                  <c:pt idx="1">
                    <c:v>0.64771062468769403</c:v>
                  </c:pt>
                  <c:pt idx="2">
                    <c:v>0.17015455719237441</c:v>
                  </c:pt>
                  <c:pt idx="3">
                    <c:v>0.47471090149690137</c:v>
                  </c:pt>
                  <c:pt idx="4">
                    <c:v>0.95357739766278982</c:v>
                  </c:pt>
                </c:numCache>
              </c:numRef>
            </c:plus>
            <c:minus>
              <c:numRef>
                <c:f>'Neutral (modified)'!$N$265:$N$269</c:f>
                <c:numCache>
                  <c:formatCode>General</c:formatCode>
                  <c:ptCount val="5"/>
                  <c:pt idx="0">
                    <c:v>0.42725361710971321</c:v>
                  </c:pt>
                  <c:pt idx="1">
                    <c:v>0.64771062468769403</c:v>
                  </c:pt>
                  <c:pt idx="2">
                    <c:v>0.17015455719237441</c:v>
                  </c:pt>
                  <c:pt idx="3">
                    <c:v>0.47471090149690137</c:v>
                  </c:pt>
                  <c:pt idx="4">
                    <c:v>0.95357739766278982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(modified)'!$M$265:$M$269</c:f>
              <c:numCache>
                <c:formatCode>General</c:formatCode>
                <c:ptCount val="5"/>
                <c:pt idx="0">
                  <c:v>7.2183333333333364</c:v>
                </c:pt>
                <c:pt idx="1">
                  <c:v>36.394333333333329</c:v>
                </c:pt>
                <c:pt idx="2">
                  <c:v>22.482266666666671</c:v>
                </c:pt>
                <c:pt idx="3">
                  <c:v>15.9796</c:v>
                </c:pt>
                <c:pt idx="4">
                  <c:v>13.614333333333335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6D8-41D4-ADDF-3745C5A24C7E}"/>
            </c:ext>
          </c:extLst>
        </c:ser>
        <c:ser>
          <c:idx val="3"/>
          <c:order val="2"/>
          <c:tx>
            <c:v>TH5487 (11 MeV)</c:v>
          </c:tx>
          <c:spPr>
            <a:solidFill>
              <a:srgbClr val="FF0000"/>
            </a:solidFill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(modified)'!$U$265:$U$269</c:f>
                <c:numCache>
                  <c:formatCode>General</c:formatCode>
                  <c:ptCount val="5"/>
                  <c:pt idx="0">
                    <c:v>0.95222926511073114</c:v>
                  </c:pt>
                  <c:pt idx="1">
                    <c:v>1.195679259494463</c:v>
                  </c:pt>
                  <c:pt idx="2">
                    <c:v>2.014855556675907</c:v>
                  </c:pt>
                  <c:pt idx="3">
                    <c:v>0.80173509200071458</c:v>
                  </c:pt>
                  <c:pt idx="4">
                    <c:v>0.89654542179040364</c:v>
                  </c:pt>
                </c:numCache>
              </c:numRef>
            </c:plus>
            <c:minus>
              <c:numRef>
                <c:f>'Neutral (modified)'!$U$265:$U$269</c:f>
                <c:numCache>
                  <c:formatCode>General</c:formatCode>
                  <c:ptCount val="5"/>
                  <c:pt idx="0">
                    <c:v>0.95222926511073114</c:v>
                  </c:pt>
                  <c:pt idx="1">
                    <c:v>1.195679259494463</c:v>
                  </c:pt>
                  <c:pt idx="2">
                    <c:v>2.014855556675907</c:v>
                  </c:pt>
                  <c:pt idx="3">
                    <c:v>0.80173509200071458</c:v>
                  </c:pt>
                  <c:pt idx="4">
                    <c:v>0.89654542179040364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(modified)'!$T$265:$T$269</c:f>
              <c:numCache>
                <c:formatCode>General</c:formatCode>
                <c:ptCount val="5"/>
                <c:pt idx="0">
                  <c:v>6.4651333333333341</c:v>
                </c:pt>
                <c:pt idx="1">
                  <c:v>31.893753359683789</c:v>
                </c:pt>
                <c:pt idx="2">
                  <c:v>18.251512905452039</c:v>
                </c:pt>
                <c:pt idx="3">
                  <c:v>6.880181011535047</c:v>
                </c:pt>
                <c:pt idx="4">
                  <c:v>6.9170666666666669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6D8-41D4-ADDF-3745C5A24C7E}"/>
            </c:ext>
          </c:extLst>
        </c:ser>
        <c:ser>
          <c:idx val="2"/>
          <c:order val="3"/>
          <c:tx>
            <c:v>TH5487 (11 MeV; mod.)</c:v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6D8-41D4-ADDF-3745C5A24C7E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6D8-41D4-ADDF-3745C5A24C7E}"/>
                </c:ext>
              </c:extLst>
            </c:dLbl>
            <c:dLbl>
              <c:idx val="2"/>
              <c:layout>
                <c:manualLayout>
                  <c:x val="-1.4450525257914191E-2"/>
                  <c:y val="-3.6333061455227798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46D8-41D4-ADDF-3745C5A24C7E}"/>
                </c:ext>
              </c:extLst>
            </c:dLbl>
            <c:dLbl>
              <c:idx val="3"/>
              <c:layout>
                <c:manualLayout>
                  <c:x val="-1.6439812242636142E-2"/>
                  <c:y val="-1.453322458209111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***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46D8-41D4-ADDF-3745C5A24C7E}"/>
                </c:ext>
              </c:extLst>
            </c:dLbl>
            <c:dLbl>
              <c:idx val="4"/>
              <c:layout>
                <c:manualLayout>
                  <c:x val="-1.4450525257914191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****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46D8-41D4-ADDF-3745C5A24C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'Neutral (modified)'!$AC$265:$AC$269</c:f>
                <c:numCache>
                  <c:formatCode>General</c:formatCode>
                  <c:ptCount val="5"/>
                  <c:pt idx="0">
                    <c:v>1.0083285170524685</c:v>
                  </c:pt>
                  <c:pt idx="1">
                    <c:v>1.7797567127235339</c:v>
                  </c:pt>
                  <c:pt idx="2">
                    <c:v>0.85069225928064096</c:v>
                  </c:pt>
                  <c:pt idx="3">
                    <c:v>2.2101191097762838</c:v>
                  </c:pt>
                  <c:pt idx="4">
                    <c:v>0.83441218431500297</c:v>
                  </c:pt>
                </c:numCache>
              </c:numRef>
            </c:plus>
            <c:minus>
              <c:numRef>
                <c:f>'Neutral (modified)'!$AC$265:$AC$269</c:f>
                <c:numCache>
                  <c:formatCode>General</c:formatCode>
                  <c:ptCount val="5"/>
                  <c:pt idx="0">
                    <c:v>1.0083285170524685</c:v>
                  </c:pt>
                  <c:pt idx="1">
                    <c:v>1.7797567127235339</c:v>
                  </c:pt>
                  <c:pt idx="2">
                    <c:v>0.85069225928064096</c:v>
                  </c:pt>
                  <c:pt idx="3">
                    <c:v>2.2101191097762838</c:v>
                  </c:pt>
                  <c:pt idx="4">
                    <c:v>0.83441218431500297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(modified)'!$AB$265:$AB$269</c:f>
              <c:numCache>
                <c:formatCode>General</c:formatCode>
                <c:ptCount val="5"/>
                <c:pt idx="0">
                  <c:v>6.4132293650793644</c:v>
                </c:pt>
                <c:pt idx="1">
                  <c:v>35.082537869062904</c:v>
                </c:pt>
                <c:pt idx="2">
                  <c:v>28.208200000000009</c:v>
                </c:pt>
                <c:pt idx="3">
                  <c:v>28.881549076127119</c:v>
                </c:pt>
                <c:pt idx="4">
                  <c:v>26.216066666666666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6D8-41D4-ADDF-3745C5A24C7E}"/>
            </c:ext>
          </c:extLst>
        </c:ser>
        <c:ser>
          <c:idx val="4"/>
          <c:order val="4"/>
          <c:tx>
            <c:v>PDD00017273 (11 MeV)</c:v>
          </c:tx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(modified)'!$AJ$265:$AJ$269</c:f>
                <c:numCache>
                  <c:formatCode>General</c:formatCode>
                  <c:ptCount val="5"/>
                  <c:pt idx="0">
                    <c:v>0.12562950821098132</c:v>
                  </c:pt>
                  <c:pt idx="1">
                    <c:v>1.8395216922449593</c:v>
                  </c:pt>
                  <c:pt idx="2">
                    <c:v>0.89242427129700852</c:v>
                  </c:pt>
                  <c:pt idx="3">
                    <c:v>2.1628348927584291</c:v>
                  </c:pt>
                  <c:pt idx="4">
                    <c:v>1.1164915106409599</c:v>
                  </c:pt>
                </c:numCache>
              </c:numRef>
            </c:plus>
            <c:minus>
              <c:numRef>
                <c:f>'Neutral (modified)'!$AJ$265:$AJ$269</c:f>
                <c:numCache>
                  <c:formatCode>General</c:formatCode>
                  <c:ptCount val="5"/>
                  <c:pt idx="0">
                    <c:v>0.12562950821098132</c:v>
                  </c:pt>
                  <c:pt idx="1">
                    <c:v>1.8395216922449593</c:v>
                  </c:pt>
                  <c:pt idx="2">
                    <c:v>0.89242427129700852</c:v>
                  </c:pt>
                  <c:pt idx="3">
                    <c:v>2.1628348927584291</c:v>
                  </c:pt>
                  <c:pt idx="4">
                    <c:v>1.1164915106409599</c:v>
                  </c:pt>
                </c:numCache>
              </c:numRef>
            </c:minus>
          </c:errBars>
          <c:val>
            <c:numRef>
              <c:f>'Neutral (modified)'!$AI$265:$AI$269</c:f>
              <c:numCache>
                <c:formatCode>General</c:formatCode>
                <c:ptCount val="5"/>
                <c:pt idx="0">
                  <c:v>5.7911333333333346</c:v>
                </c:pt>
                <c:pt idx="1">
                  <c:v>32.444208032708026</c:v>
                </c:pt>
                <c:pt idx="2">
                  <c:v>21.033399999999997</c:v>
                </c:pt>
                <c:pt idx="3">
                  <c:v>14.976866666666666</c:v>
                </c:pt>
                <c:pt idx="4">
                  <c:v>11.097333333333333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46D8-41D4-ADDF-3745C5A24C7E}"/>
            </c:ext>
          </c:extLst>
        </c:ser>
        <c:ser>
          <c:idx val="5"/>
          <c:order val="5"/>
          <c:tx>
            <c:v>PDD00017273 (11 MeV; mod)</c:v>
          </c:tx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6D8-41D4-ADDF-3745C5A24C7E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46D8-41D4-ADDF-3745C5A24C7E}"/>
                </c:ext>
              </c:extLst>
            </c:dLbl>
            <c:dLbl>
              <c:idx val="2"/>
              <c:layout>
                <c:manualLayout>
                  <c:x val="-2.5982594208793997E-2"/>
                  <c:y val="-1.8166530727613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46D8-41D4-ADDF-3745C5A24C7E}"/>
                </c:ext>
              </c:extLst>
            </c:dLbl>
            <c:dLbl>
              <c:idx val="3"/>
              <c:layout>
                <c:manualLayout>
                  <c:x val="-2.6780188643928126E-2"/>
                  <c:y val="-6.176620447388725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46D8-41D4-ADDF-3745C5A24C7E}"/>
                </c:ext>
              </c:extLst>
            </c:dLbl>
            <c:dLbl>
              <c:idx val="4"/>
              <c:layout>
                <c:manualLayout>
                  <c:x val="-2.4790901659206319E-2"/>
                  <c:y val="-3.269975530970501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***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46D8-41D4-ADDF-3745C5A24C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'Neutral (modified)'!$AR$265:$AR$269</c:f>
                <c:numCache>
                  <c:formatCode>General</c:formatCode>
                  <c:ptCount val="5"/>
                  <c:pt idx="0">
                    <c:v>1.068511812444467</c:v>
                  </c:pt>
                  <c:pt idx="1">
                    <c:v>0.40073685859446345</c:v>
                  </c:pt>
                  <c:pt idx="2">
                    <c:v>1.2592439689485606</c:v>
                  </c:pt>
                  <c:pt idx="3">
                    <c:v>2.3709341063447655</c:v>
                  </c:pt>
                  <c:pt idx="4">
                    <c:v>1.951662648444481</c:v>
                  </c:pt>
                </c:numCache>
              </c:numRef>
            </c:plus>
            <c:minus>
              <c:numRef>
                <c:f>'Neutral (modified)'!$AR$265:$AR$269</c:f>
                <c:numCache>
                  <c:formatCode>General</c:formatCode>
                  <c:ptCount val="5"/>
                  <c:pt idx="0">
                    <c:v>1.068511812444467</c:v>
                  </c:pt>
                  <c:pt idx="1">
                    <c:v>0.40073685859446345</c:v>
                  </c:pt>
                  <c:pt idx="2">
                    <c:v>1.2592439689485606</c:v>
                  </c:pt>
                  <c:pt idx="3">
                    <c:v>2.3709341063447655</c:v>
                  </c:pt>
                  <c:pt idx="4">
                    <c:v>1.951662648444481</c:v>
                  </c:pt>
                </c:numCache>
              </c:numRef>
            </c:minus>
          </c:errBars>
          <c:val>
            <c:numRef>
              <c:f>'Neutral (modified)'!$AQ$265:$AQ$269</c:f>
              <c:numCache>
                <c:formatCode>General</c:formatCode>
                <c:ptCount val="5"/>
                <c:pt idx="0">
                  <c:v>7.1760666666666664</c:v>
                </c:pt>
                <c:pt idx="1">
                  <c:v>35.656219732205784</c:v>
                </c:pt>
                <c:pt idx="2">
                  <c:v>35.825533333333333</c:v>
                </c:pt>
                <c:pt idx="3">
                  <c:v>30.010917460317458</c:v>
                </c:pt>
                <c:pt idx="4">
                  <c:v>28.568333333333328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46D8-41D4-ADDF-3745C5A24C7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5118464"/>
        <c:axId val="205444736"/>
      </c:barChart>
      <c:catAx>
        <c:axId val="205118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hours post-IR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5444736"/>
        <c:crosses val="autoZero"/>
        <c:auto val="1"/>
        <c:lblAlgn val="ctr"/>
        <c:lblOffset val="100"/>
        <c:noMultiLvlLbl val="0"/>
      </c:catAx>
      <c:valAx>
        <c:axId val="2054447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% Tail DNA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5118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748634949704716"/>
          <c:y val="0.36768171322686505"/>
          <c:w val="0.28518308567232498"/>
          <c:h val="0.3759948321226604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901600401359628"/>
          <c:y val="0.26512686382396544"/>
          <c:w val="0.6546888757699274"/>
          <c:h val="0.517147883673247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'All data'!$N$2</c:f>
              <c:strCache>
                <c:ptCount val="1"/>
                <c:pt idx="0">
                  <c:v>DMSO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654-48AF-AE5D-333A9A3F7CF0}"/>
                </c:ext>
              </c:extLst>
            </c:dLbl>
            <c:dLbl>
              <c:idx val="1"/>
              <c:layout>
                <c:manualLayout>
                  <c:x val="2.0470952805991382E-2"/>
                  <c:y val="-0.2046653453972312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F654-48AF-AE5D-333A9A3F7CF0}"/>
                </c:ext>
              </c:extLst>
            </c:dLbl>
            <c:dLbl>
              <c:idx val="2"/>
              <c:layout>
                <c:manualLayout>
                  <c:x val="2.5588691007489225E-2"/>
                  <c:y val="-0.2046653453972312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F654-48AF-AE5D-333A9A3F7CF0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654-48AF-AE5D-333A9A3F7CF0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654-48AF-AE5D-333A9A3F7CF0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654-48AF-AE5D-333A9A3F7CF0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654-48AF-AE5D-333A9A3F7C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'All data'!$Q$2:$Q$8</c:f>
                <c:numCache>
                  <c:formatCode>General</c:formatCode>
                  <c:ptCount val="7"/>
                  <c:pt idx="0">
                    <c:v>2.934128910346951E-2</c:v>
                  </c:pt>
                  <c:pt idx="1">
                    <c:v>2.3178579085557881E-2</c:v>
                  </c:pt>
                  <c:pt idx="2">
                    <c:v>3.137117567112957E-2</c:v>
                  </c:pt>
                  <c:pt idx="3">
                    <c:v>2.7526293734669888E-2</c:v>
                  </c:pt>
                  <c:pt idx="4">
                    <c:v>7.4163779435600097E-4</c:v>
                  </c:pt>
                  <c:pt idx="5">
                    <c:v>2.5513417534398064E-2</c:v>
                  </c:pt>
                  <c:pt idx="6">
                    <c:v>1.181448907774593E-2</c:v>
                  </c:pt>
                </c:numCache>
              </c:numRef>
            </c:plus>
            <c:minus>
              <c:numRef>
                <c:f>'All data'!$Q$2:$Q$8</c:f>
                <c:numCache>
                  <c:formatCode>General</c:formatCode>
                  <c:ptCount val="7"/>
                  <c:pt idx="0">
                    <c:v>2.934128910346951E-2</c:v>
                  </c:pt>
                  <c:pt idx="1">
                    <c:v>2.3178579085557881E-2</c:v>
                  </c:pt>
                  <c:pt idx="2">
                    <c:v>3.137117567112957E-2</c:v>
                  </c:pt>
                  <c:pt idx="3">
                    <c:v>2.7526293734669888E-2</c:v>
                  </c:pt>
                  <c:pt idx="4">
                    <c:v>7.4163779435600097E-4</c:v>
                  </c:pt>
                  <c:pt idx="5">
                    <c:v>2.5513417534398064E-2</c:v>
                  </c:pt>
                  <c:pt idx="6">
                    <c:v>1.181448907774593E-2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'All data'!$O$2:$O$8</c:f>
              <c:strCache>
                <c:ptCount val="7"/>
                <c:pt idx="0">
                  <c:v>C</c:v>
                </c:pt>
                <c:pt idx="1">
                  <c:v>1</c:v>
                </c:pt>
                <c:pt idx="2">
                  <c:v>8</c:v>
                </c:pt>
                <c:pt idx="3">
                  <c:v>24</c:v>
                </c:pt>
                <c:pt idx="4">
                  <c:v>1</c:v>
                </c:pt>
                <c:pt idx="5">
                  <c:v>8</c:v>
                </c:pt>
                <c:pt idx="6">
                  <c:v>24</c:v>
                </c:pt>
              </c:strCache>
            </c:strRef>
          </c:cat>
          <c:val>
            <c:numRef>
              <c:f>'All data'!$P$2:$P$8</c:f>
              <c:numCache>
                <c:formatCode>General</c:formatCode>
                <c:ptCount val="7"/>
                <c:pt idx="0">
                  <c:v>1.5583866574152565</c:v>
                </c:pt>
                <c:pt idx="1">
                  <c:v>4.3478364979188449</c:v>
                </c:pt>
                <c:pt idx="2">
                  <c:v>4.5411526994816303</c:v>
                </c:pt>
                <c:pt idx="3">
                  <c:v>1.9146928786218707</c:v>
                </c:pt>
                <c:pt idx="4">
                  <c:v>2.513949553640995</c:v>
                </c:pt>
                <c:pt idx="5">
                  <c:v>3.2072062084257151</c:v>
                </c:pt>
                <c:pt idx="6">
                  <c:v>1.0624090861178419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654-48AF-AE5D-333A9A3F7CF0}"/>
            </c:ext>
          </c:extLst>
        </c:ser>
        <c:ser>
          <c:idx val="1"/>
          <c:order val="1"/>
          <c:tx>
            <c:strRef>
              <c:f>'All data'!$N$9</c:f>
              <c:strCache>
                <c:ptCount val="1"/>
                <c:pt idx="0">
                  <c:v>PDD0017273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654-48AF-AE5D-333A9A3F7CF0}"/>
                </c:ext>
              </c:extLst>
            </c:dLbl>
            <c:dLbl>
              <c:idx val="1"/>
              <c:layout>
                <c:manualLayout>
                  <c:x val="9.7237025828459056E-2"/>
                  <c:y val="-0.10964214931994529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F654-48AF-AE5D-333A9A3F7CF0}"/>
                </c:ext>
              </c:extLst>
            </c:dLbl>
            <c:dLbl>
              <c:idx val="2"/>
              <c:layout>
                <c:manualLayout>
                  <c:x val="0.10747250223145474"/>
                  <c:y val="-6.213055128130236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F654-48AF-AE5D-333A9A3F7CF0}"/>
                </c:ext>
              </c:extLst>
            </c:dLbl>
            <c:dLbl>
              <c:idx val="3"/>
              <c:layout>
                <c:manualLayout>
                  <c:x val="9.7237025828459056E-2"/>
                  <c:y val="-9.136845776662100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F654-48AF-AE5D-333A9A3F7CF0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654-48AF-AE5D-333A9A3F7CF0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654-48AF-AE5D-333A9A3F7CF0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654-48AF-AE5D-333A9A3F7C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'All data'!$Q$9:$Q$15</c:f>
                <c:numCache>
                  <c:formatCode>General</c:formatCode>
                  <c:ptCount val="7"/>
                  <c:pt idx="0">
                    <c:v>2.3853402674710783E-2</c:v>
                  </c:pt>
                  <c:pt idx="1">
                    <c:v>0.12223532512106976</c:v>
                  </c:pt>
                  <c:pt idx="2">
                    <c:v>0.13291152715866411</c:v>
                  </c:pt>
                  <c:pt idx="3">
                    <c:v>4.2017451623773905E-2</c:v>
                  </c:pt>
                  <c:pt idx="4">
                    <c:v>1.6477891781065339E-2</c:v>
                  </c:pt>
                  <c:pt idx="5">
                    <c:v>3.0728472488104966E-3</c:v>
                  </c:pt>
                  <c:pt idx="6">
                    <c:v>1.6447118172395882E-2</c:v>
                  </c:pt>
                </c:numCache>
              </c:numRef>
            </c:plus>
            <c:minus>
              <c:numRef>
                <c:f>'All data'!$Q$9:$Q$15</c:f>
                <c:numCache>
                  <c:formatCode>General</c:formatCode>
                  <c:ptCount val="7"/>
                  <c:pt idx="0">
                    <c:v>2.3853402674710783E-2</c:v>
                  </c:pt>
                  <c:pt idx="1">
                    <c:v>0.12223532512106976</c:v>
                  </c:pt>
                  <c:pt idx="2">
                    <c:v>0.13291152715866411</c:v>
                  </c:pt>
                  <c:pt idx="3">
                    <c:v>4.2017451623773905E-2</c:v>
                  </c:pt>
                  <c:pt idx="4">
                    <c:v>1.6477891781065339E-2</c:v>
                  </c:pt>
                  <c:pt idx="5">
                    <c:v>3.0728472488104966E-3</c:v>
                  </c:pt>
                  <c:pt idx="6">
                    <c:v>1.6447118172395882E-2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'All data'!$O$2:$O$8</c:f>
              <c:strCache>
                <c:ptCount val="7"/>
                <c:pt idx="0">
                  <c:v>C</c:v>
                </c:pt>
                <c:pt idx="1">
                  <c:v>1</c:v>
                </c:pt>
                <c:pt idx="2">
                  <c:v>8</c:v>
                </c:pt>
                <c:pt idx="3">
                  <c:v>24</c:v>
                </c:pt>
                <c:pt idx="4">
                  <c:v>1</c:v>
                </c:pt>
                <c:pt idx="5">
                  <c:v>8</c:v>
                </c:pt>
                <c:pt idx="6">
                  <c:v>24</c:v>
                </c:pt>
              </c:strCache>
            </c:strRef>
          </c:cat>
          <c:val>
            <c:numRef>
              <c:f>'All data'!$P$9:$P$15</c:f>
              <c:numCache>
                <c:formatCode>General</c:formatCode>
                <c:ptCount val="7"/>
                <c:pt idx="0">
                  <c:v>1.5410696643422439</c:v>
                </c:pt>
                <c:pt idx="1">
                  <c:v>8.1147017609416547</c:v>
                </c:pt>
                <c:pt idx="2">
                  <c:v>8.392019369033795</c:v>
                </c:pt>
                <c:pt idx="3">
                  <c:v>1.5516130673113735</c:v>
                </c:pt>
                <c:pt idx="4">
                  <c:v>1.52192701664532</c:v>
                </c:pt>
                <c:pt idx="5">
                  <c:v>2.6134577594123001</c:v>
                </c:pt>
                <c:pt idx="6">
                  <c:v>1.7546388578281151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F654-48AF-AE5D-333A9A3F7C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1194452688"/>
        <c:axId val="1194449776"/>
      </c:barChart>
      <c:catAx>
        <c:axId val="11944526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hours post-IR</a:t>
                </a:r>
              </a:p>
            </c:rich>
          </c:tx>
          <c:layout>
            <c:manualLayout>
              <c:xMode val="edge"/>
              <c:yMode val="edge"/>
              <c:x val="0.42628744360917403"/>
              <c:y val="0.9349211972232046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BFBFBF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4449776"/>
        <c:crosses val="autoZero"/>
        <c:auto val="1"/>
        <c:lblAlgn val="ctr"/>
        <c:lblOffset val="100"/>
        <c:noMultiLvlLbl val="0"/>
      </c:catAx>
      <c:valAx>
        <c:axId val="1194449776"/>
        <c:scaling>
          <c:orientation val="minMax"/>
          <c:max val="1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Mean OGG1 foci/cell</a:t>
                </a:r>
              </a:p>
            </c:rich>
          </c:tx>
          <c:layout>
            <c:manualLayout>
              <c:xMode val="edge"/>
              <c:yMode val="edge"/>
              <c:x val="6.1412858417974142E-2"/>
              <c:y val="0.323329518400456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rgbClr val="BFBFBF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4452688"/>
        <c:crosses val="autoZero"/>
        <c:crossBetween val="between"/>
        <c:majorUnit val="2.5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849415590564825"/>
          <c:y val="6.9440027902632012E-2"/>
          <c:w val="0.55111838066177343"/>
          <c:h val="0.104158890755267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223527057743051"/>
          <c:y val="0.12147048022159286"/>
          <c:w val="0.74641993951180474"/>
          <c:h val="0.63357686146006276"/>
        </c:manualLayout>
      </c:layout>
      <c:scatterChart>
        <c:scatterStyle val="lineMarker"/>
        <c:varyColors val="0"/>
        <c:ser>
          <c:idx val="0"/>
          <c:order val="0"/>
          <c:tx>
            <c:v>Hypoxia</c:v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Graph!$G$3:$G$6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4.7258156262526066E-2</c:v>
                  </c:pt>
                  <c:pt idx="2">
                    <c:v>7.727224598780616E-2</c:v>
                  </c:pt>
                  <c:pt idx="3">
                    <c:v>4.1155531557468261E-2</c:v>
                  </c:pt>
                </c:numCache>
              </c:numRef>
            </c:plus>
            <c:minus>
              <c:numRef>
                <c:f>Graph!$G$3:$G$6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4.7258156262526066E-2</c:v>
                  </c:pt>
                  <c:pt idx="2">
                    <c:v>7.727224598780616E-2</c:v>
                  </c:pt>
                  <c:pt idx="3">
                    <c:v>4.1155531557468261E-2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Graph!$A$13:$A$16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Graph!$E$3:$E$6</c:f>
              <c:numCache>
                <c:formatCode>0.000</c:formatCode>
                <c:ptCount val="4"/>
                <c:pt idx="0" formatCode="General">
                  <c:v>1</c:v>
                </c:pt>
                <c:pt idx="1">
                  <c:v>0.85</c:v>
                </c:pt>
                <c:pt idx="2">
                  <c:v>0.621</c:v>
                </c:pt>
                <c:pt idx="3">
                  <c:v>0.37933333333333336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E88-4167-81DF-A9C8472EF31D}"/>
            </c:ext>
          </c:extLst>
        </c:ser>
        <c:ser>
          <c:idx val="1"/>
          <c:order val="1"/>
          <c:tx>
            <c:v>Normoxia</c:v>
          </c:tx>
          <c:spPr>
            <a:ln w="952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Graph!$G$7:$G$10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0.1494300282183382</c:v>
                  </c:pt>
                  <c:pt idx="2">
                    <c:v>6.3037907466680559E-2</c:v>
                  </c:pt>
                  <c:pt idx="3">
                    <c:v>8.5559595864195412E-2</c:v>
                  </c:pt>
                </c:numCache>
              </c:numRef>
            </c:plus>
            <c:minus>
              <c:numRef>
                <c:f>Graph!$G$7:$G$10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0.1494300282183382</c:v>
                  </c:pt>
                  <c:pt idx="2">
                    <c:v>6.3037907466680559E-2</c:v>
                  </c:pt>
                  <c:pt idx="3">
                    <c:v>8.5559595864195412E-2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Graph!$A$13:$A$16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Graph!$E$7:$E$10</c:f>
              <c:numCache>
                <c:formatCode>0.000</c:formatCode>
                <c:ptCount val="4"/>
                <c:pt idx="0">
                  <c:v>1</c:v>
                </c:pt>
                <c:pt idx="1">
                  <c:v>0.63600000000000001</c:v>
                </c:pt>
                <c:pt idx="2">
                  <c:v>0.43733333333333335</c:v>
                </c:pt>
                <c:pt idx="3">
                  <c:v>0.28066666666666668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E88-4167-81DF-A9C8472EF3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8098079"/>
        <c:axId val="748099711"/>
      </c:scatterChart>
      <c:valAx>
        <c:axId val="748098079"/>
        <c:scaling>
          <c:orientation val="minMax"/>
          <c:max val="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Dose  (Gy)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099711"/>
        <c:crossesAt val="0.1"/>
        <c:crossBetween val="midCat"/>
        <c:majorUnit val="1"/>
      </c:valAx>
      <c:valAx>
        <c:axId val="748099711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9.4339026978361822E-3"/>
              <c:y val="0.18131721060757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09807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9219013993746142"/>
          <c:y val="0.57004202722720854"/>
          <c:w val="0.42072123300365433"/>
          <c:h val="0.154377333449517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949720176069562"/>
          <c:y val="0.13341726618705035"/>
          <c:w val="0.73114591275860807"/>
          <c:h val="0.61827887990204478"/>
        </c:manualLayout>
      </c:layout>
      <c:scatterChart>
        <c:scatterStyle val="lineMarker"/>
        <c:varyColors val="0"/>
        <c:ser>
          <c:idx val="0"/>
          <c:order val="0"/>
          <c:tx>
            <c:v>Hypoxia</c:v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Graph!$H$3:$H$6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0.11496376240653701</c:v>
                  </c:pt>
                  <c:pt idx="2">
                    <c:v>0.16054594358002319</c:v>
                  </c:pt>
                  <c:pt idx="3">
                    <c:v>3.6142080737002522E-2</c:v>
                  </c:pt>
                </c:numCache>
              </c:numRef>
            </c:plus>
            <c:minus>
              <c:numRef>
                <c:f>Graph!$H$3:$H$6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0.11496376240653701</c:v>
                  </c:pt>
                  <c:pt idx="2">
                    <c:v>0.16054594358002319</c:v>
                  </c:pt>
                  <c:pt idx="3">
                    <c:v>3.6142080737002522E-2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Graph!$A$13:$A$16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Graph!$F$3:$F$6</c:f>
              <c:numCache>
                <c:formatCode>0.000</c:formatCode>
                <c:ptCount val="4"/>
                <c:pt idx="0" formatCode="General">
                  <c:v>1</c:v>
                </c:pt>
                <c:pt idx="1">
                  <c:v>0.85</c:v>
                </c:pt>
                <c:pt idx="2">
                  <c:v>0.67500000000000004</c:v>
                </c:pt>
                <c:pt idx="3">
                  <c:v>0.41249999999999998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1DC-4FDD-86DB-5517DA18789A}"/>
            </c:ext>
          </c:extLst>
        </c:ser>
        <c:ser>
          <c:idx val="1"/>
          <c:order val="1"/>
          <c:tx>
            <c:v>Normoxia</c:v>
          </c:tx>
          <c:spPr>
            <a:ln w="952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Graph!$H$7:$H$10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0.14585237970861717</c:v>
                  </c:pt>
                  <c:pt idx="2">
                    <c:v>0.14150235569299427</c:v>
                  </c:pt>
                  <c:pt idx="3">
                    <c:v>7.4889223746366446E-2</c:v>
                  </c:pt>
                </c:numCache>
              </c:numRef>
            </c:plus>
            <c:minus>
              <c:numRef>
                <c:f>Graph!$H$7:$H$10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0.14585237970861717</c:v>
                  </c:pt>
                  <c:pt idx="2">
                    <c:v>0.14150235569299427</c:v>
                  </c:pt>
                  <c:pt idx="3">
                    <c:v>7.4889223746366446E-2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Graph!$A$13:$A$16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Graph!$F$7:$F$10</c:f>
              <c:numCache>
                <c:formatCode>0.000</c:formatCode>
                <c:ptCount val="4"/>
                <c:pt idx="0">
                  <c:v>1</c:v>
                </c:pt>
                <c:pt idx="1">
                  <c:v>0.57750000000000001</c:v>
                </c:pt>
                <c:pt idx="2">
                  <c:v>0.54249999999999998</c:v>
                </c:pt>
                <c:pt idx="3">
                  <c:v>0.34025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1DC-4FDD-86DB-5517DA1878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8098079"/>
        <c:axId val="748099711"/>
      </c:scatterChart>
      <c:valAx>
        <c:axId val="748098079"/>
        <c:scaling>
          <c:orientation val="minMax"/>
          <c:max val="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Dose  (Gy)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099711"/>
        <c:crossesAt val="0.1"/>
        <c:crossBetween val="midCat"/>
        <c:majorUnit val="1"/>
      </c:valAx>
      <c:valAx>
        <c:axId val="748099711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2.537494714302423E-2"/>
              <c:y val="0.178879693974908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09807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6765818855770181"/>
          <c:y val="0.55028845606140442"/>
          <c:w val="0.51698397262344409"/>
          <c:h val="0.162434431322040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12524428508386"/>
          <c:y val="0.12610531572184566"/>
          <c:w val="0.72509453431825244"/>
          <c:h val="0.62572687960933404"/>
        </c:manualLayout>
      </c:layout>
      <c:scatterChart>
        <c:scatterStyle val="lineMarker"/>
        <c:varyColors val="0"/>
        <c:ser>
          <c:idx val="0"/>
          <c:order val="0"/>
          <c:tx>
            <c:v>Hypoxia</c:v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Sheet3!$H$3:$H$6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5.507570547286101E-2</c:v>
                  </c:pt>
                  <c:pt idx="2">
                    <c:v>8.9010767138962638E-2</c:v>
                  </c:pt>
                  <c:pt idx="3">
                    <c:v>5.4924190177613609E-2</c:v>
                  </c:pt>
                </c:numCache>
              </c:numRef>
            </c:plus>
            <c:minus>
              <c:numRef>
                <c:f>Sheet3!$H$3:$H$6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5.507570547286101E-2</c:v>
                  </c:pt>
                  <c:pt idx="2">
                    <c:v>8.9010767138962638E-2</c:v>
                  </c:pt>
                  <c:pt idx="3">
                    <c:v>5.4924190177613609E-2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Sheet3!$A$12:$A$15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Sheet3!$F$3:$F$6</c:f>
              <c:numCache>
                <c:formatCode>0.000</c:formatCode>
                <c:ptCount val="4"/>
                <c:pt idx="0" formatCode="General">
                  <c:v>1</c:v>
                </c:pt>
                <c:pt idx="1">
                  <c:v>0.63250000000000006</c:v>
                </c:pt>
                <c:pt idx="2">
                  <c:v>0.52750000000000008</c:v>
                </c:pt>
                <c:pt idx="3">
                  <c:v>0.36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BF7-48FC-B114-7B0810EB646E}"/>
            </c:ext>
          </c:extLst>
        </c:ser>
        <c:ser>
          <c:idx val="1"/>
          <c:order val="1"/>
          <c:tx>
            <c:v>Normoxia</c:v>
          </c:tx>
          <c:spPr>
            <a:ln w="952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Sheet3!$H$7:$H$10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5.8789880081524186E-2</c:v>
                  </c:pt>
                  <c:pt idx="2">
                    <c:v>6.9206815656648574E-2</c:v>
                  </c:pt>
                  <c:pt idx="3">
                    <c:v>3.9264063297965841E-2</c:v>
                  </c:pt>
                </c:numCache>
              </c:numRef>
            </c:plus>
            <c:minus>
              <c:numRef>
                <c:f>Sheet3!$H$7:$H$10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5.8789880081524186E-2</c:v>
                  </c:pt>
                  <c:pt idx="2">
                    <c:v>6.9206815656648574E-2</c:v>
                  </c:pt>
                  <c:pt idx="3">
                    <c:v>3.9264063297965841E-2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Sheet3!$A$12:$A$15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Sheet3!$F$7:$F$10</c:f>
              <c:numCache>
                <c:formatCode>0.000</c:formatCode>
                <c:ptCount val="4"/>
                <c:pt idx="0">
                  <c:v>1</c:v>
                </c:pt>
                <c:pt idx="1">
                  <c:v>0.45750000000000002</c:v>
                </c:pt>
                <c:pt idx="2">
                  <c:v>0.3725</c:v>
                </c:pt>
                <c:pt idx="3">
                  <c:v>0.20499999999999999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BF7-48FC-B114-7B0810EB64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8098079"/>
        <c:axId val="748099711"/>
      </c:scatterChart>
      <c:valAx>
        <c:axId val="748098079"/>
        <c:scaling>
          <c:orientation val="minMax"/>
          <c:max val="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Dose  (Gy)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099711"/>
        <c:crossesAt val="0.1"/>
        <c:crossBetween val="midCat"/>
        <c:majorUnit val="1"/>
      </c:valAx>
      <c:valAx>
        <c:axId val="748099711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1.7297651213434664E-3"/>
              <c:y val="0.175353042088418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09807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7886257989380303"/>
          <c:y val="0.53577438732717697"/>
          <c:w val="0.3824826995838167"/>
          <c:h val="0.179549589182148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64506268774708"/>
          <c:y val="0.26463421569338202"/>
          <c:w val="0.74702305562530502"/>
          <c:h val="0.54706742659287355"/>
        </c:manualLayout>
      </c:layout>
      <c:scatterChart>
        <c:scatterStyle val="lineMarker"/>
        <c:varyColors val="0"/>
        <c:ser>
          <c:idx val="0"/>
          <c:order val="0"/>
          <c:tx>
            <c:v>Normoxia (low-LET)</c:v>
          </c:tx>
          <c:spPr>
            <a:ln w="952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'UMSCC6 LvsH LET nor hyp'!$D$3:$D$7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  <c:pt idx="4">
                  <c:v>8</c:v>
                </c:pt>
              </c:numCache>
            </c:numRef>
          </c:xVal>
          <c:yVal>
            <c:numRef>
              <c:f>('UMSCC6 LvsH LET nor hyp'!$J$3,'UMSCC6 LvsH LET nor hyp'!$J$5,'UMSCC6 LvsH LET nor hyp'!$J$7,'UMSCC6 LvsH LET nor hyp'!$J$9,'UMSCC6 LvsH LET nor hyp'!$J$11)</c:f>
              <c:numCache>
                <c:formatCode>General</c:formatCode>
                <c:ptCount val="5"/>
                <c:pt idx="0">
                  <c:v>1</c:v>
                </c:pt>
                <c:pt idx="1">
                  <c:v>0.98654708520179368</c:v>
                </c:pt>
                <c:pt idx="2">
                  <c:v>0.63901345291479816</c:v>
                </c:pt>
                <c:pt idx="3">
                  <c:v>0.33632286995515698</c:v>
                </c:pt>
                <c:pt idx="4">
                  <c:v>1.8684603886397609E-2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78C-4DDA-95BC-505D7D1296F0}"/>
            </c:ext>
          </c:extLst>
        </c:ser>
        <c:ser>
          <c:idx val="1"/>
          <c:order val="1"/>
          <c:tx>
            <c:v>Normoxia (high-LET)</c:v>
          </c:tx>
          <c:spPr>
            <a:ln w="9525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og"/>
            <c:dispRSqr val="0"/>
            <c:dispEq val="0"/>
          </c:trendline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power"/>
            <c:dispRSqr val="0"/>
            <c:dispEq val="0"/>
          </c:trendline>
          <c:xVal>
            <c:numRef>
              <c:f>'UMSCC6 LvsH LET nor hyp'!$D$3:$D$7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  <c:pt idx="4">
                  <c:v>8</c:v>
                </c:pt>
              </c:numCache>
            </c:numRef>
          </c:xVal>
          <c:yVal>
            <c:numRef>
              <c:f>('UMSCC6 LvsH LET nor hyp'!$J$16,'UMSCC6 LvsH LET nor hyp'!$J$18,'UMSCC6 LvsH LET nor hyp'!$J$20,'UMSCC6 LvsH LET nor hyp'!$J$22,'UMSCC6 LvsH LET nor hyp'!$J$24)</c:f>
              <c:numCache>
                <c:formatCode>General</c:formatCode>
                <c:ptCount val="5"/>
                <c:pt idx="0">
                  <c:v>1</c:v>
                </c:pt>
                <c:pt idx="1">
                  <c:v>0.76944065484311053</c:v>
                </c:pt>
                <c:pt idx="2">
                  <c:v>0.15620736698499318</c:v>
                </c:pt>
                <c:pt idx="3">
                  <c:v>9.4815825375170526E-2</c:v>
                </c:pt>
                <c:pt idx="4">
                  <c:v>1.2448840381991814E-2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78C-4DDA-95BC-505D7D1296F0}"/>
            </c:ext>
          </c:extLst>
        </c:ser>
        <c:ser>
          <c:idx val="3"/>
          <c:order val="2"/>
          <c:tx>
            <c:v>Hypoxia (high-LET)</c:v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'UMSCC6 LvsH LET nor hyp'!$D$3:$D$7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  <c:pt idx="4">
                  <c:v>8</c:v>
                </c:pt>
              </c:numCache>
            </c:numRef>
          </c:xVal>
          <c:yVal>
            <c:numRef>
              <c:f>('UMSCC6 LvsH LET nor hyp'!$Q$16,'UMSCC6 LvsH LET nor hyp'!$Q$18,'UMSCC6 LvsH LET nor hyp'!$Q$20,'UMSCC6 LvsH LET nor hyp'!$Q$22,'UMSCC6 LvsH LET nor hyp'!$Q$24)</c:f>
              <c:numCache>
                <c:formatCode>General</c:formatCode>
                <c:ptCount val="5"/>
                <c:pt idx="0">
                  <c:v>1</c:v>
                </c:pt>
                <c:pt idx="1">
                  <c:v>0.7931526390870185</c:v>
                </c:pt>
                <c:pt idx="2">
                  <c:v>0.21326676176890158</c:v>
                </c:pt>
                <c:pt idx="3">
                  <c:v>0.10092724679029957</c:v>
                </c:pt>
                <c:pt idx="4">
                  <c:v>1.2303851640513551E-2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78C-4DDA-95BC-505D7D1296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4747056"/>
        <c:axId val="1445929856"/>
      </c:scatterChart>
      <c:valAx>
        <c:axId val="2084747056"/>
        <c:scaling>
          <c:orientation val="minMax"/>
          <c:max val="8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Dose (Gy)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5929856"/>
        <c:crossesAt val="1.0000000000000002E-2"/>
        <c:crossBetween val="midCat"/>
        <c:majorUnit val="2"/>
      </c:valAx>
      <c:valAx>
        <c:axId val="1445929856"/>
        <c:scaling>
          <c:logBase val="10"/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Surviving fraction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4747056"/>
        <c:crosses val="autoZero"/>
        <c:crossBetween val="midCat"/>
        <c:minorUnit val="1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427883925809329"/>
          <c:y val="4.1215145136560248E-4"/>
          <c:w val="0.76572116074190666"/>
          <c:h val="0.187706660429822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6137932182223986"/>
          <c:y val="6.7013103106368654E-2"/>
          <c:w val="0.59226308065264732"/>
          <c:h val="0.66973758681246798"/>
        </c:manualLayout>
      </c:layout>
      <c:scatterChart>
        <c:scatterStyle val="smoothMarker"/>
        <c:varyColors val="0"/>
        <c:ser>
          <c:idx val="0"/>
          <c:order val="0"/>
          <c:tx>
            <c:v>DMSO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Sheet1!$AD$3:$AD$83</c:f>
              <c:numCache>
                <c:formatCode>0.00</c:formatCode>
                <c:ptCount val="8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</c:numCache>
            </c:numRef>
          </c:xVal>
          <c:yVal>
            <c:numRef>
              <c:f>Sheet1!$AE$3:$AE$83</c:f>
              <c:numCache>
                <c:formatCode>0.00000</c:formatCode>
                <c:ptCount val="81"/>
                <c:pt idx="0">
                  <c:v>1</c:v>
                </c:pt>
                <c:pt idx="1">
                  <c:v>0.98398027172150992</c:v>
                </c:pt>
                <c:pt idx="2">
                  <c:v>0.96792523975057476</c:v>
                </c:pt>
                <c:pt idx="3">
                  <c:v>0.95184127673381413</c:v>
                </c:pt>
                <c:pt idx="4">
                  <c:v>0.93573493698303667</c:v>
                </c:pt>
                <c:pt idx="5">
                  <c:v>0.91961294404530169</c:v>
                </c:pt>
                <c:pt idx="6">
                  <c:v>0.90348217759965532</c:v>
                </c:pt>
                <c:pt idx="7">
                  <c:v>0.88734965973073621</c:v>
                </c:pt>
                <c:pt idx="8">
                  <c:v>0.87122254063221494</c:v>
                </c:pt>
                <c:pt idx="9">
                  <c:v>0.85510808379553627</c:v>
                </c:pt>
                <c:pt idx="10">
                  <c:v>0.83901365074162637</c:v>
                </c:pt>
                <c:pt idx="11">
                  <c:v>0.82294668535512339</c:v>
                </c:pt>
                <c:pt idx="12">
                  <c:v>0.80691469788226788</c:v>
                </c:pt>
                <c:pt idx="13">
                  <c:v>0.79092524865484315</c:v>
                </c:pt>
                <c:pt idx="14">
                  <c:v>0.77498593160348694</c:v>
                </c:pt>
                <c:pt idx="15">
                  <c:v>0.75910435762428907</c:v>
                </c:pt>
                <c:pt idx="16">
                  <c:v>0.74328813786286718</c:v>
                </c:pt>
                <c:pt idx="17">
                  <c:v>0.72754486698004595</c:v>
                </c:pt>
                <c:pt idx="18">
                  <c:v>0.7118821064628843</c:v>
                </c:pt>
                <c:pt idx="19">
                  <c:v>0.69630736804409299</c:v>
                </c:pt>
                <c:pt idx="20">
                  <c:v>0.68082809729186877</c:v>
                </c:pt>
                <c:pt idx="21">
                  <c:v>0.66545165743085588</c:v>
                </c:pt>
                <c:pt idx="22">
                  <c:v>0.65018531345333808</c:v>
                </c:pt>
                <c:pt idx="23">
                  <c:v>0.63503621657787956</c:v>
                </c:pt>
                <c:pt idx="24">
                  <c:v>0.6200113891104847</c:v>
                </c:pt>
                <c:pt idx="25">
                  <c:v>0.60511770976095036</c:v>
                </c:pt>
                <c:pt idx="26">
                  <c:v>0.59036189946445605</c:v>
                </c:pt>
                <c:pt idx="27">
                  <c:v>0.57575050775560122</c:v>
                </c:pt>
                <c:pt idx="28">
                  <c:v>0.5612898997390644</c:v>
                </c:pt>
                <c:pt idx="29">
                  <c:v>0.54698624369785587</c:v>
                </c:pt>
                <c:pt idx="30">
                  <c:v>0.53284549937677672</c:v>
                </c:pt>
                <c:pt idx="31">
                  <c:v>0.51887340697521422</c:v>
                </c:pt>
                <c:pt idx="32">
                  <c:v>0.5050754768798027</c:v>
                </c:pt>
                <c:pt idx="33">
                  <c:v>0.49145698016380157</c:v>
                </c:pt>
                <c:pt idx="34">
                  <c:v>0.47802293987629257</c:v>
                </c:pt>
                <c:pt idx="35">
                  <c:v>0.46477812314051287</c:v>
                </c:pt>
                <c:pt idx="36">
                  <c:v>0.45172703407682652</c:v>
                </c:pt>
                <c:pt idx="37">
                  <c:v>0.43887390756203654</c:v>
                </c:pt>
                <c:pt idx="38">
                  <c:v>0.42622270383294675</c:v>
                </c:pt>
                <c:pt idx="39">
                  <c:v>0.41377710393834571</c:v>
                </c:pt>
                <c:pt idx="40">
                  <c:v>0.40154050603990132</c:v>
                </c:pt>
                <c:pt idx="41">
                  <c:v>0.38951602255885726</c:v>
                </c:pt>
                <c:pt idx="42">
                  <c:v>0.37770647816192121</c:v>
                </c:pt>
                <c:pt idx="43">
                  <c:v>0.36611440857635152</c:v>
                </c:pt>
                <c:pt idx="44">
                  <c:v>0.35474206022099702</c:v>
                </c:pt>
                <c:pt idx="45">
                  <c:v>0.34359139063693434</c:v>
                </c:pt>
                <c:pt idx="46">
                  <c:v>0.33266406969840445</c:v>
                </c:pt>
                <c:pt idx="47">
                  <c:v>0.3219614815819698</c:v>
                </c:pt>
                <c:pt idx="48">
                  <c:v>0.31148472746921901</c:v>
                </c:pt>
                <c:pt idx="49">
                  <c:v>0.30123462895594</c:v>
                </c:pt>
                <c:pt idx="50">
                  <c:v>0.29121173213847773</c:v>
                </c:pt>
                <c:pt idx="51">
                  <c:v>0.28141631234598602</c:v>
                </c:pt>
                <c:pt idx="52">
                  <c:v>0.27184837948549195</c:v>
                </c:pt>
                <c:pt idx="53">
                  <c:v>0.26250768396510643</c:v>
                </c:pt>
                <c:pt idx="54">
                  <c:v>0.25339372315934788</c:v>
                </c:pt>
                <c:pt idx="55">
                  <c:v>0.24450574837939346</c:v>
                </c:pt>
                <c:pt idx="56">
                  <c:v>0.23584277231012982</c:v>
                </c:pt>
                <c:pt idx="57">
                  <c:v>0.22740357687515136</c:v>
                </c:pt>
                <c:pt idx="58">
                  <c:v>0.21918672149033328</c:v>
                </c:pt>
                <c:pt idx="59">
                  <c:v>0.21119055166628989</c:v>
                </c:pt>
                <c:pt idx="60">
                  <c:v>0.20341320791992037</c:v>
                </c:pt>
                <c:pt idx="61">
                  <c:v>0.19585263495531013</c:v>
                </c:pt>
                <c:pt idx="62">
                  <c:v>0.1885065910745288</c:v>
                </c:pt>
                <c:pt idx="63">
                  <c:v>0.18137265777929698</c:v>
                </c:pt>
                <c:pt idx="64">
                  <c:v>0.17444824952510338</c:v>
                </c:pt>
                <c:pt idx="65">
                  <c:v>0.16773062359012014</c:v>
                </c:pt>
                <c:pt idx="66">
                  <c:v>0.16121689002217429</c:v>
                </c:pt>
                <c:pt idx="67">
                  <c:v>0.15490402162808706</c:v>
                </c:pt>
                <c:pt idx="68">
                  <c:v>0.1487888639708681</c:v>
                </c:pt>
                <c:pt idx="69">
                  <c:v>0.14286814534154305</c:v>
                </c:pt>
                <c:pt idx="70">
                  <c:v>0.13713848667379078</c:v>
                </c:pt>
                <c:pt idx="71">
                  <c:v>0.13159641137105113</c:v>
                </c:pt>
                <c:pt idx="72">
                  <c:v>0.12623835501733358</c:v>
                </c:pt>
                <c:pt idx="73">
                  <c:v>0.12106067494459116</c:v>
                </c:pt>
                <c:pt idx="74">
                  <c:v>0.11605965963121628</c:v>
                </c:pt>
                <c:pt idx="75">
                  <c:v>0.11123153790795325</c:v>
                </c:pt>
                <c:pt idx="76">
                  <c:v>0.10657248794929232</c:v>
                </c:pt>
                <c:pt idx="77">
                  <c:v>0.10207864603020546</c:v>
                </c:pt>
                <c:pt idx="78">
                  <c:v>9.7746115029890043E-2</c:v>
                </c:pt>
                <c:pt idx="79">
                  <c:v>9.3570972665996496E-2</c:v>
                </c:pt>
                <c:pt idx="80">
                  <c:v>8.9549279444618324E-2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0FD-43A8-92C9-EAC7373FC5BC}"/>
            </c:ext>
          </c:extLst>
        </c:ser>
        <c:ser>
          <c:idx val="1"/>
          <c:order val="1"/>
          <c:tx>
            <c:v>ATRi</c:v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Sheet1!$AF$3:$AF$82</c:f>
              <c:numCache>
                <c:formatCode>0.00</c:formatCode>
                <c:ptCount val="80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</c:numCache>
            </c:numRef>
          </c:xVal>
          <c:yVal>
            <c:numRef>
              <c:f>Sheet1!$AG$3:$AG$83</c:f>
              <c:numCache>
                <c:formatCode>0.0000000</c:formatCode>
                <c:ptCount val="81"/>
                <c:pt idx="0">
                  <c:v>1</c:v>
                </c:pt>
                <c:pt idx="1">
                  <c:v>0.97754632805116948</c:v>
                </c:pt>
                <c:pt idx="2">
                  <c:v>0.955259467203741</c:v>
                </c:pt>
                <c:pt idx="3">
                  <c:v>0.93315038163454744</c:v>
                </c:pt>
                <c:pt idx="4">
                  <c:v>0.91122966999759358</c:v>
                </c:pt>
                <c:pt idx="5">
                  <c:v>0.88950755640687484</c:v>
                </c:pt>
                <c:pt idx="6">
                  <c:v>0.86799388224641227</c:v>
                </c:pt>
                <c:pt idx="7">
                  <c:v>0.84669809881369795</c:v>
                </c:pt>
                <c:pt idx="8">
                  <c:v>0.82562926080033738</c:v>
                </c:pt>
                <c:pt idx="9">
                  <c:v>0.80479602061130373</c:v>
                </c:pt>
                <c:pt idx="10">
                  <c:v>0.78420662352187642</c:v>
                </c:pt>
                <c:pt idx="11">
                  <c:v>0.76386890366904525</c:v>
                </c:pt>
                <c:pt idx="12">
                  <c:v>0.74379028087190857</c:v>
                </c:pt>
                <c:pt idx="13">
                  <c:v>0.72397775827341426</c:v>
                </c:pt>
                <c:pt idx="14">
                  <c:v>0.70443792079366097</c:v>
                </c:pt>
                <c:pt idx="15">
                  <c:v>0.68517693438293614</c:v>
                </c:pt>
                <c:pt idx="16">
                  <c:v>0.66620054606068446</c:v>
                </c:pt>
                <c:pt idx="17">
                  <c:v>0.64751408472471761</c:v>
                </c:pt>
                <c:pt idx="18">
                  <c:v>0.62912246271317118</c:v>
                </c:pt>
                <c:pt idx="19">
                  <c:v>0.61103017810000892</c:v>
                </c:pt>
                <c:pt idx="20">
                  <c:v>0.59324131770326105</c:v>
                </c:pt>
                <c:pt idx="21">
                  <c:v>0.57575956078368007</c:v>
                </c:pt>
                <c:pt idx="22">
                  <c:v>0.55858818341008465</c:v>
                </c:pt>
                <c:pt idx="23">
                  <c:v>0.54173006346637542</c:v>
                </c:pt>
                <c:pt idx="24">
                  <c:v>0.52518768627401002</c:v>
                </c:pt>
                <c:pt idx="25">
                  <c:v>0.5089631508026542</c:v>
                </c:pt>
                <c:pt idx="26">
                  <c:v>0.49305817644076183</c:v>
                </c:pt>
                <c:pt idx="27">
                  <c:v>0.47747411029698439</c:v>
                </c:pt>
                <c:pt idx="28">
                  <c:v>0.46221193500257846</c:v>
                </c:pt>
                <c:pt idx="29">
                  <c:v>0.44727227698435179</c:v>
                </c:pt>
                <c:pt idx="30">
                  <c:v>0.43265541517718614</c:v>
                </c:pt>
                <c:pt idx="31">
                  <c:v>0.41836129014476842</c:v>
                </c:pt>
                <c:pt idx="32">
                  <c:v>0.40438951357688308</c:v>
                </c:pt>
                <c:pt idx="33">
                  <c:v>0.39073937813143261</c:v>
                </c:pt>
                <c:pt idx="34">
                  <c:v>0.37740986758928291</c:v>
                </c:pt>
                <c:pt idx="35">
                  <c:v>0.36439966729006218</c:v>
                </c:pt>
                <c:pt idx="36">
                  <c:v>0.3517071748171679</c:v>
                </c:pt>
                <c:pt idx="37">
                  <c:v>0.33933051090046984</c:v>
                </c:pt>
                <c:pt idx="38">
                  <c:v>0.32726753050551305</c:v>
                </c:pt>
                <c:pt idx="39">
                  <c:v>0.31551583407844008</c:v>
                </c:pt>
                <c:pt idx="40">
                  <c:v>0.30407277891634327</c:v>
                </c:pt>
                <c:pt idx="41">
                  <c:v>0.29293549063333807</c:v>
                </c:pt>
                <c:pt idx="42">
                  <c:v>0.28210087469329997</c:v>
                </c:pt>
                <c:pt idx="43">
                  <c:v>0.27156562798093353</c:v>
                </c:pt>
                <c:pt idx="44">
                  <c:v>0.26132625038363194</c:v>
                </c:pt>
                <c:pt idx="45">
                  <c:v>0.25137905635744229</c:v>
                </c:pt>
                <c:pt idx="46">
                  <c:v>0.24172018645135732</c:v>
                </c:pt>
                <c:pt idx="47">
                  <c:v>0.23234561876512064</c:v>
                </c:pt>
                <c:pt idx="48">
                  <c:v>0.22325118031673807</c:v>
                </c:pt>
                <c:pt idx="49">
                  <c:v>0.21443255829693589</c:v>
                </c:pt>
                <c:pt idx="50">
                  <c:v>0.20588531118889675</c:v>
                </c:pt>
                <c:pt idx="51">
                  <c:v>0.19760487973271323</c:v>
                </c:pt>
                <c:pt idx="52">
                  <c:v>0.18958659771514788</c:v>
                </c:pt>
                <c:pt idx="53">
                  <c:v>0.18182570256644612</c:v>
                </c:pt>
                <c:pt idx="54">
                  <c:v>0.1743173457471292</c:v>
                </c:pt>
                <c:pt idx="55">
                  <c:v>0.16705660290888413</c:v>
                </c:pt>
                <c:pt idx="56">
                  <c:v>0.16003848381486072</c:v>
                </c:pt>
                <c:pt idx="57">
                  <c:v>0.1532579420058873</c:v>
                </c:pt>
                <c:pt idx="58">
                  <c:v>0.14670988420030961</c:v>
                </c:pt>
                <c:pt idx="59">
                  <c:v>0.1403891794163438</c:v>
                </c:pt>
                <c:pt idx="60">
                  <c:v>0.13429066780701754</c:v>
                </c:pt>
                <c:pt idx="61">
                  <c:v>0.12840916919893006</c:v>
                </c:pt>
                <c:pt idx="62">
                  <c:v>0.12273949132721169</c:v>
                </c:pt>
                <c:pt idx="63">
                  <c:v>0.11727643776018504</c:v>
                </c:pt>
                <c:pt idx="64">
                  <c:v>0.11201481550832708</c:v>
                </c:pt>
                <c:pt idx="65">
                  <c:v>0.10694944231320687</c:v>
                </c:pt>
                <c:pt idx="66">
                  <c:v>0.10207515361310975</c:v>
                </c:pt>
                <c:pt idx="67">
                  <c:v>9.7386809183070688E-2</c:v>
                </c:pt>
                <c:pt idx="68">
                  <c:v>9.2879299448010391E-2</c:v>
                </c:pt>
                <c:pt idx="69">
                  <c:v>8.8547551468604532E-2</c:v>
                </c:pt>
                <c:pt idx="70">
                  <c:v>8.4386534600414412E-2</c:v>
                </c:pt>
                <c:pt idx="71">
                  <c:v>8.0391265827663524E-2</c:v>
                </c:pt>
                <c:pt idx="72">
                  <c:v>7.6556814773860102E-2</c:v>
                </c:pt>
                <c:pt idx="73">
                  <c:v>7.2878308392239632E-2</c:v>
                </c:pt>
                <c:pt idx="74">
                  <c:v>6.9350935339728192E-2</c:v>
                </c:pt>
                <c:pt idx="75">
                  <c:v>6.5969950038815325E-2</c:v>
                </c:pt>
                <c:pt idx="76">
                  <c:v>6.2730676432362908E-2</c:v>
                </c:pt>
                <c:pt idx="77">
                  <c:v>5.9628511436973848E-2</c:v>
                </c:pt>
                <c:pt idx="78">
                  <c:v>5.6658928101093901E-2</c:v>
                </c:pt>
                <c:pt idx="79">
                  <c:v>5.38174784745254E-2</c:v>
                </c:pt>
                <c:pt idx="80">
                  <c:v>5.1099796196494386E-2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0FD-43A8-92C9-EAC7373FC5BC}"/>
            </c:ext>
          </c:extLst>
        </c:ser>
        <c:ser>
          <c:idx val="2"/>
          <c:order val="2"/>
          <c:tx>
            <c:strRef>
              <c:f>Sheet1!$B$90</c:f>
              <c:strCache>
                <c:ptCount val="1"/>
                <c:pt idx="0">
                  <c:v>IR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dPt>
            <c:idx val="1"/>
            <c:marker>
              <c:symbol val="diamond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00FD-43A8-92C9-EAC7373FC5BC}"/>
              </c:ext>
            </c:extLst>
          </c:dPt>
          <c:dPt>
            <c:idx val="2"/>
            <c:marker>
              <c:symbol val="diamond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00FD-43A8-92C9-EAC7373FC5BC}"/>
              </c:ext>
            </c:extLst>
          </c:dPt>
          <c:dPt>
            <c:idx val="3"/>
            <c:marker>
              <c:symbol val="diamond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00FD-43A8-92C9-EAC7373FC5BC}"/>
              </c:ext>
            </c:extLst>
          </c:dPt>
          <c:dLbls>
            <c:delete val="1"/>
          </c:dLbls>
          <c:errBars>
            <c:errDir val="y"/>
            <c:errBarType val="both"/>
            <c:errValType val="cust"/>
            <c:noEndCap val="0"/>
            <c:plus>
              <c:numRef>
                <c:f>Sheet1!$C$118:$F$118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2.0816659994661285E-2</c:v>
                  </c:pt>
                  <c:pt idx="2">
                    <c:v>5.2012818932772112E-2</c:v>
                  </c:pt>
                  <c:pt idx="3">
                    <c:v>2.8053520278211081E-2</c:v>
                  </c:pt>
                </c:numCache>
              </c:numRef>
            </c:plus>
            <c:minus>
              <c:numRef>
                <c:f>Sheet1!$C$118:$F$118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2.0816659994661285E-2</c:v>
                  </c:pt>
                  <c:pt idx="2">
                    <c:v>5.2012818932772112E-2</c:v>
                  </c:pt>
                  <c:pt idx="3">
                    <c:v>2.8053520278211081E-2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Sheet1!$C$89:$F$89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Sheet1!$C$112:$F$112</c:f>
              <c:numCache>
                <c:formatCode>General</c:formatCode>
                <c:ptCount val="4"/>
                <c:pt idx="0">
                  <c:v>1</c:v>
                </c:pt>
                <c:pt idx="1">
                  <c:v>0.67666666666666675</c:v>
                </c:pt>
                <c:pt idx="2">
                  <c:v>0.31866666666666665</c:v>
                </c:pt>
                <c:pt idx="3">
                  <c:v>7.1000000000000008E-2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00FD-43A8-92C9-EAC7373FC5BC}"/>
            </c:ext>
          </c:extLst>
        </c:ser>
        <c:ser>
          <c:idx val="3"/>
          <c:order val="3"/>
          <c:tx>
            <c:v>ATMi</c:v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Sheet1!$AH$3:$AH$83</c:f>
              <c:numCache>
                <c:formatCode>0.00</c:formatCode>
                <c:ptCount val="8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</c:numCache>
            </c:numRef>
          </c:xVal>
          <c:yVal>
            <c:numRef>
              <c:f>Sheet1!$AI$3:$AI$83</c:f>
              <c:numCache>
                <c:formatCode>0.0000000</c:formatCode>
                <c:ptCount val="81"/>
                <c:pt idx="0">
                  <c:v>1</c:v>
                </c:pt>
                <c:pt idx="1">
                  <c:v>0.98170585773901464</c:v>
                </c:pt>
                <c:pt idx="2">
                  <c:v>0.96310847949906631</c:v>
                </c:pt>
                <c:pt idx="3">
                  <c:v>0.94423567931846242</c:v>
                </c:pt>
                <c:pt idx="4">
                  <c:v>0.92511552456042967</c:v>
                </c:pt>
                <c:pt idx="5">
                  <c:v>0.90577625056114275</c:v>
                </c:pt>
                <c:pt idx="6">
                  <c:v>0.88624617566014585</c:v>
                </c:pt>
                <c:pt idx="7">
                  <c:v>0.86655361700822764</c:v>
                </c:pt>
                <c:pt idx="8">
                  <c:v>0.84672680753775842</c:v>
                </c:pt>
                <c:pt idx="9">
                  <c:v>0.82679381446815459</c:v>
                </c:pt>
                <c:pt idx="10">
                  <c:v>0.80678245970458029</c:v>
                </c:pt>
                <c:pt idx="11">
                  <c:v>0.78672024247142247</c:v>
                </c:pt>
                <c:pt idx="12">
                  <c:v>0.76663426450360139</c:v>
                </c:pt>
                <c:pt idx="13">
                  <c:v>0.74655115809860073</c:v>
                </c:pt>
                <c:pt idx="14">
                  <c:v>0.72649701731038563</c:v>
                </c:pt>
                <c:pt idx="15">
                  <c:v>0.70649733254330771</c:v>
                </c:pt>
                <c:pt idx="16">
                  <c:v>0.68657692877989518</c:v>
                </c:pt>
                <c:pt idx="17">
                  <c:v>0.6667599076512486</c:v>
                </c:pt>
                <c:pt idx="18">
                  <c:v>0.64706959353286131</c:v>
                </c:pt>
                <c:pt idx="19">
                  <c:v>0.62752848382222248</c:v>
                </c:pt>
                <c:pt idx="20">
                  <c:v>0.60815820352776717</c:v>
                </c:pt>
                <c:pt idx="21">
                  <c:v>0.58897946427180048</c:v>
                </c:pt>
                <c:pt idx="22">
                  <c:v>0.57001202778314886</c:v>
                </c:pt>
                <c:pt idx="23">
                  <c:v>0.55127467392865404</c:v>
                </c:pt>
                <c:pt idx="24">
                  <c:v>0.53278517330643738</c:v>
                </c:pt>
                <c:pt idx="25">
                  <c:v>0.51456026439825797</c:v>
                </c:pt>
                <c:pt idx="26">
                  <c:v>0.49661563525347807</c:v>
                </c:pt>
                <c:pt idx="27">
                  <c:v>0.47896590965324576</c:v>
                </c:pt>
                <c:pt idx="28">
                  <c:v>0.4616246376806778</c:v>
                </c:pt>
                <c:pt idx="29">
                  <c:v>0.44460429060119006</c:v>
                </c:pt>
                <c:pt idx="30">
                  <c:v>0.42791625993679921</c:v>
                </c:pt>
                <c:pt idx="31">
                  <c:v>0.41157086059929804</c:v>
                </c:pt>
                <c:pt idx="32">
                  <c:v>0.39557733792979444</c:v>
                </c:pt>
                <c:pt idx="33">
                  <c:v>0.37994387847624678</c:v>
                </c:pt>
                <c:pt idx="34">
                  <c:v>0.36467762432639939</c:v>
                </c:pt>
                <c:pt idx="35">
                  <c:v>0.34978469080095836</c:v>
                </c:pt>
                <c:pt idx="36">
                  <c:v>0.33527018730097113</c:v>
                </c:pt>
                <c:pt idx="37">
                  <c:v>0.32113824109420203</c:v>
                </c:pt>
                <c:pt idx="38">
                  <c:v>0.30739202381782715</c:v>
                </c:pt>
                <c:pt idx="39">
                  <c:v>0.29403378046898337</c:v>
                </c:pt>
                <c:pt idx="40">
                  <c:v>0.28106486065058162</c:v>
                </c:pt>
                <c:pt idx="41">
                  <c:v>0.26848575183728662</c:v>
                </c:pt>
                <c:pt idx="42">
                  <c:v>0.25629611442562111</c:v>
                </c:pt>
                <c:pt idx="43">
                  <c:v>0.24449481833272169</c:v>
                </c:pt>
                <c:pt idx="44">
                  <c:v>0.23307998091027185</c:v>
                </c:pt>
                <c:pt idx="45">
                  <c:v>0.2220490059435026</c:v>
                </c:pt>
                <c:pt idx="46">
                  <c:v>0.21139862350977764</c:v>
                </c:pt>
                <c:pt idx="47">
                  <c:v>0.20112493047710309</c:v>
                </c:pt>
                <c:pt idx="48">
                  <c:v>0.19122343142979448</c:v>
                </c:pt>
                <c:pt idx="49">
                  <c:v>0.18168907981642191</c:v>
                </c:pt>
                <c:pt idx="50">
                  <c:v>0.17251631912392265</c:v>
                </c:pt>
                <c:pt idx="51">
                  <c:v>0.16369912389130928</c:v>
                </c:pt>
                <c:pt idx="52">
                  <c:v>0.15523104038662186</c:v>
                </c:pt>
                <c:pt idx="53">
                  <c:v>0.14710522678155022</c:v>
                </c:pt>
                <c:pt idx="54">
                  <c:v>0.13931449266939236</c:v>
                </c:pt>
                <c:pt idx="55">
                  <c:v>0.13185133778362171</c:v>
                </c:pt>
                <c:pt idx="56">
                  <c:v>0.12470798978618543</c:v>
                </c:pt>
                <c:pt idx="57">
                  <c:v>0.11787644100668482</c:v>
                </c:pt>
                <c:pt idx="58">
                  <c:v>0.11134848402567367</c:v>
                </c:pt>
                <c:pt idx="59">
                  <c:v>0.10511574600738216</c:v>
                </c:pt>
                <c:pt idx="60">
                  <c:v>9.9169721699145563E-2</c:v>
                </c:pt>
                <c:pt idx="61">
                  <c:v>9.3501805026604587E-2</c:v>
                </c:pt>
                <c:pt idx="62">
                  <c:v>8.8103319225287149E-2</c:v>
                </c:pt>
                <c:pt idx="63">
                  <c:v>8.2965545460404452E-2</c:v>
                </c:pt>
                <c:pt idx="64">
                  <c:v>7.8079749897543446E-2</c:v>
                </c:pt>
                <c:pt idx="65">
                  <c:v>7.3437209197362754E-2</c:v>
                </c:pt>
                <c:pt idx="66">
                  <c:v>6.9029234417345139E-2</c:v>
                </c:pt>
                <c:pt idx="67">
                  <c:v>6.484719331309885E-2</c:v>
                </c:pt>
                <c:pt idx="68">
                  <c:v>6.0882531040587919E-2</c:v>
                </c:pt>
                <c:pt idx="69">
                  <c:v>5.7126789268991368E-2</c:v>
                </c:pt>
                <c:pt idx="70">
                  <c:v>5.3571623721613858E-2</c:v>
                </c:pt>
                <c:pt idx="71">
                  <c:v>5.0208820169386881E-2</c:v>
                </c:pt>
                <c:pt idx="72">
                  <c:v>4.7030308907998773E-2</c:v>
                </c:pt>
                <c:pt idx="73">
                  <c:v>4.4028177755569255E-2</c:v>
                </c:pt>
                <c:pt idx="74">
                  <c:v>4.1194683613042384E-2</c:v>
                </c:pt>
                <c:pt idx="75">
                  <c:v>3.8522262634117392E-2</c:v>
                </c:pt>
                <c:pt idx="76">
                  <c:v>3.6003539055576968E-2</c:v>
                </c:pt>
                <c:pt idx="77">
                  <c:v>3.3631332742326096E-2</c:v>
                </c:pt>
                <c:pt idx="78">
                  <c:v>3.1398665504334657E-2</c:v>
                </c:pt>
                <c:pt idx="79">
                  <c:v>2.929876624500798E-2</c:v>
                </c:pt>
                <c:pt idx="80">
                  <c:v>2.7325075002313296E-2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00FD-43A8-92C9-EAC7373FC5BC}"/>
            </c:ext>
          </c:extLst>
        </c:ser>
        <c:ser>
          <c:idx val="4"/>
          <c:order val="4"/>
          <c:tx>
            <c:strRef>
              <c:f>Sheet1!$B$113</c:f>
              <c:strCache>
                <c:ptCount val="1"/>
                <c:pt idx="0">
                  <c:v>ATR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Pt>
            <c:idx val="1"/>
            <c:marker>
              <c:symbol val="triangle"/>
              <c:size val="5"/>
              <c:spPr>
                <a:solidFill>
                  <a:schemeClr val="accent3"/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00FD-43A8-92C9-EAC7373FC5BC}"/>
              </c:ext>
            </c:extLst>
          </c:dPt>
          <c:dPt>
            <c:idx val="2"/>
            <c:marker>
              <c:symbol val="triangle"/>
              <c:size val="5"/>
              <c:spPr>
                <a:solidFill>
                  <a:schemeClr val="accent3"/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00FD-43A8-92C9-EAC7373FC5BC}"/>
              </c:ext>
            </c:extLst>
          </c:dPt>
          <c:dPt>
            <c:idx val="3"/>
            <c:marker>
              <c:symbol val="triangle"/>
              <c:size val="5"/>
              <c:spPr>
                <a:solidFill>
                  <a:schemeClr val="accent3"/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00FD-43A8-92C9-EAC7373FC5BC}"/>
              </c:ext>
            </c:extLst>
          </c:dPt>
          <c:dLbls>
            <c:delete val="1"/>
          </c:dLbls>
          <c:errBars>
            <c:errDir val="y"/>
            <c:errBarType val="both"/>
            <c:errValType val="cust"/>
            <c:noEndCap val="0"/>
            <c:plus>
              <c:numRef>
                <c:f>Sheet1!$C$119:$F$119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0.10816653826392039</c:v>
                  </c:pt>
                  <c:pt idx="2">
                    <c:v>6.658328118479391E-2</c:v>
                  </c:pt>
                  <c:pt idx="3">
                    <c:v>1.7691806012954132E-2</c:v>
                  </c:pt>
                </c:numCache>
              </c:numRef>
            </c:plus>
            <c:minus>
              <c:numRef>
                <c:f>Sheet1!$C$119:$F$119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0.10816653826392039</c:v>
                  </c:pt>
                  <c:pt idx="2">
                    <c:v>6.658328118479391E-2</c:v>
                  </c:pt>
                  <c:pt idx="3">
                    <c:v>1.7691806012954132E-2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Sheet1!$C$111:$F$111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Sheet1!$C$113:$F$113</c:f>
              <c:numCache>
                <c:formatCode>General</c:formatCode>
                <c:ptCount val="4"/>
                <c:pt idx="0">
                  <c:v>1</c:v>
                </c:pt>
                <c:pt idx="1">
                  <c:v>0.62</c:v>
                </c:pt>
                <c:pt idx="2">
                  <c:v>0.23666666666666669</c:v>
                </c:pt>
                <c:pt idx="3">
                  <c:v>3.9E-2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00FD-43A8-92C9-EAC7373FC5BC}"/>
            </c:ext>
          </c:extLst>
        </c:ser>
        <c:ser>
          <c:idx val="5"/>
          <c:order val="5"/>
          <c:tx>
            <c:strRef>
              <c:f>Sheet1!$B$114</c:f>
              <c:strCache>
                <c:ptCount val="1"/>
                <c:pt idx="0">
                  <c:v>ATM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rgbClr val="FFC000"/>
                </a:solidFill>
              </a:ln>
              <a:effectLst/>
            </c:spPr>
          </c:marker>
          <c:dPt>
            <c:idx val="1"/>
            <c:marker>
              <c:symbol val="square"/>
              <c:size val="5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00FD-43A8-92C9-EAC7373FC5BC}"/>
              </c:ext>
            </c:extLst>
          </c:dPt>
          <c:dPt>
            <c:idx val="2"/>
            <c:marker>
              <c:symbol val="square"/>
              <c:size val="5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00FD-43A8-92C9-EAC7373FC5BC}"/>
              </c:ext>
            </c:extLst>
          </c:dPt>
          <c:dPt>
            <c:idx val="3"/>
            <c:marker>
              <c:symbol val="square"/>
              <c:size val="5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00FD-43A8-92C9-EAC7373FC5BC}"/>
              </c:ext>
            </c:extLst>
          </c:dPt>
          <c:dLbls>
            <c:delete val="1"/>
          </c:dLbls>
          <c:errBars>
            <c:errDir val="y"/>
            <c:errBarType val="both"/>
            <c:errValType val="cust"/>
            <c:noEndCap val="0"/>
            <c:plus>
              <c:numRef>
                <c:f>Sheet1!$C$120:$F$120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0.11239810200058242</c:v>
                  </c:pt>
                  <c:pt idx="2">
                    <c:v>7.1189886922230675E-2</c:v>
                  </c:pt>
                  <c:pt idx="3">
                    <c:v>1.3203534880225572E-2</c:v>
                  </c:pt>
                </c:numCache>
              </c:numRef>
            </c:plus>
            <c:minus>
              <c:numRef>
                <c:f>Sheet1!$C$120:$F$120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0.11239810200058242</c:v>
                  </c:pt>
                  <c:pt idx="2">
                    <c:v>7.1189886922230675E-2</c:v>
                  </c:pt>
                  <c:pt idx="3">
                    <c:v>1.3203534880225572E-2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Sheet1!$C$111:$F$111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Sheet1!$C$114:$F$114</c:f>
              <c:numCache>
                <c:formatCode>General</c:formatCode>
                <c:ptCount val="4"/>
                <c:pt idx="0">
                  <c:v>1</c:v>
                </c:pt>
                <c:pt idx="1">
                  <c:v>0.54333333333333333</c:v>
                </c:pt>
                <c:pt idx="2">
                  <c:v>0.214</c:v>
                </c:pt>
                <c:pt idx="3">
                  <c:v>2.4666666666666667E-2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E-00FD-43A8-92C9-EAC7373FC5BC}"/>
            </c:ext>
          </c:extLst>
        </c:ser>
        <c:ser>
          <c:idx val="6"/>
          <c:order val="6"/>
          <c:tx>
            <c:v>DNA-Pkcsi</c:v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Sheet1!$AJ$3:$AJ$83</c:f>
              <c:numCache>
                <c:formatCode>0.00</c:formatCode>
                <c:ptCount val="8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</c:numCache>
            </c:numRef>
          </c:xVal>
          <c:yVal>
            <c:numRef>
              <c:f>Sheet1!$AK$3:$AK$83</c:f>
              <c:numCache>
                <c:formatCode>0.0000000</c:formatCode>
                <c:ptCount val="81"/>
                <c:pt idx="0">
                  <c:v>1</c:v>
                </c:pt>
                <c:pt idx="1">
                  <c:v>0.93421039596962929</c:v>
                </c:pt>
                <c:pt idx="2">
                  <c:v>0.87271367265074462</c:v>
                </c:pt>
                <c:pt idx="3">
                  <c:v>0.81523205127214471</c:v>
                </c:pt>
                <c:pt idx="4">
                  <c:v>0.76150557871246027</c:v>
                </c:pt>
                <c:pt idx="5">
                  <c:v>0.71129099262304551</c:v>
                </c:pt>
                <c:pt idx="6">
                  <c:v>0.66436065827981994</c:v>
                </c:pt>
                <c:pt idx="7">
                  <c:v>0.6205015726592561</c:v>
                </c:pt>
                <c:pt idx="8">
                  <c:v>0.5795144315151376</c:v>
                </c:pt>
                <c:pt idx="9">
                  <c:v>0.54121275549661629</c:v>
                </c:pt>
                <c:pt idx="10">
                  <c:v>0.50542207159559915</c:v>
                </c:pt>
                <c:pt idx="11">
                  <c:v>0.47197914644358097</c:v>
                </c:pt>
                <c:pt idx="12">
                  <c:v>0.44073126819567937</c:v>
                </c:pt>
                <c:pt idx="13">
                  <c:v>0.41153557394372503</c:v>
                </c:pt>
                <c:pt idx="14">
                  <c:v>0.38425841979163428</c:v>
                </c:pt>
                <c:pt idx="15">
                  <c:v>0.35877479090575171</c:v>
                </c:pt>
                <c:pt idx="16">
                  <c:v>0.33496774902113174</c:v>
                </c:pt>
                <c:pt idx="17">
                  <c:v>0.31272791504250819</c:v>
                </c:pt>
                <c:pt idx="18">
                  <c:v>0.29195298452666374</c:v>
                </c:pt>
                <c:pt idx="19">
                  <c:v>0.27254727397163375</c:v>
                </c:pt>
                <c:pt idx="20">
                  <c:v>0.25442129596825469</c:v>
                </c:pt>
                <c:pt idx="21">
                  <c:v>0.23749136139153162</c:v>
                </c:pt>
                <c:pt idx="22">
                  <c:v>0.22167920692364607</c:v>
                </c:pt>
                <c:pt idx="23">
                  <c:v>0.20691164630764194</c:v>
                </c:pt>
                <c:pt idx="24">
                  <c:v>0.19312024383134477</c:v>
                </c:pt>
                <c:pt idx="25">
                  <c:v>0.18024100863531264</c:v>
                </c:pt>
                <c:pt idx="26">
                  <c:v>0.16821410852697283</c:v>
                </c:pt>
                <c:pt idx="27">
                  <c:v>0.15698360206593009</c:v>
                </c:pt>
                <c:pt idx="28">
                  <c:v>0.14649718776309342</c:v>
                </c:pt>
                <c:pt idx="29">
                  <c:v>0.13670596930906506</c:v>
                </c:pt>
                <c:pt idx="30">
                  <c:v>0.12756423581548917</c:v>
                </c:pt>
                <c:pt idx="31">
                  <c:v>0.11902925611703286</c:v>
                </c:pt>
                <c:pt idx="32">
                  <c:v>0.11106108624164979</c:v>
                </c:pt>
                <c:pt idx="33">
                  <c:v>0.10362238921299856</c:v>
                </c:pt>
                <c:pt idx="34">
                  <c:v>9.6678266401586957E-2</c:v>
                </c:pt>
                <c:pt idx="35">
                  <c:v>9.0196099690614873E-2</c:v>
                </c:pt>
                <c:pt idx="36">
                  <c:v>8.4145403768792468E-2</c:v>
                </c:pt>
                <c:pt idx="37">
                  <c:v>7.8497687905812727E-2</c:v>
                </c:pt>
                <c:pt idx="38">
                  <c:v>7.3226326606838255E-2</c:v>
                </c:pt>
                <c:pt idx="39">
                  <c:v>6.8306438580492249E-2</c:v>
                </c:pt>
                <c:pt idx="40">
                  <c:v>6.3714773490579732E-2</c:v>
                </c:pt>
                <c:pt idx="41">
                  <c:v>5.942960599525924E-2</c:v>
                </c:pt>
                <c:pt idx="42">
                  <c:v>5.5430636608776868E-2</c:v>
                </c:pt>
                <c:pt idx="43">
                  <c:v>5.1698898950292317E-2</c:v>
                </c:pt>
                <c:pt idx="44">
                  <c:v>4.8216672971897634E-2</c:v>
                </c:pt>
                <c:pt idx="45">
                  <c:v>4.4967403783767401E-2</c:v>
                </c:pt>
                <c:pt idx="46">
                  <c:v>4.193562571859008E-2</c:v>
                </c:pt>
                <c:pt idx="47">
                  <c:v>3.9106891300120968E-2</c:v>
                </c:pt>
                <c:pt idx="48">
                  <c:v>3.6467704801958024E-2</c:v>
                </c:pt>
                <c:pt idx="49">
                  <c:v>3.4005460102563848E-2</c:v>
                </c:pt>
                <c:pt idx="50">
                  <c:v>3.170838256122601E-2</c:v>
                </c:pt>
                <c:pt idx="51">
                  <c:v>2.9565474657138126E-2</c:v>
                </c:pt>
                <c:pt idx="52">
                  <c:v>2.7566465150173625E-2</c:v>
                </c:pt>
                <c:pt idx="53">
                  <c:v>2.5701761537278506E-2</c:v>
                </c:pt>
                <c:pt idx="54">
                  <c:v>2.3962405592795766E-2</c:v>
                </c:pt>
                <c:pt idx="55">
                  <c:v>2.2340031794512317E-2</c:v>
                </c:pt>
                <c:pt idx="56">
                  <c:v>2.0826828449845274E-2</c:v>
                </c:pt>
                <c:pt idx="57">
                  <c:v>1.9415501348414337E-2</c:v>
                </c:pt>
                <c:pt idx="58">
                  <c:v>1.8099239778327121E-2</c:v>
                </c:pt>
                <c:pt idx="59">
                  <c:v>1.6871684753885119E-2</c:v>
                </c:pt>
                <c:pt idx="60">
                  <c:v>1.5726899312141419E-2</c:v>
                </c:pt>
                <c:pt idx="61">
                  <c:v>1.4659340744848653E-2</c:v>
                </c:pt>
                <c:pt idx="62">
                  <c:v>1.3663834640867166E-2</c:v>
                </c:pt>
                <c:pt idx="63">
                  <c:v>1.273555062209346E-2</c:v>
                </c:pt>
                <c:pt idx="64">
                  <c:v>1.1869979663452363E-2</c:v>
                </c:pt>
                <c:pt idx="65">
                  <c:v>1.1062912894505948E-2</c:v>
                </c:pt>
                <c:pt idx="66">
                  <c:v>1.0310421786795676E-2</c:v>
                </c:pt>
                <c:pt idx="67">
                  <c:v>9.6088396371816955E-3</c:v>
                </c:pt>
                <c:pt idx="68">
                  <c:v>8.9547442632000544E-3</c:v>
                </c:pt>
                <c:pt idx="69">
                  <c:v>8.3449418318486106E-3</c:v>
                </c:pt>
                <c:pt idx="70">
                  <c:v>7.776451748260897E-3</c:v>
                </c:pt>
                <c:pt idx="71">
                  <c:v>7.2464925354530701E-3</c:v>
                </c:pt>
                <c:pt idx="72">
                  <c:v>6.7524686407549111E-3</c:v>
                </c:pt>
                <c:pt idx="73">
                  <c:v>6.2919581086791744E-3</c:v>
                </c:pt>
                <c:pt idx="74">
                  <c:v>5.8627010638629129E-3</c:v>
                </c:pt>
                <c:pt idx="75">
                  <c:v>5.4625889513463923E-3</c:v>
                </c:pt>
                <c:pt idx="76">
                  <c:v>5.0896544848550882E-3</c:v>
                </c:pt>
                <c:pt idx="77">
                  <c:v>4.7420622569332507E-3</c:v>
                </c:pt>
                <c:pt idx="78">
                  <c:v>4.4180999677569327E-3</c:v>
                </c:pt>
                <c:pt idx="79">
                  <c:v>4.1161702322433788E-3</c:v>
                </c:pt>
                <c:pt idx="80">
                  <c:v>3.8347829276841896E-3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F-00FD-43A8-92C9-EAC7373FC5BC}"/>
            </c:ext>
          </c:extLst>
        </c:ser>
        <c:ser>
          <c:idx val="7"/>
          <c:order val="7"/>
          <c:tx>
            <c:strRef>
              <c:f>Sheet1!$B$115</c:f>
              <c:strCache>
                <c:ptCount val="1"/>
                <c:pt idx="0">
                  <c:v>DNA-PK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4"/>
                </a:solidFill>
              </a:ln>
              <a:effectLst/>
            </c:spPr>
          </c:marker>
          <c:dLbls>
            <c:delete val="1"/>
          </c:dLbls>
          <c:errBars>
            <c:errDir val="y"/>
            <c:errBarType val="both"/>
            <c:errValType val="cust"/>
            <c:noEndCap val="0"/>
            <c:plus>
              <c:numRef>
                <c:f>Sheet1!$C$121:$F$121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7.1358251099645081E-2</c:v>
                  </c:pt>
                  <c:pt idx="2">
                    <c:v>1.7691806012954118E-2</c:v>
                  </c:pt>
                  <c:pt idx="3">
                    <c:v>2.1517434791350014E-3</c:v>
                  </c:pt>
                </c:numCache>
              </c:numRef>
            </c:plus>
            <c:minus>
              <c:numRef>
                <c:f>Sheet1!$C$121:$F$121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7.1358251099645081E-2</c:v>
                  </c:pt>
                  <c:pt idx="2">
                    <c:v>1.7691806012954118E-2</c:v>
                  </c:pt>
                  <c:pt idx="3">
                    <c:v>2.1517434791350014E-3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Sheet1!$C$111:$F$111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Sheet1!$C$115:$F$115</c:f>
              <c:numCache>
                <c:formatCode>General</c:formatCode>
                <c:ptCount val="4"/>
                <c:pt idx="0">
                  <c:v>1</c:v>
                </c:pt>
                <c:pt idx="1">
                  <c:v>0.19799999999999998</c:v>
                </c:pt>
                <c:pt idx="2">
                  <c:v>5.1000000000000011E-2</c:v>
                </c:pt>
                <c:pt idx="3">
                  <c:v>2.8999999999999998E-3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0-00FD-43A8-92C9-EAC7373FC5BC}"/>
            </c:ext>
          </c:extLst>
        </c:ser>
        <c:dLbls>
          <c:dLblPos val="r"/>
          <c:showLegendKey val="0"/>
          <c:showVal val="1"/>
          <c:showCatName val="1"/>
          <c:showSerName val="0"/>
          <c:showPercent val="0"/>
          <c:showBubbleSize val="0"/>
        </c:dLbls>
        <c:axId val="238798312"/>
        <c:axId val="238798704"/>
      </c:scatterChart>
      <c:valAx>
        <c:axId val="238798312"/>
        <c:scaling>
          <c:orientation val="minMax"/>
          <c:max val="8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Dose (Gy)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798704"/>
        <c:crossesAt val="1.0000000000000004E-6"/>
        <c:crossBetween val="midCat"/>
        <c:majorUnit val="2"/>
      </c:valAx>
      <c:valAx>
        <c:axId val="238798704"/>
        <c:scaling>
          <c:logBase val="10"/>
          <c:orientation val="minMax"/>
          <c:max val="1"/>
          <c:min val="1.0000000000000003E-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0.12918760559352113"/>
              <c:y val="0.118386669538157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out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798312"/>
        <c:crosses val="autoZero"/>
        <c:crossBetween val="midCat"/>
      </c:valAx>
      <c:spPr>
        <a:noFill/>
        <a:ln w="25400"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7"/>
        <c:delete val="1"/>
      </c:legendEntry>
      <c:layout>
        <c:manualLayout>
          <c:xMode val="edge"/>
          <c:yMode val="edge"/>
          <c:x val="0.31877285226837754"/>
          <c:y val="0.3747470370309014"/>
          <c:w val="0.41484408371173903"/>
          <c:h val="0.313027560211943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769264165605606"/>
          <c:y val="4.0426936399756815E-2"/>
          <c:w val="0.73431340000072975"/>
          <c:h val="0.75658445665385698"/>
        </c:manualLayout>
      </c:layout>
      <c:scatterChart>
        <c:scatterStyle val="lineMarker"/>
        <c:varyColors val="0"/>
        <c:ser>
          <c:idx val="0"/>
          <c:order val="0"/>
          <c:tx>
            <c:strRef>
              <c:f>'Detroit-DDR'!$CF$3</c:f>
              <c:strCache>
                <c:ptCount val="1"/>
                <c:pt idx="0">
                  <c:v>DMSO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'Detroit-DDR'!$CK$4:$CK$7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2.2343579151113156E-2</c:v>
                  </c:pt>
                  <c:pt idx="2">
                    <c:v>7.7377528271863297E-2</c:v>
                  </c:pt>
                  <c:pt idx="3">
                    <c:v>0.10833852841573109</c:v>
                  </c:pt>
                </c:numCache>
              </c:numRef>
            </c:plus>
            <c:minus>
              <c:numRef>
                <c:f>'Detroit-DDR'!$CK$4:$CK$7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2.2343579151113156E-2</c:v>
                  </c:pt>
                  <c:pt idx="2">
                    <c:v>7.7377528271863297E-2</c:v>
                  </c:pt>
                  <c:pt idx="3">
                    <c:v>0.10833852841573109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'Detroit-DDR'!$CE$4:$CE$7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'Detroit-DDR'!$CF$4:$CF$7</c:f>
              <c:numCache>
                <c:formatCode>General</c:formatCode>
                <c:ptCount val="4"/>
                <c:pt idx="0">
                  <c:v>1</c:v>
                </c:pt>
                <c:pt idx="1">
                  <c:v>0.84630371680890581</c:v>
                </c:pt>
                <c:pt idx="2">
                  <c:v>0.72692805411609351</c:v>
                </c:pt>
                <c:pt idx="3">
                  <c:v>0.46772681100063296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C77-42FD-92D8-0B7E74460A11}"/>
            </c:ext>
          </c:extLst>
        </c:ser>
        <c:ser>
          <c:idx val="1"/>
          <c:order val="1"/>
          <c:tx>
            <c:strRef>
              <c:f>'Detroit-DDR'!$CG$3</c:f>
              <c:strCache>
                <c:ptCount val="1"/>
                <c:pt idx="0">
                  <c:v>ATM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'Detroit-DDR'!$CL$4:$CL$7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3.5295826694376364E-2</c:v>
                  </c:pt>
                  <c:pt idx="2">
                    <c:v>0.11406227296726129</c:v>
                  </c:pt>
                  <c:pt idx="3">
                    <c:v>0.14474265282047599</c:v>
                  </c:pt>
                </c:numCache>
              </c:numRef>
            </c:plus>
            <c:minus>
              <c:numRef>
                <c:f>'Detroit-DDR'!$CL$4:$CL$7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3.5295826694376364E-2</c:v>
                  </c:pt>
                  <c:pt idx="2">
                    <c:v>0.11406227296726129</c:v>
                  </c:pt>
                  <c:pt idx="3">
                    <c:v>0.14474265282047599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'Detroit-DDR'!$CE$4:$CE$7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'Detroit-DDR'!$CG$4:$CG$7</c:f>
              <c:numCache>
                <c:formatCode>General</c:formatCode>
                <c:ptCount val="4"/>
                <c:pt idx="0">
                  <c:v>1</c:v>
                </c:pt>
                <c:pt idx="1">
                  <c:v>0.87828554360812428</c:v>
                </c:pt>
                <c:pt idx="2">
                  <c:v>0.69007770571390648</c:v>
                </c:pt>
                <c:pt idx="3">
                  <c:v>0.4209608674214409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C77-42FD-92D8-0B7E74460A11}"/>
            </c:ext>
          </c:extLst>
        </c:ser>
        <c:ser>
          <c:idx val="2"/>
          <c:order val="2"/>
          <c:tx>
            <c:strRef>
              <c:f>'Detroit-DDR'!$CH$3</c:f>
              <c:strCache>
                <c:ptCount val="1"/>
                <c:pt idx="0">
                  <c:v>ATR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'Detroit-DDR'!$CM$4:$CM$7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0.10354614196431124</c:v>
                  </c:pt>
                  <c:pt idx="2">
                    <c:v>0.12341897945551009</c:v>
                  </c:pt>
                  <c:pt idx="3">
                    <c:v>6.5754421475492889E-2</c:v>
                  </c:pt>
                </c:numCache>
              </c:numRef>
            </c:plus>
            <c:minus>
              <c:numRef>
                <c:f>'Detroit-DDR'!$CM$4:$CM$7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0.10354614196431124</c:v>
                  </c:pt>
                  <c:pt idx="2">
                    <c:v>0.12341897945551009</c:v>
                  </c:pt>
                  <c:pt idx="3">
                    <c:v>6.5754421475492889E-2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'Detroit-DDR'!$CE$4:$CE$7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'Detroit-DDR'!$CH$4:$CH$7</c:f>
              <c:numCache>
                <c:formatCode>General</c:formatCode>
                <c:ptCount val="4"/>
                <c:pt idx="0">
                  <c:v>1</c:v>
                </c:pt>
                <c:pt idx="1">
                  <c:v>0.8032193748611659</c:v>
                </c:pt>
                <c:pt idx="2">
                  <c:v>0.69993759545998346</c:v>
                </c:pt>
                <c:pt idx="3">
                  <c:v>0.46657732030866361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C77-42FD-92D8-0B7E74460A11}"/>
            </c:ext>
          </c:extLst>
        </c:ser>
        <c:ser>
          <c:idx val="3"/>
          <c:order val="3"/>
          <c:tx>
            <c:strRef>
              <c:f>'Detroit-DDR'!$CI$3</c:f>
              <c:strCache>
                <c:ptCount val="1"/>
                <c:pt idx="0">
                  <c:v>DNAPK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'Detroit-DDR'!$CN$4:$CN$7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9.272349949251904E-2</c:v>
                  </c:pt>
                  <c:pt idx="2">
                    <c:v>4.5451105119693587E-2</c:v>
                  </c:pt>
                  <c:pt idx="3">
                    <c:v>3.9820584207802691E-2</c:v>
                  </c:pt>
                </c:numCache>
              </c:numRef>
            </c:plus>
            <c:minus>
              <c:numRef>
                <c:f>'Detroit-DDR'!$CN$4:$CN$7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9.272349949251904E-2</c:v>
                  </c:pt>
                  <c:pt idx="2">
                    <c:v>4.5451105119693587E-2</c:v>
                  </c:pt>
                  <c:pt idx="3">
                    <c:v>3.9820584207802691E-2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'Detroit-DDR'!$CE$4:$CE$7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'Detroit-DDR'!$CI$4:$CI$7</c:f>
              <c:numCache>
                <c:formatCode>General</c:formatCode>
                <c:ptCount val="4"/>
                <c:pt idx="0">
                  <c:v>1</c:v>
                </c:pt>
                <c:pt idx="1">
                  <c:v>0.82538745495561494</c:v>
                </c:pt>
                <c:pt idx="2">
                  <c:v>0.66604735723330633</c:v>
                </c:pt>
                <c:pt idx="3">
                  <c:v>0.40718032728184195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C77-42FD-92D8-0B7E74460A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9400960"/>
        <c:axId val="2023481648"/>
      </c:scatterChart>
      <c:valAx>
        <c:axId val="1759400960"/>
        <c:scaling>
          <c:orientation val="minMax"/>
          <c:max val="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Dose (</a:t>
                </a:r>
                <a:r>
                  <a:rPr lang="en-GB" b="1" dirty="0" err="1"/>
                  <a:t>Gy</a:t>
                </a:r>
                <a:r>
                  <a:rPr lang="en-GB" b="1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3481648"/>
        <c:crossesAt val="1.0000000000000002E-2"/>
        <c:crossBetween val="midCat"/>
        <c:majorUnit val="1"/>
      </c:valAx>
      <c:valAx>
        <c:axId val="2023481648"/>
        <c:scaling>
          <c:logBase val="10"/>
          <c:orientation val="minMax"/>
          <c:min val="1.0000000000000002E-2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Surviving fraction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9400960"/>
        <c:crossesAt val="0"/>
        <c:crossBetween val="midCat"/>
      </c:valAx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19792686418437988"/>
          <c:y val="0.39798588147091285"/>
          <c:w val="0.40599349865193707"/>
          <c:h val="0.376935273180723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900408032697066"/>
          <c:y val="2.8386023093488456E-2"/>
          <c:w val="0.71192551276335803"/>
          <c:h val="0.76263033237339295"/>
        </c:manualLayout>
      </c:layout>
      <c:scatterChart>
        <c:scatterStyle val="lineMarker"/>
        <c:varyColors val="0"/>
        <c:ser>
          <c:idx val="0"/>
          <c:order val="0"/>
          <c:tx>
            <c:v>DMSO</c:v>
          </c:tx>
          <c:spPr>
            <a:ln w="12700" cap="rnd" cmpd="sng" algn="ctr">
              <a:solidFill>
                <a:schemeClr val="accent1"/>
              </a:solidFill>
              <a:prstDash val="solid"/>
              <a:round/>
            </a:ln>
            <a:effectLst/>
          </c:spPr>
          <c:marker>
            <c:spPr>
              <a:solidFill>
                <a:schemeClr val="accent1"/>
              </a:solidFill>
              <a:ln w="6350" cap="flat" cmpd="sng" algn="ctr">
                <a:solidFill>
                  <a:schemeClr val="accent1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'[Chart in Microsoft PowerPoint]Detroit-562'!$T$3:$T$6</c:f>
                <c:numCache>
                  <c:formatCode>General</c:formatCode>
                  <c:ptCount val="4"/>
                  <c:pt idx="1">
                    <c:v>8.4688852226393774E-2</c:v>
                  </c:pt>
                  <c:pt idx="2">
                    <c:v>0.12670500332799101</c:v>
                  </c:pt>
                  <c:pt idx="3">
                    <c:v>4.5406641717756428E-2</c:v>
                  </c:pt>
                </c:numCache>
              </c:numRef>
            </c:plus>
            <c:minus>
              <c:numRef>
                <c:f>'[Chart in Microsoft PowerPoint]Detroit-562'!$T$3:$T$6</c:f>
                <c:numCache>
                  <c:formatCode>General</c:formatCode>
                  <c:ptCount val="4"/>
                  <c:pt idx="1">
                    <c:v>8.4688852226393774E-2</c:v>
                  </c:pt>
                  <c:pt idx="2">
                    <c:v>0.12670500332799101</c:v>
                  </c:pt>
                  <c:pt idx="3">
                    <c:v>4.5406641717756428E-2</c:v>
                  </c:pt>
                </c:numCache>
              </c:numRef>
            </c:minus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xVal>
            <c:numLit>
              <c:formatCode>General</c:formatCode>
              <c:ptCount val="4"/>
              <c:pt idx="0">
                <c:v>0</c:v>
              </c:pt>
              <c:pt idx="1">
                <c:v>1</c:v>
              </c:pt>
              <c:pt idx="2">
                <c:v>2</c:v>
              </c:pt>
              <c:pt idx="3">
                <c:v>4</c:v>
              </c:pt>
            </c:numLit>
          </c:xVal>
          <c:yVal>
            <c:numRef>
              <c:f>'[Chart in Microsoft PowerPoint]Detroit-562'!$R$3:$R$6</c:f>
              <c:numCache>
                <c:formatCode>General</c:formatCode>
                <c:ptCount val="4"/>
                <c:pt idx="0">
                  <c:v>1</c:v>
                </c:pt>
                <c:pt idx="1">
                  <c:v>0.66909383838146663</c:v>
                </c:pt>
                <c:pt idx="2">
                  <c:v>0.51261985088415907</c:v>
                </c:pt>
                <c:pt idx="3">
                  <c:v>0.12401583048241482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876-4BB6-91F8-2585D97A800D}"/>
            </c:ext>
          </c:extLst>
        </c:ser>
        <c:ser>
          <c:idx val="1"/>
          <c:order val="1"/>
          <c:tx>
            <c:v>ATMi</c:v>
          </c:tx>
          <c:spPr>
            <a:ln w="12700" cap="rnd" cmpd="sng" algn="ctr">
              <a:solidFill>
                <a:schemeClr val="accent2"/>
              </a:solidFill>
              <a:prstDash val="solid"/>
              <a:round/>
            </a:ln>
            <a:effectLst/>
          </c:spPr>
          <c:marker>
            <c:spPr>
              <a:solidFill>
                <a:schemeClr val="accent2"/>
              </a:solidFill>
              <a:ln w="6350" cap="flat" cmpd="sng" algn="ctr">
                <a:solidFill>
                  <a:schemeClr val="accent2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'[Chart in Microsoft PowerPoint]Detroit-562'!$T$7:$T$10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0.10334563093103834</c:v>
                  </c:pt>
                  <c:pt idx="2">
                    <c:v>6.8680282661485348E-2</c:v>
                  </c:pt>
                  <c:pt idx="3">
                    <c:v>1.920701914836969E-2</c:v>
                  </c:pt>
                </c:numCache>
              </c:numRef>
            </c:plus>
            <c:minus>
              <c:numRef>
                <c:f>'[Chart in Microsoft PowerPoint]Detroit-562'!$T$7:$T$10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0.10334563093103834</c:v>
                  </c:pt>
                  <c:pt idx="2">
                    <c:v>6.8680282661485348E-2</c:v>
                  </c:pt>
                  <c:pt idx="3">
                    <c:v>1.920701914836969E-2</c:v>
                  </c:pt>
                </c:numCache>
              </c:numRef>
            </c:minus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xVal>
            <c:numLit>
              <c:formatCode>General</c:formatCode>
              <c:ptCount val="4"/>
              <c:pt idx="0">
                <c:v>0</c:v>
              </c:pt>
              <c:pt idx="1">
                <c:v>1</c:v>
              </c:pt>
              <c:pt idx="2">
                <c:v>2</c:v>
              </c:pt>
              <c:pt idx="3">
                <c:v>4</c:v>
              </c:pt>
            </c:numLit>
          </c:xVal>
          <c:yVal>
            <c:numRef>
              <c:f>'[Chart in Microsoft PowerPoint]Detroit-562'!$R$7:$R$10</c:f>
              <c:numCache>
                <c:formatCode>General</c:formatCode>
                <c:ptCount val="4"/>
                <c:pt idx="0">
                  <c:v>1</c:v>
                </c:pt>
                <c:pt idx="1">
                  <c:v>0.49724287219801183</c:v>
                </c:pt>
                <c:pt idx="2">
                  <c:v>0.28851883255882232</c:v>
                </c:pt>
                <c:pt idx="3">
                  <c:v>3.8136616296062596E-2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876-4BB6-91F8-2585D97A800D}"/>
            </c:ext>
          </c:extLst>
        </c:ser>
        <c:ser>
          <c:idx val="2"/>
          <c:order val="2"/>
          <c:tx>
            <c:strRef>
              <c:f>'[Chart in Microsoft PowerPoint]Detroit-562'!$L$11</c:f>
              <c:strCache>
                <c:ptCount val="1"/>
                <c:pt idx="0">
                  <c:v>ATRi</c:v>
                </c:pt>
              </c:strCache>
            </c:strRef>
          </c:tx>
          <c:spPr>
            <a:ln w="12700" cap="rnd" cmpd="sng" algn="ctr">
              <a:solidFill>
                <a:schemeClr val="accent3"/>
              </a:solidFill>
              <a:prstDash val="solid"/>
              <a:round/>
            </a:ln>
            <a:effectLst/>
          </c:spPr>
          <c:marker>
            <c:spPr>
              <a:solidFill>
                <a:schemeClr val="accent3"/>
              </a:solidFill>
              <a:ln w="6350" cap="flat" cmpd="sng" algn="ctr">
                <a:solidFill>
                  <a:schemeClr val="accent3"/>
                </a:solidFill>
                <a:prstDash val="solid"/>
                <a:round/>
              </a:ln>
              <a:effectLst/>
            </c:spPr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2-0876-4BB6-91F8-2585D97A800D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3-0876-4BB6-91F8-2585D97A800D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4-0876-4BB6-91F8-2585D97A800D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'[Chart in Microsoft PowerPoint]Detroit-562'!$T$11:$T$14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0.12537032476014223</c:v>
                  </c:pt>
                  <c:pt idx="2">
                    <c:v>7.1493922801811216E-2</c:v>
                  </c:pt>
                  <c:pt idx="3">
                    <c:v>2.2621702880527998E-2</c:v>
                  </c:pt>
                </c:numCache>
              </c:numRef>
            </c:plus>
            <c:minus>
              <c:numRef>
                <c:f>'[Chart in Microsoft PowerPoint]Detroit-562'!$T$11:$T$14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0.12537032476014223</c:v>
                  </c:pt>
                  <c:pt idx="2">
                    <c:v>7.1493922801811216E-2</c:v>
                  </c:pt>
                  <c:pt idx="3">
                    <c:v>2.2621702880527998E-2</c:v>
                  </c:pt>
                </c:numCache>
              </c:numRef>
            </c:minus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xVal>
            <c:numLit>
              <c:formatCode>General</c:formatCode>
              <c:ptCount val="4"/>
              <c:pt idx="0">
                <c:v>0</c:v>
              </c:pt>
              <c:pt idx="1">
                <c:v>1</c:v>
              </c:pt>
              <c:pt idx="2">
                <c:v>2</c:v>
              </c:pt>
              <c:pt idx="3">
                <c:v>4</c:v>
              </c:pt>
            </c:numLit>
          </c:xVal>
          <c:yVal>
            <c:numRef>
              <c:f>'[Chart in Microsoft PowerPoint]Detroit-562'!$R$11:$R$14</c:f>
              <c:numCache>
                <c:formatCode>General</c:formatCode>
                <c:ptCount val="4"/>
                <c:pt idx="0">
                  <c:v>1</c:v>
                </c:pt>
                <c:pt idx="1">
                  <c:v>0.66857662828806008</c:v>
                </c:pt>
                <c:pt idx="2">
                  <c:v>0.41104253784608952</c:v>
                </c:pt>
                <c:pt idx="3">
                  <c:v>7.3969812815539784E-2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876-4BB6-91F8-2585D97A800D}"/>
            </c:ext>
          </c:extLst>
        </c:ser>
        <c:ser>
          <c:idx val="3"/>
          <c:order val="3"/>
          <c:tx>
            <c:v>DNA-Pkcsi</c:v>
          </c:tx>
          <c:spPr>
            <a:ln w="12700" cap="rnd" cmpd="sng" algn="ctr">
              <a:solidFill>
                <a:schemeClr val="accent4"/>
              </a:solidFill>
              <a:prstDash val="solid"/>
              <a:round/>
            </a:ln>
            <a:effectLst/>
          </c:spPr>
          <c:marker>
            <c:spPr>
              <a:noFill/>
              <a:ln w="6350" cap="flat" cmpd="sng" algn="ctr">
                <a:solidFill>
                  <a:schemeClr val="accent4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'[Chart in Microsoft PowerPoint]Detroit-562'!$T$15:$T$18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1.0143864601382209E-2</c:v>
                  </c:pt>
                  <c:pt idx="2">
                    <c:v>9.9003383199098571E-3</c:v>
                  </c:pt>
                  <c:pt idx="3">
                    <c:v>1.5083902199890848E-2</c:v>
                  </c:pt>
                </c:numCache>
              </c:numRef>
            </c:plus>
            <c:minus>
              <c:numRef>
                <c:f>'[Chart in Microsoft PowerPoint]Detroit-562'!$T$15:$T$18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1.0143864601382209E-2</c:v>
                  </c:pt>
                  <c:pt idx="2">
                    <c:v>9.9003383199098571E-3</c:v>
                  </c:pt>
                  <c:pt idx="3">
                    <c:v>1.5083902199890848E-2</c:v>
                  </c:pt>
                </c:numCache>
              </c:numRef>
            </c:minus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xVal>
            <c:numLit>
              <c:formatCode>General</c:formatCode>
              <c:ptCount val="4"/>
              <c:pt idx="0">
                <c:v>0</c:v>
              </c:pt>
              <c:pt idx="1">
                <c:v>1</c:v>
              </c:pt>
              <c:pt idx="2">
                <c:v>2</c:v>
              </c:pt>
              <c:pt idx="3">
                <c:v>4</c:v>
              </c:pt>
            </c:numLit>
          </c:xVal>
          <c:yVal>
            <c:numRef>
              <c:f>'[Chart in Microsoft PowerPoint]Detroit-562'!$R$15:$R$18</c:f>
              <c:numCache>
                <c:formatCode>General</c:formatCode>
                <c:ptCount val="4"/>
                <c:pt idx="0">
                  <c:v>1</c:v>
                </c:pt>
                <c:pt idx="1">
                  <c:v>0.4434027060820887</c:v>
                </c:pt>
                <c:pt idx="2">
                  <c:v>0.13732424996749795</c:v>
                </c:pt>
                <c:pt idx="3">
                  <c:v>4.057055907342403E-2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0876-4BB6-91F8-2585D97A80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116864"/>
        <c:axId val="106907328"/>
      </c:scatterChart>
      <c:valAx>
        <c:axId val="110116864"/>
        <c:scaling>
          <c:orientation val="minMax"/>
          <c:max val="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Dose (Gy)</a:t>
                </a:r>
              </a:p>
            </c:rich>
          </c:tx>
          <c:layout>
            <c:manualLayout>
              <c:xMode val="edge"/>
              <c:yMode val="edge"/>
              <c:x val="0.48442836928259769"/>
              <c:y val="0.9309704480479785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6907328"/>
        <c:crossesAt val="0"/>
        <c:crossBetween val="midCat"/>
      </c:valAx>
      <c:valAx>
        <c:axId val="106907328"/>
        <c:scaling>
          <c:logBase val="10"/>
          <c:orientation val="minMax"/>
          <c:max val="1"/>
          <c:min val="1.0000000000000002E-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2.2207122156308063E-2"/>
              <c:y val="0.17326248671625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out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10116864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5055067502563111"/>
          <c:y val="0.40542702441815032"/>
          <c:w val="0.33971551568167396"/>
          <c:h val="0.364178837490496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>
          <a:latin typeface="+mn-lt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684890133602189"/>
          <c:y val="9.9444310939184696E-2"/>
          <c:w val="0.78315109866397814"/>
          <c:h val="0.70177552543771415"/>
        </c:manualLayout>
      </c:layout>
      <c:barChart>
        <c:barDir val="col"/>
        <c:grouping val="clustered"/>
        <c:varyColors val="0"/>
        <c:ser>
          <c:idx val="2"/>
          <c:order val="0"/>
          <c:tx>
            <c:v>Proton-IR (58 MeV)</c:v>
          </c:tx>
          <c:spPr>
            <a:solidFill>
              <a:srgbClr val="92D05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Neutral!$S$17:$S$21</c:f>
                <c:numCache>
                  <c:formatCode>General</c:formatCode>
                  <c:ptCount val="5"/>
                  <c:pt idx="0">
                    <c:v>3.0918118225543988E-2</c:v>
                  </c:pt>
                  <c:pt idx="1">
                    <c:v>0</c:v>
                  </c:pt>
                  <c:pt idx="2">
                    <c:v>3.9009888861487332E-2</c:v>
                  </c:pt>
                  <c:pt idx="3">
                    <c:v>5.455383122809019E-2</c:v>
                  </c:pt>
                  <c:pt idx="4">
                    <c:v>2.584351496550167E-2</c:v>
                  </c:pt>
                </c:numCache>
              </c:numRef>
            </c:plus>
            <c:minus>
              <c:numRef>
                <c:f>Neutral!$S$17:$S$21</c:f>
                <c:numCache>
                  <c:formatCode>General</c:formatCode>
                  <c:ptCount val="5"/>
                  <c:pt idx="0">
                    <c:v>3.0918118225543988E-2</c:v>
                  </c:pt>
                  <c:pt idx="1">
                    <c:v>0</c:v>
                  </c:pt>
                  <c:pt idx="2">
                    <c:v>3.9009888861487332E-2</c:v>
                  </c:pt>
                  <c:pt idx="3">
                    <c:v>5.455383122809019E-2</c:v>
                  </c:pt>
                  <c:pt idx="4">
                    <c:v>2.584351496550167E-2</c:v>
                  </c:pt>
                </c:numCache>
              </c:numRef>
            </c:minus>
          </c:errBars>
          <c:cat>
            <c:strRef>
              <c:f>Neutral!$A$3:$A$7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Neutral!$R$17:$R$21</c:f>
              <c:numCache>
                <c:formatCode>0%</c:formatCode>
                <c:ptCount val="5"/>
                <c:pt idx="0">
                  <c:v>0.18828534969536703</c:v>
                </c:pt>
                <c:pt idx="1">
                  <c:v>1</c:v>
                </c:pt>
                <c:pt idx="2">
                  <c:v>0.48242751840031356</c:v>
                </c:pt>
                <c:pt idx="3">
                  <c:v>0.28177799388792429</c:v>
                </c:pt>
                <c:pt idx="4">
                  <c:v>9.3033225833045408E-2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96-4774-91F0-5F5D4413C9D6}"/>
            </c:ext>
          </c:extLst>
        </c:ser>
        <c:ser>
          <c:idx val="3"/>
          <c:order val="1"/>
          <c:tx>
            <c:v>Proton-IR (11 MeV)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Neutral!$AA$17:$AA$21</c:f>
                <c:numCache>
                  <c:formatCode>General</c:formatCode>
                  <c:ptCount val="5"/>
                  <c:pt idx="0">
                    <c:v>3.9025277980101192E-2</c:v>
                  </c:pt>
                  <c:pt idx="1">
                    <c:v>0</c:v>
                  </c:pt>
                  <c:pt idx="2">
                    <c:v>5.9324885211977235E-2</c:v>
                  </c:pt>
                  <c:pt idx="3">
                    <c:v>0.10040582610071078</c:v>
                  </c:pt>
                  <c:pt idx="4">
                    <c:v>3.8693870169995273E-2</c:v>
                  </c:pt>
                </c:numCache>
              </c:numRef>
            </c:plus>
            <c:minus>
              <c:numRef>
                <c:f>Neutral!$AA$17:$AA$21</c:f>
                <c:numCache>
                  <c:formatCode>General</c:formatCode>
                  <c:ptCount val="5"/>
                  <c:pt idx="0">
                    <c:v>3.9025277980101192E-2</c:v>
                  </c:pt>
                  <c:pt idx="1">
                    <c:v>0</c:v>
                  </c:pt>
                  <c:pt idx="2">
                    <c:v>5.9324885211977235E-2</c:v>
                  </c:pt>
                  <c:pt idx="3">
                    <c:v>0.10040582610071078</c:v>
                  </c:pt>
                  <c:pt idx="4">
                    <c:v>3.8693870169995273E-2</c:v>
                  </c:pt>
                </c:numCache>
              </c:numRef>
            </c:minus>
          </c:errBars>
          <c:cat>
            <c:strRef>
              <c:f>Neutral!$A$3:$A$7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Neutral!$Z$17:$Z$21</c:f>
              <c:numCache>
                <c:formatCode>0%</c:formatCode>
                <c:ptCount val="5"/>
                <c:pt idx="0">
                  <c:v>0.19530340675251634</c:v>
                </c:pt>
                <c:pt idx="1">
                  <c:v>1</c:v>
                </c:pt>
                <c:pt idx="2">
                  <c:v>0.51723144593673087</c:v>
                </c:pt>
                <c:pt idx="3">
                  <c:v>0.31078507012809775</c:v>
                </c:pt>
                <c:pt idx="4">
                  <c:v>0.12128120831173601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96-4774-91F0-5F5D4413C9D6}"/>
            </c:ext>
          </c:extLst>
        </c:ser>
        <c:ser>
          <c:idx val="0"/>
          <c:order val="2"/>
          <c:tx>
            <c:v>X-ray-IR (100 kV)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Neutral!$S$40:$S$44</c:f>
                <c:numCache>
                  <c:formatCode>General</c:formatCode>
                  <c:ptCount val="5"/>
                  <c:pt idx="0">
                    <c:v>1.523989530172846E-2</c:v>
                  </c:pt>
                  <c:pt idx="1">
                    <c:v>0</c:v>
                  </c:pt>
                  <c:pt idx="2">
                    <c:v>9.9891168140086958E-2</c:v>
                  </c:pt>
                  <c:pt idx="3">
                    <c:v>7.581452902201212E-2</c:v>
                  </c:pt>
                  <c:pt idx="4">
                    <c:v>3.3474580419784287E-2</c:v>
                  </c:pt>
                </c:numCache>
              </c:numRef>
            </c:plus>
            <c:minus>
              <c:numRef>
                <c:f>Neutral!$S$40:$S$44</c:f>
                <c:numCache>
                  <c:formatCode>General</c:formatCode>
                  <c:ptCount val="5"/>
                  <c:pt idx="0">
                    <c:v>1.523989530172846E-2</c:v>
                  </c:pt>
                  <c:pt idx="1">
                    <c:v>0</c:v>
                  </c:pt>
                  <c:pt idx="2">
                    <c:v>9.9891168140086958E-2</c:v>
                  </c:pt>
                  <c:pt idx="3">
                    <c:v>7.581452902201212E-2</c:v>
                  </c:pt>
                  <c:pt idx="4">
                    <c:v>3.3474580419784287E-2</c:v>
                  </c:pt>
                </c:numCache>
              </c:numRef>
            </c:minus>
          </c:errBars>
          <c:val>
            <c:numRef>
              <c:f>Neutral!$R$40:$R$44</c:f>
              <c:numCache>
                <c:formatCode>0%</c:formatCode>
                <c:ptCount val="5"/>
                <c:pt idx="0">
                  <c:v>4.2898948074300725E-2</c:v>
                </c:pt>
                <c:pt idx="1">
                  <c:v>1</c:v>
                </c:pt>
                <c:pt idx="2">
                  <c:v>0.63908877647179485</c:v>
                </c:pt>
                <c:pt idx="3">
                  <c:v>0.3632398611603917</c:v>
                </c:pt>
                <c:pt idx="4">
                  <c:v>5.8959377608465868E-2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696-4774-91F0-5F5D4413C9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274624"/>
        <c:axId val="181560448"/>
      </c:barChart>
      <c:catAx>
        <c:axId val="2132746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hours post-treatment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81560448"/>
        <c:crosses val="autoZero"/>
        <c:auto val="1"/>
        <c:lblAlgn val="ctr"/>
        <c:lblOffset val="100"/>
        <c:noMultiLvlLbl val="0"/>
      </c:catAx>
      <c:valAx>
        <c:axId val="181560448"/>
        <c:scaling>
          <c:orientation val="minMax"/>
          <c:max val="1.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% Tail DNA</a:t>
                </a:r>
              </a:p>
            </c:rich>
          </c:tx>
          <c:layout>
            <c:manualLayout>
              <c:xMode val="edge"/>
              <c:yMode val="edge"/>
              <c:x val="2.458052225867903E-2"/>
              <c:y val="0.28028572702880977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crossAx val="213274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178664085591913"/>
          <c:y val="3.6646057422470382E-3"/>
          <c:w val="0.46362622419415017"/>
          <c:h val="0.2516320883655281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50"/>
      </a:pPr>
      <a:endParaRPr lang="en-US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892174096127559"/>
          <c:y val="4.2887319073259891E-2"/>
          <c:w val="0.66704248819411371"/>
          <c:h val="0.75494659882428494"/>
        </c:manualLayout>
      </c:layout>
      <c:scatterChart>
        <c:scatterStyle val="lineMarker"/>
        <c:varyColors val="0"/>
        <c:ser>
          <c:idx val="0"/>
          <c:order val="0"/>
          <c:tx>
            <c:strRef>
              <c:f>'https://bham-my.sharepoint.com/personal/j_r_hughes_bham_ac_uk/Documents/Lab/FLASH/Results/Clonogenics/HeLa FLASH 170123/Data_26-01-23_14-51/[DataTable_26-01-23_15-06.xls]Sheet2 (2)'!$M$2</c:f>
              <c:strCache>
                <c:ptCount val="1"/>
                <c:pt idx="0">
                  <c:v>FLASH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'[1]Sheet2 (2)'!$N$1:$S$1</c:f>
              <c:numCache>
                <c:formatCode>General</c:formatCode>
                <c:ptCount val="6"/>
                <c:pt idx="0">
                  <c:v>0</c:v>
                </c:pt>
                <c:pt idx="1">
                  <c:v>4.6332000000000004</c:v>
                </c:pt>
                <c:pt idx="2">
                  <c:v>7.2579375000000006</c:v>
                </c:pt>
                <c:pt idx="3">
                  <c:v>11.988900000000001</c:v>
                </c:pt>
                <c:pt idx="4">
                  <c:v>21.181668750000004</c:v>
                </c:pt>
                <c:pt idx="5">
                  <c:v>32.781003750000004</c:v>
                </c:pt>
              </c:numCache>
            </c:numRef>
          </c:xVal>
          <c:yVal>
            <c:numRef>
              <c:f>'[1]Sheet2 (2)'!$N$2:$S$2</c:f>
              <c:numCache>
                <c:formatCode>General</c:formatCode>
                <c:ptCount val="6"/>
                <c:pt idx="0">
                  <c:v>1</c:v>
                </c:pt>
                <c:pt idx="1">
                  <c:v>0.32502965599051004</c:v>
                </c:pt>
                <c:pt idx="2">
                  <c:v>4.8635824436536176E-2</c:v>
                </c:pt>
                <c:pt idx="3">
                  <c:v>5.5357848952155009E-3</c:v>
                </c:pt>
                <c:pt idx="4">
                  <c:v>3.262158956109134E-3</c:v>
                </c:pt>
                <c:pt idx="5">
                  <c:v>7.2953736654804262E-4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3E9-472A-A08D-81A76D1636E3}"/>
            </c:ext>
          </c:extLst>
        </c:ser>
        <c:ser>
          <c:idx val="1"/>
          <c:order val="1"/>
          <c:tx>
            <c:strRef>
              <c:f>'https://bham-my.sharepoint.com/personal/j_r_hughes_bham_ac_uk/Documents/Lab/FLASH/Results/Clonogenics/HeLa FLASH 170123/Data_26-01-23_14-51/[DataTable_26-01-23_15-06.xls]Sheet2 (2)'!$M$3</c:f>
              <c:strCache>
                <c:ptCount val="1"/>
                <c:pt idx="0">
                  <c:v>CONV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'[1]Sheet2 (2)'!$N$1:$S$1</c:f>
              <c:numCache>
                <c:formatCode>General</c:formatCode>
                <c:ptCount val="6"/>
                <c:pt idx="0">
                  <c:v>0</c:v>
                </c:pt>
                <c:pt idx="1">
                  <c:v>4.6332000000000004</c:v>
                </c:pt>
                <c:pt idx="2">
                  <c:v>7.2579375000000006</c:v>
                </c:pt>
                <c:pt idx="3">
                  <c:v>11.988900000000001</c:v>
                </c:pt>
                <c:pt idx="4">
                  <c:v>21.181668750000004</c:v>
                </c:pt>
                <c:pt idx="5">
                  <c:v>32.781003750000004</c:v>
                </c:pt>
              </c:numCache>
            </c:numRef>
          </c:xVal>
          <c:yVal>
            <c:numRef>
              <c:f>'[1]Sheet2 (2)'!$N$3:$S$3</c:f>
              <c:numCache>
                <c:formatCode>General</c:formatCode>
                <c:ptCount val="6"/>
                <c:pt idx="0">
                  <c:v>1</c:v>
                </c:pt>
                <c:pt idx="1">
                  <c:v>0.34400948991696323</c:v>
                </c:pt>
                <c:pt idx="2">
                  <c:v>0.13760379596678529</c:v>
                </c:pt>
                <c:pt idx="3">
                  <c:v>5.1403716884143927E-3</c:v>
                </c:pt>
                <c:pt idx="4">
                  <c:v>8.8967971530249106E-4</c:v>
                </c:pt>
                <c:pt idx="5">
                  <c:v>2.7283511269276395E-4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3E9-472A-A08D-81A76D1636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2123600"/>
        <c:axId val="526751280"/>
      </c:scatterChart>
      <c:valAx>
        <c:axId val="642123600"/>
        <c:scaling>
          <c:orientation val="minMax"/>
          <c:max val="35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Dose (</a:t>
                </a:r>
                <a:r>
                  <a:rPr lang="en-GB" b="1" dirty="0" err="1"/>
                  <a:t>Gy</a:t>
                </a:r>
                <a:r>
                  <a:rPr lang="en-GB" b="1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6751280"/>
        <c:crossesAt val="1.0000000000000003E-4"/>
        <c:crossBetween val="midCat"/>
        <c:majorUnit val="10"/>
      </c:valAx>
      <c:valAx>
        <c:axId val="526751280"/>
        <c:scaling>
          <c:logBase val="10"/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Surviving fraction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21236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58856802900345784"/>
          <c:y val="6.9659332872119423E-2"/>
          <c:w val="0.31442745269035144"/>
          <c:h val="0.201649953070197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02485524511541"/>
          <c:y val="6.9256469012057315E-2"/>
          <c:w val="0.66697325994249301"/>
          <c:h val="0.63620487575665197"/>
        </c:manualLayout>
      </c:layout>
      <c:lineChart>
        <c:grouping val="standard"/>
        <c:varyColors val="0"/>
        <c:ser>
          <c:idx val="1"/>
          <c:order val="0"/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'[Cell Titer Glo HN041 0-15Gy.xlsx]Collated'!$B$9:$I$9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6.5075612048963311E-2</c:v>
                  </c:pt>
                  <c:pt idx="2">
                    <c:v>4.6377461682933045E-2</c:v>
                  </c:pt>
                  <c:pt idx="3">
                    <c:v>3.7155714306958118E-2</c:v>
                  </c:pt>
                  <c:pt idx="4">
                    <c:v>6.1491610596735462E-2</c:v>
                  </c:pt>
                  <c:pt idx="5">
                    <c:v>6.9433115933280692E-2</c:v>
                  </c:pt>
                  <c:pt idx="6">
                    <c:v>5.9692526557133085E-2</c:v>
                  </c:pt>
                  <c:pt idx="7">
                    <c:v>5.2542616478236541E-2</c:v>
                  </c:pt>
                </c:numCache>
              </c:numRef>
            </c:plus>
            <c:minus>
              <c:numRef>
                <c:f>'[Cell Titer Glo HN041 0-15Gy.xlsx]Collated'!$B$9:$I$9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6.5075612048963311E-2</c:v>
                  </c:pt>
                  <c:pt idx="2">
                    <c:v>4.6377461682933045E-2</c:v>
                  </c:pt>
                  <c:pt idx="3">
                    <c:v>3.7155714306958118E-2</c:v>
                  </c:pt>
                  <c:pt idx="4">
                    <c:v>6.1491610596735462E-2</c:v>
                  </c:pt>
                  <c:pt idx="5">
                    <c:v>6.9433115933280692E-2</c:v>
                  </c:pt>
                  <c:pt idx="6">
                    <c:v>5.9692526557133085E-2</c:v>
                  </c:pt>
                  <c:pt idx="7">
                    <c:v>5.2542616478236541E-2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'[Cell Titer Glo HN041 0-15Gy.xlsx]Collated'!$B$2:$I$2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15</c:v>
                </c:pt>
              </c:numCache>
            </c:numRef>
          </c:cat>
          <c:val>
            <c:numRef>
              <c:f>'[Cell Titer Glo HN041 0-15Gy.xlsx]Collated'!$B$7:$I$7</c:f>
              <c:numCache>
                <c:formatCode>General</c:formatCode>
                <c:ptCount val="8"/>
                <c:pt idx="0">
                  <c:v>1</c:v>
                </c:pt>
                <c:pt idx="1">
                  <c:v>0.73237904772671492</c:v>
                </c:pt>
                <c:pt idx="2">
                  <c:v>0.5942366194088855</c:v>
                </c:pt>
                <c:pt idx="3">
                  <c:v>0.53366215013170137</c:v>
                </c:pt>
                <c:pt idx="4">
                  <c:v>0.34469040627806763</c:v>
                </c:pt>
                <c:pt idx="5">
                  <c:v>0.33704525017222281</c:v>
                </c:pt>
                <c:pt idx="6">
                  <c:v>0.31298099841825183</c:v>
                </c:pt>
                <c:pt idx="7">
                  <c:v>0.27710005187464093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359-4344-B56E-F5E8C3362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10808831"/>
        <c:axId val="1906737583"/>
      </c:lineChart>
      <c:catAx>
        <c:axId val="191080883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X-ray dose (Gy)</a:t>
                </a:r>
              </a:p>
            </c:rich>
          </c:tx>
          <c:layout>
            <c:manualLayout>
              <c:xMode val="edge"/>
              <c:yMode val="edge"/>
              <c:x val="0.37675139419719011"/>
              <c:y val="0.8277724953663984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6737583"/>
        <c:crossesAt val="0"/>
        <c:auto val="1"/>
        <c:lblAlgn val="ctr"/>
        <c:lblOffset val="100"/>
        <c:noMultiLvlLbl val="0"/>
      </c:catAx>
      <c:valAx>
        <c:axId val="1906737583"/>
        <c:scaling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Viability</a:t>
                </a:r>
              </a:p>
            </c:rich>
          </c:tx>
          <c:layout>
            <c:manualLayout>
              <c:xMode val="edge"/>
              <c:yMode val="edge"/>
              <c:x val="3.5058327794444712E-2"/>
              <c:y val="0.281956075904364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0808831"/>
        <c:crossesAt val="0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37705228871913"/>
          <c:y val="7.7511580644895883E-2"/>
          <c:w val="0.86074523524425728"/>
          <c:h val="0.74339750752816847"/>
        </c:manualLayout>
      </c:layout>
      <c:barChart>
        <c:barDir val="col"/>
        <c:grouping val="clustered"/>
        <c:varyColors val="0"/>
        <c:ser>
          <c:idx val="0"/>
          <c:order val="0"/>
          <c:tx>
            <c:v>Proton-IR (58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A8C9-4B1F-9F14-BF0EF6E0F00B}"/>
              </c:ext>
            </c:extLst>
          </c:dPt>
          <c:errBars>
            <c:errBarType val="both"/>
            <c:errValType val="cust"/>
            <c:noEndCap val="0"/>
            <c:pl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plus>
            <c:min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(modified)'!$F$31:$F$35</c:f>
              <c:numCache>
                <c:formatCode>General</c:formatCode>
                <c:ptCount val="5"/>
                <c:pt idx="0">
                  <c:v>5.1589499999999999</c:v>
                </c:pt>
                <c:pt idx="1">
                  <c:v>26.100199999999997</c:v>
                </c:pt>
                <c:pt idx="2">
                  <c:v>14.974599999999999</c:v>
                </c:pt>
                <c:pt idx="3">
                  <c:v>6.1455000000000011</c:v>
                </c:pt>
                <c:pt idx="4">
                  <c:v>5.4945500000000003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C9-4B1F-9F14-BF0EF6E0F00B}"/>
            </c:ext>
          </c:extLst>
        </c:ser>
        <c:ser>
          <c:idx val="3"/>
          <c:order val="1"/>
          <c:tx>
            <c:v>Proton-IR (58 MeV; modified)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plus>
            <c:min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(modified)'!$W$31:$W$35</c:f>
              <c:numCache>
                <c:formatCode>General</c:formatCode>
                <c:ptCount val="5"/>
                <c:pt idx="0">
                  <c:v>6.8571000000000009</c:v>
                </c:pt>
                <c:pt idx="1">
                  <c:v>28.759700000000002</c:v>
                </c:pt>
                <c:pt idx="2">
                  <c:v>14.519470082430608</c:v>
                </c:pt>
                <c:pt idx="3">
                  <c:v>7.3029499999999992</c:v>
                </c:pt>
                <c:pt idx="4">
                  <c:v>5.0197290697674424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C9-4B1F-9F14-BF0EF6E0F00B}"/>
            </c:ext>
          </c:extLst>
        </c:ser>
        <c:ser>
          <c:idx val="1"/>
          <c:order val="2"/>
          <c:tx>
            <c:v>Proton-IR (11 MeV)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plus>
            <c:min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(modified)'!$AO$31:$AO$35</c:f>
              <c:numCache>
                <c:formatCode>General</c:formatCode>
                <c:ptCount val="5"/>
                <c:pt idx="0">
                  <c:v>5.1082499999999991</c:v>
                </c:pt>
                <c:pt idx="1">
                  <c:v>28.938000000000002</c:v>
                </c:pt>
                <c:pt idx="2">
                  <c:v>15.51075</c:v>
                </c:pt>
                <c:pt idx="3">
                  <c:v>5.5521000000000011</c:v>
                </c:pt>
                <c:pt idx="4">
                  <c:v>4.8060999999999998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8C9-4B1F-9F14-BF0EF6E0F00B}"/>
            </c:ext>
          </c:extLst>
        </c:ser>
        <c:ser>
          <c:idx val="2"/>
          <c:order val="3"/>
          <c:tx>
            <c:v>Proton-IR (11 MeV; modified)</c:v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plus>
            <c:min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(modified)'!$BF$31:$BF$35</c:f>
              <c:numCache>
                <c:formatCode>General</c:formatCode>
                <c:ptCount val="5"/>
                <c:pt idx="0">
                  <c:v>7.5569586956521739</c:v>
                </c:pt>
                <c:pt idx="1">
                  <c:v>38.413849999999996</c:v>
                </c:pt>
                <c:pt idx="2">
                  <c:v>22.7667</c:v>
                </c:pt>
                <c:pt idx="3">
                  <c:v>16.07206445035461</c:v>
                </c:pt>
                <c:pt idx="4">
                  <c:v>13.561403814935066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8C9-4B1F-9F14-BF0EF6E0F0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808064"/>
        <c:axId val="117850112"/>
      </c:barChart>
      <c:catAx>
        <c:axId val="118808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Hours post-IR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7850112"/>
        <c:crosses val="autoZero"/>
        <c:auto val="1"/>
        <c:lblAlgn val="ctr"/>
        <c:lblOffset val="100"/>
        <c:noMultiLvlLbl val="0"/>
      </c:catAx>
      <c:valAx>
        <c:axId val="117850112"/>
        <c:scaling>
          <c:orientation val="minMax"/>
          <c:max val="4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% Tail DNA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808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5023522943986627"/>
          <c:y val="0"/>
          <c:w val="0.54426691690611195"/>
          <c:h val="0.2697220591131993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517234020223176"/>
          <c:y val="5.7204170296867599E-2"/>
          <c:w val="0.74908226330703576"/>
          <c:h val="0.806279199971932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'11Mev data'!$B$2</c:f>
              <c:strCache>
                <c:ptCount val="1"/>
                <c:pt idx="0">
                  <c:v>11MeV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E60-44FC-A935-48E47F6F2160}"/>
              </c:ext>
            </c:extLst>
          </c:dPt>
          <c:cat>
            <c:strRef>
              <c:f>'11Mev data'!$A$3:$A$96</c:f>
              <c:strCache>
                <c:ptCount val="94"/>
                <c:pt idx="0">
                  <c:v>Mock</c:v>
                </c:pt>
                <c:pt idx="1">
                  <c:v>UEVLD</c:v>
                </c:pt>
                <c:pt idx="2">
                  <c:v>USP16</c:v>
                </c:pt>
                <c:pt idx="3">
                  <c:v>USP13</c:v>
                </c:pt>
                <c:pt idx="4">
                  <c:v>USP17</c:v>
                </c:pt>
                <c:pt idx="5">
                  <c:v>USP45</c:v>
                </c:pt>
                <c:pt idx="6">
                  <c:v>USP54</c:v>
                </c:pt>
                <c:pt idx="7">
                  <c:v>USP46</c:v>
                </c:pt>
                <c:pt idx="8">
                  <c:v>USP49</c:v>
                </c:pt>
                <c:pt idx="9">
                  <c:v>USP51</c:v>
                </c:pt>
                <c:pt idx="10">
                  <c:v>USP1</c:v>
                </c:pt>
                <c:pt idx="11">
                  <c:v>USP34</c:v>
                </c:pt>
                <c:pt idx="12">
                  <c:v>USP11</c:v>
                </c:pt>
                <c:pt idx="13">
                  <c:v>USP19</c:v>
                </c:pt>
                <c:pt idx="14">
                  <c:v>OTUB1</c:v>
                </c:pt>
                <c:pt idx="15">
                  <c:v>UBR1</c:v>
                </c:pt>
                <c:pt idx="16">
                  <c:v>USP48</c:v>
                </c:pt>
                <c:pt idx="17">
                  <c:v>UBL3</c:v>
                </c:pt>
                <c:pt idx="18">
                  <c:v>USP50</c:v>
                </c:pt>
                <c:pt idx="19">
                  <c:v>UBTD1</c:v>
                </c:pt>
                <c:pt idx="20">
                  <c:v>UCHL1</c:v>
                </c:pt>
                <c:pt idx="21">
                  <c:v>USP5</c:v>
                </c:pt>
                <c:pt idx="22">
                  <c:v>USP14</c:v>
                </c:pt>
                <c:pt idx="23">
                  <c:v>CEZANNE</c:v>
                </c:pt>
                <c:pt idx="24">
                  <c:v>DC-UBP</c:v>
                </c:pt>
                <c:pt idx="25">
                  <c:v>UCHL3</c:v>
                </c:pt>
                <c:pt idx="26">
                  <c:v>UBL4</c:v>
                </c:pt>
                <c:pt idx="27">
                  <c:v>USP10</c:v>
                </c:pt>
                <c:pt idx="28">
                  <c:v>UMPK</c:v>
                </c:pt>
                <c:pt idx="29">
                  <c:v>OTUB2</c:v>
                </c:pt>
                <c:pt idx="30">
                  <c:v>USP2</c:v>
                </c:pt>
                <c:pt idx="31">
                  <c:v>USP12</c:v>
                </c:pt>
                <c:pt idx="32">
                  <c:v>JOSD2</c:v>
                </c:pt>
                <c:pt idx="33">
                  <c:v>USP18</c:v>
                </c:pt>
                <c:pt idx="34">
                  <c:v>UCHL5</c:v>
                </c:pt>
                <c:pt idx="35">
                  <c:v>A20</c:v>
                </c:pt>
                <c:pt idx="36">
                  <c:v>ATNX3</c:v>
                </c:pt>
                <c:pt idx="37">
                  <c:v>PARP11</c:v>
                </c:pt>
                <c:pt idx="38">
                  <c:v>AMSH</c:v>
                </c:pt>
                <c:pt idx="39">
                  <c:v>USP3</c:v>
                </c:pt>
                <c:pt idx="40">
                  <c:v>USP52</c:v>
                </c:pt>
                <c:pt idx="41">
                  <c:v>USP27X</c:v>
                </c:pt>
                <c:pt idx="42">
                  <c:v>USP40</c:v>
                </c:pt>
                <c:pt idx="43">
                  <c:v>USP22</c:v>
                </c:pt>
                <c:pt idx="44">
                  <c:v>BRCC3</c:v>
                </c:pt>
                <c:pt idx="45">
                  <c:v>BAP1</c:v>
                </c:pt>
                <c:pt idx="46">
                  <c:v>USP25</c:v>
                </c:pt>
                <c:pt idx="47">
                  <c:v>USP33</c:v>
                </c:pt>
                <c:pt idx="48">
                  <c:v>MYSM1</c:v>
                </c:pt>
                <c:pt idx="49">
                  <c:v>USP15</c:v>
                </c:pt>
                <c:pt idx="50">
                  <c:v>OTUD6B</c:v>
                </c:pt>
                <c:pt idx="51">
                  <c:v>OTUD1</c:v>
                </c:pt>
                <c:pt idx="52">
                  <c:v>USP42</c:v>
                </c:pt>
                <c:pt idx="53">
                  <c:v>USP26</c:v>
                </c:pt>
                <c:pt idx="54">
                  <c:v>USP24</c:v>
                </c:pt>
                <c:pt idx="55">
                  <c:v>USP32</c:v>
                </c:pt>
                <c:pt idx="56">
                  <c:v>USP28</c:v>
                </c:pt>
                <c:pt idx="57">
                  <c:v>USP44</c:v>
                </c:pt>
                <c:pt idx="58">
                  <c:v>USP20</c:v>
                </c:pt>
                <c:pt idx="59">
                  <c:v>JOSD1</c:v>
                </c:pt>
                <c:pt idx="60">
                  <c:v>USP30</c:v>
                </c:pt>
                <c:pt idx="61">
                  <c:v>USP41</c:v>
                </c:pt>
                <c:pt idx="62">
                  <c:v>USP35</c:v>
                </c:pt>
                <c:pt idx="63">
                  <c:v>USP47</c:v>
                </c:pt>
                <c:pt idx="64">
                  <c:v>USP29</c:v>
                </c:pt>
                <c:pt idx="65">
                  <c:v>USP37</c:v>
                </c:pt>
                <c:pt idx="66">
                  <c:v>VCPIP1</c:v>
                </c:pt>
                <c:pt idx="67">
                  <c:v>USP4</c:v>
                </c:pt>
                <c:pt idx="68">
                  <c:v>USP21</c:v>
                </c:pt>
                <c:pt idx="69">
                  <c:v>USP38</c:v>
                </c:pt>
                <c:pt idx="70">
                  <c:v>USP53</c:v>
                </c:pt>
                <c:pt idx="71">
                  <c:v>OTUD4</c:v>
                </c:pt>
                <c:pt idx="72">
                  <c:v>OTUD5</c:v>
                </c:pt>
                <c:pt idx="73">
                  <c:v>USP8</c:v>
                </c:pt>
                <c:pt idx="74">
                  <c:v>DUB3</c:v>
                </c:pt>
                <c:pt idx="75">
                  <c:v>FBX07</c:v>
                </c:pt>
                <c:pt idx="76">
                  <c:v>ZRANB1</c:v>
                </c:pt>
                <c:pt idx="77">
                  <c:v>UFD1L</c:v>
                </c:pt>
                <c:pt idx="78">
                  <c:v>DUB1A</c:v>
                </c:pt>
                <c:pt idx="79">
                  <c:v>MPND</c:v>
                </c:pt>
                <c:pt idx="80">
                  <c:v>SENP2</c:v>
                </c:pt>
                <c:pt idx="81">
                  <c:v>USP9Y</c:v>
                </c:pt>
                <c:pt idx="82">
                  <c:v>YODI</c:v>
                </c:pt>
                <c:pt idx="83">
                  <c:v>USP43</c:v>
                </c:pt>
                <c:pt idx="84">
                  <c:v>STAMBP1</c:v>
                </c:pt>
                <c:pt idx="85">
                  <c:v>USP39</c:v>
                </c:pt>
                <c:pt idx="86">
                  <c:v>USP36</c:v>
                </c:pt>
                <c:pt idx="87">
                  <c:v>FBX08</c:v>
                </c:pt>
                <c:pt idx="88">
                  <c:v>USP6</c:v>
                </c:pt>
                <c:pt idx="89">
                  <c:v>USP9X</c:v>
                </c:pt>
                <c:pt idx="90">
                  <c:v>USP31</c:v>
                </c:pt>
                <c:pt idx="91">
                  <c:v>UBL5</c:v>
                </c:pt>
                <c:pt idx="92">
                  <c:v>USP7</c:v>
                </c:pt>
                <c:pt idx="93">
                  <c:v>CYLD</c:v>
                </c:pt>
              </c:strCache>
            </c:strRef>
          </c:cat>
          <c:val>
            <c:numRef>
              <c:f>'11Mev data'!$B$3:$B$96</c:f>
              <c:numCache>
                <c:formatCode>General</c:formatCode>
                <c:ptCount val="94"/>
                <c:pt idx="0">
                  <c:v>1</c:v>
                </c:pt>
                <c:pt idx="1">
                  <c:v>8.7249390182652888</c:v>
                </c:pt>
                <c:pt idx="2">
                  <c:v>3.8641283185398931</c:v>
                </c:pt>
                <c:pt idx="3">
                  <c:v>3.177660950013089</c:v>
                </c:pt>
                <c:pt idx="4">
                  <c:v>2.908815084544583</c:v>
                </c:pt>
                <c:pt idx="5">
                  <c:v>2.8456209437844029</c:v>
                </c:pt>
                <c:pt idx="6">
                  <c:v>2.7045264256471211</c:v>
                </c:pt>
                <c:pt idx="7">
                  <c:v>2.6732117437980354</c:v>
                </c:pt>
                <c:pt idx="8">
                  <c:v>2.5997203947831826</c:v>
                </c:pt>
                <c:pt idx="9">
                  <c:v>2.5566601039506156</c:v>
                </c:pt>
                <c:pt idx="10">
                  <c:v>2.4554786485218214</c:v>
                </c:pt>
                <c:pt idx="11">
                  <c:v>2.4287958968983694</c:v>
                </c:pt>
                <c:pt idx="12">
                  <c:v>2.3323946010027421</c:v>
                </c:pt>
                <c:pt idx="13">
                  <c:v>2.0734373659215781</c:v>
                </c:pt>
                <c:pt idx="14">
                  <c:v>1.9853728363490553</c:v>
                </c:pt>
                <c:pt idx="15">
                  <c:v>1.9653850241710871</c:v>
                </c:pt>
                <c:pt idx="16">
                  <c:v>1.9572787284729676</c:v>
                </c:pt>
                <c:pt idx="17">
                  <c:v>1.9328727744569327</c:v>
                </c:pt>
                <c:pt idx="18">
                  <c:v>1.924138799246611</c:v>
                </c:pt>
                <c:pt idx="19">
                  <c:v>1.8982699140371602</c:v>
                </c:pt>
                <c:pt idx="20">
                  <c:v>1.8908826108270562</c:v>
                </c:pt>
                <c:pt idx="21">
                  <c:v>1.8543293927907396</c:v>
                </c:pt>
                <c:pt idx="22">
                  <c:v>1.8302117872741999</c:v>
                </c:pt>
                <c:pt idx="23">
                  <c:v>1.8123345667900119</c:v>
                </c:pt>
                <c:pt idx="24">
                  <c:v>1.7889400516189586</c:v>
                </c:pt>
                <c:pt idx="25">
                  <c:v>1.6895189093938843</c:v>
                </c:pt>
                <c:pt idx="26">
                  <c:v>1.6773785570210804</c:v>
                </c:pt>
                <c:pt idx="27">
                  <c:v>1.6369928287478535</c:v>
                </c:pt>
                <c:pt idx="28">
                  <c:v>1.6368706103792741</c:v>
                </c:pt>
                <c:pt idx="29">
                  <c:v>1.6345390440601066</c:v>
                </c:pt>
                <c:pt idx="30">
                  <c:v>1.6144349820485984</c:v>
                </c:pt>
                <c:pt idx="31">
                  <c:v>1.6095787443691036</c:v>
                </c:pt>
                <c:pt idx="32">
                  <c:v>1.5605540453542837</c:v>
                </c:pt>
                <c:pt idx="33">
                  <c:v>1.5258641963006117</c:v>
                </c:pt>
                <c:pt idx="34">
                  <c:v>1.5086006225515085</c:v>
                </c:pt>
                <c:pt idx="35">
                  <c:v>1.4908790675124612</c:v>
                </c:pt>
                <c:pt idx="36">
                  <c:v>1.4856298932110248</c:v>
                </c:pt>
                <c:pt idx="37">
                  <c:v>1.4844173052140448</c:v>
                </c:pt>
                <c:pt idx="38">
                  <c:v>1.4691772795990981</c:v>
                </c:pt>
                <c:pt idx="39">
                  <c:v>1.4619330387464811</c:v>
                </c:pt>
                <c:pt idx="40">
                  <c:v>1.4394203005630595</c:v>
                </c:pt>
                <c:pt idx="41">
                  <c:v>1.43521462933204</c:v>
                </c:pt>
                <c:pt idx="42">
                  <c:v>1.3881797679951637</c:v>
                </c:pt>
                <c:pt idx="43">
                  <c:v>1.377470882009322</c:v>
                </c:pt>
                <c:pt idx="44">
                  <c:v>1.3713908533710517</c:v>
                </c:pt>
                <c:pt idx="45">
                  <c:v>1.3517422132838284</c:v>
                </c:pt>
                <c:pt idx="46">
                  <c:v>1.2680164084868639</c:v>
                </c:pt>
                <c:pt idx="47">
                  <c:v>1.2505366778130929</c:v>
                </c:pt>
                <c:pt idx="48">
                  <c:v>1.2505052014197355</c:v>
                </c:pt>
                <c:pt idx="49">
                  <c:v>1.241344860068464</c:v>
                </c:pt>
                <c:pt idx="50">
                  <c:v>1.2410446091927803</c:v>
                </c:pt>
                <c:pt idx="51">
                  <c:v>1.2043472736935716</c:v>
                </c:pt>
                <c:pt idx="52">
                  <c:v>1.1926792821877379</c:v>
                </c:pt>
                <c:pt idx="53">
                  <c:v>1.1861826842936949</c:v>
                </c:pt>
                <c:pt idx="54">
                  <c:v>1.1853135517612206</c:v>
                </c:pt>
                <c:pt idx="55">
                  <c:v>1.1734548719257631</c:v>
                </c:pt>
                <c:pt idx="56">
                  <c:v>1.1517173240258129</c:v>
                </c:pt>
                <c:pt idx="57">
                  <c:v>1.1456621759134438</c:v>
                </c:pt>
                <c:pt idx="58">
                  <c:v>1.1426395831855884</c:v>
                </c:pt>
                <c:pt idx="59">
                  <c:v>1.1405013622167584</c:v>
                </c:pt>
                <c:pt idx="60">
                  <c:v>1.136344960428932</c:v>
                </c:pt>
                <c:pt idx="61">
                  <c:v>1.118462600651722</c:v>
                </c:pt>
                <c:pt idx="62">
                  <c:v>1.1078173041510275</c:v>
                </c:pt>
                <c:pt idx="63">
                  <c:v>1.1076229561701814</c:v>
                </c:pt>
                <c:pt idx="64">
                  <c:v>1.1043866796392037</c:v>
                </c:pt>
                <c:pt idx="65">
                  <c:v>1.0944082924186513</c:v>
                </c:pt>
                <c:pt idx="66">
                  <c:v>1.0753459166409554</c:v>
                </c:pt>
                <c:pt idx="67">
                  <c:v>1.0591419482138866</c:v>
                </c:pt>
                <c:pt idx="68">
                  <c:v>1.0558849074740906</c:v>
                </c:pt>
                <c:pt idx="69">
                  <c:v>1.0142843585057637</c:v>
                </c:pt>
                <c:pt idx="70">
                  <c:v>0.96748812128017037</c:v>
                </c:pt>
                <c:pt idx="71">
                  <c:v>0.93527890583358209</c:v>
                </c:pt>
                <c:pt idx="72">
                  <c:v>0.90601931121942092</c:v>
                </c:pt>
                <c:pt idx="73">
                  <c:v>0.90142036654753643</c:v>
                </c:pt>
                <c:pt idx="74">
                  <c:v>0.89921826862021126</c:v>
                </c:pt>
                <c:pt idx="75">
                  <c:v>0.88100549828878072</c:v>
                </c:pt>
                <c:pt idx="76">
                  <c:v>0.87123820486022352</c:v>
                </c:pt>
                <c:pt idx="77">
                  <c:v>0.86798694916904995</c:v>
                </c:pt>
                <c:pt idx="78">
                  <c:v>0.86675857908371479</c:v>
                </c:pt>
                <c:pt idx="79">
                  <c:v>0.85895607742592439</c:v>
                </c:pt>
                <c:pt idx="80">
                  <c:v>0.80866330434696365</c:v>
                </c:pt>
                <c:pt idx="81">
                  <c:v>0.78544399527387487</c:v>
                </c:pt>
                <c:pt idx="82">
                  <c:v>0.76629441718459523</c:v>
                </c:pt>
                <c:pt idx="83">
                  <c:v>0.7440521661379258</c:v>
                </c:pt>
                <c:pt idx="84">
                  <c:v>0.71942210953678254</c:v>
                </c:pt>
                <c:pt idx="85">
                  <c:v>0.66664978154655241</c:v>
                </c:pt>
                <c:pt idx="86">
                  <c:v>0.65617988168627506</c:v>
                </c:pt>
                <c:pt idx="87">
                  <c:v>0.60083492777045067</c:v>
                </c:pt>
                <c:pt idx="88">
                  <c:v>0.60001680552912751</c:v>
                </c:pt>
                <c:pt idx="89">
                  <c:v>0.59584852563733093</c:v>
                </c:pt>
                <c:pt idx="90">
                  <c:v>0.59024045274203674</c:v>
                </c:pt>
                <c:pt idx="91">
                  <c:v>0.50943627200946695</c:v>
                </c:pt>
                <c:pt idx="92">
                  <c:v>0.49855618182460026</c:v>
                </c:pt>
                <c:pt idx="93">
                  <c:v>0.47074997154887904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60-44FC-A935-48E47F6F21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141263360"/>
        <c:axId val="141709248"/>
      </c:barChart>
      <c:catAx>
        <c:axId val="141263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600"/>
            </a:pPr>
            <a:endParaRPr lang="en-US"/>
          </a:p>
        </c:txPr>
        <c:crossAx val="141709248"/>
        <c:crosses val="autoZero"/>
        <c:auto val="1"/>
        <c:lblAlgn val="ctr"/>
        <c:lblOffset val="100"/>
        <c:tickMarkSkip val="10"/>
        <c:noMultiLvlLbl val="0"/>
      </c:catAx>
      <c:valAx>
        <c:axId val="141709248"/>
        <c:scaling>
          <c:orientation val="minMax"/>
          <c:max val="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300"/>
                </a:pPr>
                <a:r>
                  <a:rPr lang="en-GB" sz="1300" dirty="0"/>
                  <a:t>Normalised surviving fraction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1263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259695562572019"/>
          <c:y val="7.7511580644895883E-2"/>
          <c:w val="0.83243106925751653"/>
          <c:h val="0.76607304888727323"/>
        </c:manualLayout>
      </c:layout>
      <c:barChart>
        <c:barDir val="col"/>
        <c:grouping val="clustered"/>
        <c:varyColors val="0"/>
        <c:ser>
          <c:idx val="0"/>
          <c:order val="0"/>
          <c:tx>
            <c:v>NT siRNA (11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329-46E1-93B3-C5707F45D99D}"/>
              </c:ext>
            </c:extLst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(modified)'!$G$104:$G$108</c:f>
                <c:numCache>
                  <c:formatCode>General</c:formatCode>
                  <c:ptCount val="5"/>
                  <c:pt idx="0">
                    <c:v>0.92313470847975254</c:v>
                  </c:pt>
                  <c:pt idx="1">
                    <c:v>1.7463609029250819</c:v>
                  </c:pt>
                  <c:pt idx="2">
                    <c:v>1.4992784264438683</c:v>
                  </c:pt>
                  <c:pt idx="3">
                    <c:v>1.8895037197725866</c:v>
                  </c:pt>
                  <c:pt idx="4">
                    <c:v>1.2347163169462576</c:v>
                  </c:pt>
                </c:numCache>
              </c:numRef>
            </c:plus>
            <c:minus>
              <c:numRef>
                <c:f>'Neutral (modified)'!$G$104:$G$108</c:f>
                <c:numCache>
                  <c:formatCode>General</c:formatCode>
                  <c:ptCount val="5"/>
                  <c:pt idx="0">
                    <c:v>0.92313470847975254</c:v>
                  </c:pt>
                  <c:pt idx="1">
                    <c:v>1.7463609029250819</c:v>
                  </c:pt>
                  <c:pt idx="2">
                    <c:v>1.4992784264438683</c:v>
                  </c:pt>
                  <c:pt idx="3">
                    <c:v>1.8895037197725866</c:v>
                  </c:pt>
                  <c:pt idx="4">
                    <c:v>1.2347163169462576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(modified)'!$F$104:$F$108</c:f>
              <c:numCache>
                <c:formatCode>General</c:formatCode>
                <c:ptCount val="5"/>
                <c:pt idx="0">
                  <c:v>2.3614499999999996</c:v>
                </c:pt>
                <c:pt idx="1">
                  <c:v>28.788971428571429</c:v>
                </c:pt>
                <c:pt idx="2">
                  <c:v>15.564500000000001</c:v>
                </c:pt>
                <c:pt idx="3">
                  <c:v>4.9195441860465117</c:v>
                </c:pt>
                <c:pt idx="4">
                  <c:v>2.4781500000000003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29-46E1-93B3-C5707F45D99D}"/>
            </c:ext>
          </c:extLst>
        </c:ser>
        <c:ser>
          <c:idx val="1"/>
          <c:order val="1"/>
          <c:tx>
            <c:v>NT siRNA (11 MeV; mod.)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329-46E1-93B3-C5707F45D99D}"/>
                </c:ext>
              </c:extLst>
            </c:dLbl>
            <c:dLbl>
              <c:idx val="1"/>
              <c:layout>
                <c:manualLayout>
                  <c:x val="-1.3070996213682792E-2"/>
                  <c:y val="-5.417941195386180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9329-46E1-93B3-C5707F45D99D}"/>
                </c:ext>
              </c:extLst>
            </c:dLbl>
            <c:dLbl>
              <c:idx val="2"/>
              <c:layout>
                <c:manualLayout>
                  <c:x val="-1.8629778260886697E-2"/>
                  <c:y val="-3.433949769957168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9329-46E1-93B3-C5707F45D99D}"/>
                </c:ext>
              </c:extLst>
            </c:dLbl>
            <c:dLbl>
              <c:idx val="3"/>
              <c:layout>
                <c:manualLayout>
                  <c:x val="-1.2520426894656048E-2"/>
                  <c:y val="-2.580894373435053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9329-46E1-93B3-C5707F45D99D}"/>
                </c:ext>
              </c:extLst>
            </c:dLbl>
            <c:dLbl>
              <c:idx val="4"/>
              <c:layout>
                <c:manualLayout>
                  <c:x val="-1.5575102577771373E-2"/>
                  <c:y val="-3.339863284887530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9329-46E1-93B3-C5707F45D99D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'Neutral (modified)'!$O$104:$O$108</c:f>
                <c:numCache>
                  <c:formatCode>General</c:formatCode>
                  <c:ptCount val="5"/>
                  <c:pt idx="0">
                    <c:v>0.94439351967281282</c:v>
                  </c:pt>
                  <c:pt idx="1">
                    <c:v>1.3763158194841034</c:v>
                  </c:pt>
                  <c:pt idx="2">
                    <c:v>1.3460235993473482</c:v>
                  </c:pt>
                  <c:pt idx="3">
                    <c:v>1.0635889603914914</c:v>
                  </c:pt>
                  <c:pt idx="4">
                    <c:v>1.3954148358936063</c:v>
                  </c:pt>
                </c:numCache>
              </c:numRef>
            </c:plus>
            <c:minus>
              <c:numRef>
                <c:f>'Neutral (modified)'!$O$104:$O$108</c:f>
                <c:numCache>
                  <c:formatCode>General</c:formatCode>
                  <c:ptCount val="5"/>
                  <c:pt idx="0">
                    <c:v>0.94439351967281282</c:v>
                  </c:pt>
                  <c:pt idx="1">
                    <c:v>1.3763158194841034</c:v>
                  </c:pt>
                  <c:pt idx="2">
                    <c:v>1.3460235993473482</c:v>
                  </c:pt>
                  <c:pt idx="3">
                    <c:v>1.0635889603914914</c:v>
                  </c:pt>
                  <c:pt idx="4">
                    <c:v>1.3954148358936063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(modified)'!$N$104:$N$108</c:f>
              <c:numCache>
                <c:formatCode>General</c:formatCode>
                <c:ptCount val="5"/>
                <c:pt idx="0">
                  <c:v>3.0395999999999996</c:v>
                </c:pt>
                <c:pt idx="1">
                  <c:v>34.001710132890366</c:v>
                </c:pt>
                <c:pt idx="2">
                  <c:v>24.844049999999999</c:v>
                </c:pt>
                <c:pt idx="3">
                  <c:v>16.999549999999999</c:v>
                </c:pt>
                <c:pt idx="4">
                  <c:v>12.020863922294174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329-46E1-93B3-C5707F45D99D}"/>
            </c:ext>
          </c:extLst>
        </c:ser>
        <c:ser>
          <c:idx val="3"/>
          <c:order val="2"/>
          <c:tx>
            <c:v>USP6 siRNA (11 MeV)</c:v>
          </c:tx>
          <c:spPr>
            <a:solidFill>
              <a:srgbClr val="FF0000"/>
            </a:solidFill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(modified)'!$W$104:$W$108</c:f>
                <c:numCache>
                  <c:formatCode>General</c:formatCode>
                  <c:ptCount val="5"/>
                  <c:pt idx="0">
                    <c:v>0.8694326809285855</c:v>
                  </c:pt>
                  <c:pt idx="1">
                    <c:v>3.0820263912995096</c:v>
                  </c:pt>
                  <c:pt idx="2">
                    <c:v>1.2946015530718824</c:v>
                  </c:pt>
                  <c:pt idx="3">
                    <c:v>0.94876793615017674</c:v>
                  </c:pt>
                  <c:pt idx="4">
                    <c:v>0.72721976867146521</c:v>
                  </c:pt>
                </c:numCache>
              </c:numRef>
            </c:plus>
            <c:minus>
              <c:numRef>
                <c:f>'Neutral (modified)'!$W$104:$W$108</c:f>
                <c:numCache>
                  <c:formatCode>General</c:formatCode>
                  <c:ptCount val="5"/>
                  <c:pt idx="0">
                    <c:v>0.8694326809285855</c:v>
                  </c:pt>
                  <c:pt idx="1">
                    <c:v>3.0820263912995096</c:v>
                  </c:pt>
                  <c:pt idx="2">
                    <c:v>1.2946015530718824</c:v>
                  </c:pt>
                  <c:pt idx="3">
                    <c:v>0.94876793615017674</c:v>
                  </c:pt>
                  <c:pt idx="4">
                    <c:v>0.72721976867146521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(modified)'!$V$104:$V$108</c:f>
              <c:numCache>
                <c:formatCode>General</c:formatCode>
                <c:ptCount val="5"/>
                <c:pt idx="0">
                  <c:v>3.2521</c:v>
                </c:pt>
                <c:pt idx="1">
                  <c:v>31.06175</c:v>
                </c:pt>
                <c:pt idx="2">
                  <c:v>14.771115217391305</c:v>
                </c:pt>
                <c:pt idx="3">
                  <c:v>4.4121500000000005</c:v>
                </c:pt>
                <c:pt idx="4">
                  <c:v>2.4181819148936174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29-46E1-93B3-C5707F45D99D}"/>
            </c:ext>
          </c:extLst>
        </c:ser>
        <c:ser>
          <c:idx val="2"/>
          <c:order val="3"/>
          <c:tx>
            <c:v>USP6 siRNA (11 MeV; mod.)</c:v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329-46E1-93B3-C5707F45D99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329-46E1-93B3-C5707F45D99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329-46E1-93B3-C5707F45D99D}"/>
                </c:ext>
              </c:extLst>
            </c:dLbl>
            <c:dLbl>
              <c:idx val="3"/>
              <c:layout>
                <c:manualLayout>
                  <c:x val="-3.1700739167905556E-2"/>
                  <c:y val="-3.326688417843326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9329-46E1-93B3-C5707F45D99D}"/>
                </c:ext>
              </c:extLst>
            </c:dLbl>
            <c:dLbl>
              <c:idx val="4"/>
              <c:layout>
                <c:manualLayout>
                  <c:x val="-2.6535964563172785E-2"/>
                  <c:y val="-3.274161395570205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9329-46E1-93B3-C5707F45D99D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'Neutral (modified)'!$AE$104:$AE$108</c:f>
                <c:numCache>
                  <c:formatCode>General</c:formatCode>
                  <c:ptCount val="5"/>
                  <c:pt idx="0">
                    <c:v>1.0039251499323385</c:v>
                  </c:pt>
                  <c:pt idx="1">
                    <c:v>2.2610353048990612</c:v>
                  </c:pt>
                  <c:pt idx="2">
                    <c:v>1.3492757267017974</c:v>
                  </c:pt>
                  <c:pt idx="3">
                    <c:v>0.76112039345515436</c:v>
                  </c:pt>
                  <c:pt idx="4">
                    <c:v>1.1176108505594715</c:v>
                  </c:pt>
                </c:numCache>
              </c:numRef>
            </c:plus>
            <c:minus>
              <c:numRef>
                <c:f>'Neutral (modified)'!$AE$104:$AE$108</c:f>
                <c:numCache>
                  <c:formatCode>General</c:formatCode>
                  <c:ptCount val="5"/>
                  <c:pt idx="0">
                    <c:v>1.0039251499323385</c:v>
                  </c:pt>
                  <c:pt idx="1">
                    <c:v>2.2610353048990612</c:v>
                  </c:pt>
                  <c:pt idx="2">
                    <c:v>1.3492757267017974</c:v>
                  </c:pt>
                  <c:pt idx="3">
                    <c:v>0.76112039345515436</c:v>
                  </c:pt>
                  <c:pt idx="4">
                    <c:v>1.1176108505594715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(modified)'!$AD$104:$AD$108</c:f>
              <c:numCache>
                <c:formatCode>General</c:formatCode>
                <c:ptCount val="5"/>
                <c:pt idx="0">
                  <c:v>3.1801999999999997</c:v>
                </c:pt>
                <c:pt idx="1">
                  <c:v>35.955450000000013</c:v>
                </c:pt>
                <c:pt idx="2">
                  <c:v>26.433999999999997</c:v>
                </c:pt>
                <c:pt idx="3">
                  <c:v>25.075500000000005</c:v>
                </c:pt>
                <c:pt idx="4">
                  <c:v>21.759508139534883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9329-46E1-93B3-C5707F45D99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5118464"/>
        <c:axId val="205444736"/>
      </c:barChart>
      <c:catAx>
        <c:axId val="205118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Hours post-IR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05444736"/>
        <c:crosses val="autoZero"/>
        <c:auto val="1"/>
        <c:lblAlgn val="ctr"/>
        <c:lblOffset val="100"/>
        <c:noMultiLvlLbl val="0"/>
      </c:catAx>
      <c:valAx>
        <c:axId val="2054447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% Tail DNA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5118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7546971302992425"/>
          <c:y val="7.3282583701549464E-3"/>
          <c:w val="0.52453028697007575"/>
          <c:h val="0.26087167955412394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439642767700155"/>
          <c:y val="0.21289969412331661"/>
          <c:w val="0.83063195787543098"/>
          <c:h val="0.61105049227521957"/>
        </c:manualLayout>
      </c:layout>
      <c:barChart>
        <c:barDir val="col"/>
        <c:grouping val="clustered"/>
        <c:varyColors val="0"/>
        <c:ser>
          <c:idx val="0"/>
          <c:order val="0"/>
          <c:tx>
            <c:v>DMSO (11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398A-44EE-8C71-69EE9AC8C75E}"/>
              </c:ext>
            </c:extLst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(modified)'!$K$130:$K$134</c:f>
                <c:numCache>
                  <c:formatCode>General</c:formatCode>
                  <c:ptCount val="5"/>
                  <c:pt idx="0">
                    <c:v>0.81819414240549737</c:v>
                  </c:pt>
                  <c:pt idx="1">
                    <c:v>1.5673665833846118</c:v>
                  </c:pt>
                  <c:pt idx="2">
                    <c:v>1.0484359303266868</c:v>
                  </c:pt>
                  <c:pt idx="3">
                    <c:v>1.076889022760267</c:v>
                  </c:pt>
                  <c:pt idx="4">
                    <c:v>0.78987648063900806</c:v>
                  </c:pt>
                </c:numCache>
              </c:numRef>
            </c:plus>
            <c:minus>
              <c:numRef>
                <c:f>'Neutral (modified)'!$K$130:$K$134</c:f>
                <c:numCache>
                  <c:formatCode>General</c:formatCode>
                  <c:ptCount val="5"/>
                  <c:pt idx="0">
                    <c:v>0.81819414240549737</c:v>
                  </c:pt>
                  <c:pt idx="1">
                    <c:v>1.5673665833846118</c:v>
                  </c:pt>
                  <c:pt idx="2">
                    <c:v>1.0484359303266868</c:v>
                  </c:pt>
                  <c:pt idx="3">
                    <c:v>1.076889022760267</c:v>
                  </c:pt>
                  <c:pt idx="4">
                    <c:v>0.78987648063900806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(modified)'!$J$130:$J$134</c:f>
              <c:numCache>
                <c:formatCode>General</c:formatCode>
                <c:ptCount val="5"/>
                <c:pt idx="0">
                  <c:v>5.7157666666666662</c:v>
                </c:pt>
                <c:pt idx="1">
                  <c:v>27.257881818181815</c:v>
                </c:pt>
                <c:pt idx="2">
                  <c:v>8.6067</c:v>
                </c:pt>
                <c:pt idx="3">
                  <c:v>1.9607629629629633</c:v>
                </c:pt>
                <c:pt idx="4">
                  <c:v>1.9815666666666669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8A-44EE-8C71-69EE9AC8C75E}"/>
            </c:ext>
          </c:extLst>
        </c:ser>
        <c:ser>
          <c:idx val="1"/>
          <c:order val="1"/>
          <c:tx>
            <c:v>DMSO (11 MeV; mod.)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(modified)'!$W$130:$W$134</c:f>
                <c:numCache>
                  <c:formatCode>General</c:formatCode>
                  <c:ptCount val="5"/>
                  <c:pt idx="0">
                    <c:v>0.55032185128340982</c:v>
                  </c:pt>
                  <c:pt idx="1">
                    <c:v>1.5354555605582298</c:v>
                  </c:pt>
                  <c:pt idx="2">
                    <c:v>2.0933248297044162</c:v>
                  </c:pt>
                  <c:pt idx="3">
                    <c:v>1.2344516607249816</c:v>
                  </c:pt>
                  <c:pt idx="4">
                    <c:v>0.60880350658453875</c:v>
                  </c:pt>
                </c:numCache>
              </c:numRef>
            </c:plus>
            <c:minus>
              <c:numRef>
                <c:f>'Neutral (modified)'!$W$130:$W$134</c:f>
                <c:numCache>
                  <c:formatCode>General</c:formatCode>
                  <c:ptCount val="5"/>
                  <c:pt idx="0">
                    <c:v>0.55032185128340982</c:v>
                  </c:pt>
                  <c:pt idx="1">
                    <c:v>1.5354555605582298</c:v>
                  </c:pt>
                  <c:pt idx="2">
                    <c:v>2.0933248297044162</c:v>
                  </c:pt>
                  <c:pt idx="3">
                    <c:v>1.2344516607249816</c:v>
                  </c:pt>
                  <c:pt idx="4">
                    <c:v>0.60880350658453875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(modified)'!$V$130:$V$134</c:f>
              <c:numCache>
                <c:formatCode>General</c:formatCode>
                <c:ptCount val="5"/>
                <c:pt idx="0">
                  <c:v>4.9673000000000007</c:v>
                </c:pt>
                <c:pt idx="1">
                  <c:v>33.69938291451097</c:v>
                </c:pt>
                <c:pt idx="2">
                  <c:v>16.863467570009032</c:v>
                </c:pt>
                <c:pt idx="3">
                  <c:v>12.841233333333333</c:v>
                </c:pt>
                <c:pt idx="4">
                  <c:v>9.7973777777777773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98A-44EE-8C71-69EE9AC8C75E}"/>
            </c:ext>
          </c:extLst>
        </c:ser>
        <c:ser>
          <c:idx val="3"/>
          <c:order val="2"/>
          <c:tx>
            <c:v>Olaparib (11 MeV)</c:v>
          </c:tx>
          <c:spPr>
            <a:solidFill>
              <a:srgbClr val="FF0000"/>
            </a:solidFill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(modified)'!$AI$130:$AI$134</c:f>
                <c:numCache>
                  <c:formatCode>General</c:formatCode>
                  <c:ptCount val="5"/>
                  <c:pt idx="0">
                    <c:v>1.5572222336583832</c:v>
                  </c:pt>
                  <c:pt idx="1">
                    <c:v>1.6027951278652353</c:v>
                  </c:pt>
                  <c:pt idx="2">
                    <c:v>0.72565591838440335</c:v>
                  </c:pt>
                  <c:pt idx="3">
                    <c:v>0.94441277816321378</c:v>
                  </c:pt>
                  <c:pt idx="4">
                    <c:v>0.74818498692948132</c:v>
                  </c:pt>
                </c:numCache>
              </c:numRef>
            </c:plus>
            <c:minus>
              <c:numRef>
                <c:f>'Neutral (modified)'!$AI$130:$AI$134</c:f>
                <c:numCache>
                  <c:formatCode>General</c:formatCode>
                  <c:ptCount val="5"/>
                  <c:pt idx="0">
                    <c:v>1.5572222336583832</c:v>
                  </c:pt>
                  <c:pt idx="1">
                    <c:v>1.6027951278652353</c:v>
                  </c:pt>
                  <c:pt idx="2">
                    <c:v>0.72565591838440335</c:v>
                  </c:pt>
                  <c:pt idx="3">
                    <c:v>0.94441277816321378</c:v>
                  </c:pt>
                  <c:pt idx="4">
                    <c:v>0.74818498692948132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(modified)'!$AH$130:$AH$134</c:f>
              <c:numCache>
                <c:formatCode>General</c:formatCode>
                <c:ptCount val="5"/>
                <c:pt idx="0">
                  <c:v>5.1149249999999995</c:v>
                </c:pt>
                <c:pt idx="1">
                  <c:v>27.911221042021733</c:v>
                </c:pt>
                <c:pt idx="2">
                  <c:v>8.7249838779956441</c:v>
                </c:pt>
                <c:pt idx="3">
                  <c:v>1.6027573643410855</c:v>
                </c:pt>
                <c:pt idx="4">
                  <c:v>2.1858333333333335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98A-44EE-8C71-69EE9AC8C75E}"/>
            </c:ext>
          </c:extLst>
        </c:ser>
        <c:ser>
          <c:idx val="2"/>
          <c:order val="3"/>
          <c:tx>
            <c:v>Olaparib (11 MeV; mod.)</c:v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98A-44EE-8C71-69EE9AC8C75E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98A-44EE-8C71-69EE9AC8C75E}"/>
                </c:ext>
              </c:extLst>
            </c:dLbl>
            <c:dLbl>
              <c:idx val="2"/>
              <c:layout>
                <c:manualLayout>
                  <c:x val="-2.9280400468324034E-2"/>
                  <c:y val="-3.015757857621611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398A-44EE-8C71-69EE9AC8C75E}"/>
                </c:ext>
              </c:extLst>
            </c:dLbl>
            <c:dLbl>
              <c:idx val="3"/>
              <c:layout>
                <c:manualLayout>
                  <c:x val="-2.6425215574337895E-2"/>
                  <c:y val="-4.686137062636858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398A-44EE-8C71-69EE9AC8C75E}"/>
                </c:ext>
              </c:extLst>
            </c:dLbl>
            <c:dLbl>
              <c:idx val="4"/>
              <c:layout>
                <c:manualLayout>
                  <c:x val="-2.9280391158359363E-2"/>
                  <c:y val="-4.183502243608959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398A-44EE-8C71-69EE9AC8C75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'Neutral (modified)'!$AU$130:$AU$134</c:f>
                <c:numCache>
                  <c:formatCode>General</c:formatCode>
                  <c:ptCount val="5"/>
                  <c:pt idx="0">
                    <c:v>0.86483562985498008</c:v>
                  </c:pt>
                  <c:pt idx="1">
                    <c:v>1.5798461908257555</c:v>
                  </c:pt>
                  <c:pt idx="2">
                    <c:v>0.77052726536227634</c:v>
                  </c:pt>
                  <c:pt idx="3">
                    <c:v>1.3714664823278604</c:v>
                  </c:pt>
                  <c:pt idx="4">
                    <c:v>1.645300707101935</c:v>
                  </c:pt>
                </c:numCache>
              </c:numRef>
            </c:plus>
            <c:minus>
              <c:numRef>
                <c:f>'Neutral (modified)'!$AU$130:$AU$134</c:f>
                <c:numCache>
                  <c:formatCode>General</c:formatCode>
                  <c:ptCount val="5"/>
                  <c:pt idx="0">
                    <c:v>0.86483562985498008</c:v>
                  </c:pt>
                  <c:pt idx="1">
                    <c:v>1.5798461908257555</c:v>
                  </c:pt>
                  <c:pt idx="2">
                    <c:v>0.77052726536227634</c:v>
                  </c:pt>
                  <c:pt idx="3">
                    <c:v>1.3714664823278604</c:v>
                  </c:pt>
                  <c:pt idx="4">
                    <c:v>1.645300707101935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(modified)'!$AT$130:$AT$134</c:f>
              <c:numCache>
                <c:formatCode>General</c:formatCode>
                <c:ptCount val="5"/>
                <c:pt idx="0">
                  <c:v>5.6102000000000007</c:v>
                </c:pt>
                <c:pt idx="1">
                  <c:v>32.554566666666666</c:v>
                </c:pt>
                <c:pt idx="2">
                  <c:v>20.7758</c:v>
                </c:pt>
                <c:pt idx="3">
                  <c:v>20.87985909090909</c:v>
                </c:pt>
                <c:pt idx="4">
                  <c:v>21.678088888888887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98A-44EE-8C71-69EE9AC8C75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5118464"/>
        <c:axId val="205444736"/>
      </c:barChart>
      <c:catAx>
        <c:axId val="205118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Hours post-IR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5444736"/>
        <c:crosses val="autoZero"/>
        <c:auto val="1"/>
        <c:lblAlgn val="ctr"/>
        <c:lblOffset val="100"/>
        <c:noMultiLvlLbl val="0"/>
      </c:catAx>
      <c:valAx>
        <c:axId val="2054447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% Tail DNA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5118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5018442853642545"/>
          <c:y val="4.4890666532114371E-3"/>
          <c:w val="0.64981557146357449"/>
          <c:h val="0.2443133272218527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423088048878724"/>
          <c:y val="8.8437591134441523E-2"/>
          <c:w val="0.67714451132921027"/>
          <c:h val="0.63244356150901515"/>
        </c:manualLayout>
      </c:layout>
      <c:scatterChart>
        <c:scatterStyle val="lineMarker"/>
        <c:varyColors val="0"/>
        <c:ser>
          <c:idx val="0"/>
          <c:order val="0"/>
          <c:tx>
            <c:v>DMSO</c:v>
          </c:tx>
          <c:spPr>
            <a:ln w="9525">
              <a:solidFill>
                <a:schemeClr val="accent3"/>
              </a:solidFill>
            </a:ln>
          </c:spPr>
          <c:marker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'Summary 11MeV'!$H$45:$H$48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5.2013439034048082E-3</c:v>
                  </c:pt>
                  <c:pt idx="2">
                    <c:v>1.6955156336325532E-2</c:v>
                  </c:pt>
                  <c:pt idx="3">
                    <c:v>5.4924048807852037E-3</c:v>
                  </c:pt>
                </c:numCache>
              </c:numRef>
            </c:plus>
            <c:minus>
              <c:numRef>
                <c:f>'Summary 11MeV'!$H$45:$H$48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5.2013439034048082E-3</c:v>
                  </c:pt>
                  <c:pt idx="2">
                    <c:v>1.6955156336325532E-2</c:v>
                  </c:pt>
                  <c:pt idx="3">
                    <c:v>5.4924048807852037E-3</c:v>
                  </c:pt>
                </c:numCache>
              </c:numRef>
            </c:minus>
          </c:errBars>
          <c:xVal>
            <c:numRef>
              <c:f>'Summary 11MeV'!$A$45:$A$48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11MeV'!$F$45:$F$48</c:f>
              <c:numCache>
                <c:formatCode>0.00</c:formatCode>
                <c:ptCount val="4"/>
                <c:pt idx="0">
                  <c:v>1</c:v>
                </c:pt>
                <c:pt idx="1">
                  <c:v>0.34946107424865647</c:v>
                </c:pt>
                <c:pt idx="2">
                  <c:v>0.18514082166990467</c:v>
                </c:pt>
                <c:pt idx="3">
                  <c:v>2.2004681577586421E-2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090-4A3A-8659-CAFC941A6374}"/>
            </c:ext>
          </c:extLst>
        </c:ser>
        <c:ser>
          <c:idx val="1"/>
          <c:order val="1"/>
          <c:tx>
            <c:v>Olaparib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'Summary 11MeV'!$H$50:$H$53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1.3893868402150537E-2</c:v>
                  </c:pt>
                  <c:pt idx="2">
                    <c:v>1.7283277739156978E-2</c:v>
                  </c:pt>
                  <c:pt idx="3">
                    <c:v>2.5842496145010506E-3</c:v>
                  </c:pt>
                </c:numCache>
              </c:numRef>
            </c:plus>
            <c:minus>
              <c:numRef>
                <c:f>'Summary 11MeV'!$H$50:$H$53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1.3893868402150537E-2</c:v>
                  </c:pt>
                  <c:pt idx="2">
                    <c:v>1.7283277739156978E-2</c:v>
                  </c:pt>
                  <c:pt idx="3">
                    <c:v>2.5842496145010506E-3</c:v>
                  </c:pt>
                </c:numCache>
              </c:numRef>
            </c:minus>
          </c:errBars>
          <c:xVal>
            <c:numRef>
              <c:f>'Summary 11MeV'!$A$50:$A$53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11MeV'!$F$50:$F$53</c:f>
              <c:numCache>
                <c:formatCode>0.00</c:formatCode>
                <c:ptCount val="4"/>
                <c:pt idx="0">
                  <c:v>1</c:v>
                </c:pt>
                <c:pt idx="1">
                  <c:v>0.16214197315587353</c:v>
                </c:pt>
                <c:pt idx="2">
                  <c:v>7.6361223653838059E-2</c:v>
                </c:pt>
                <c:pt idx="3">
                  <c:v>5.1698642292951902E-3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090-4A3A-8659-CAFC941A63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40288"/>
        <c:axId val="211297408"/>
      </c:scatterChart>
      <c:valAx>
        <c:axId val="175340288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11297408"/>
        <c:crossesAt val="1.0000000000000002E-3"/>
        <c:crossBetween val="midCat"/>
        <c:majorUnit val="2"/>
      </c:valAx>
      <c:valAx>
        <c:axId val="211297408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1753402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6046023288209064"/>
          <c:y val="0.48634044283499356"/>
          <c:w val="0.42911191308829877"/>
          <c:h val="0.2083269318697210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36890-D2AC-4BBA-8FD8-C1516A415335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C6775-B348-4624-B76D-050BF2503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096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9B2D2D5-C6E1-4C15-8678-5AD81A6789ED}" type="slidenum">
              <a:rPr lang="en-GB" altLang="en-US" smtClean="0"/>
              <a:pPr eaLnBrk="1" hangingPunct="1"/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65531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332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4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58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44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3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51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9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293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08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72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40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48B80-5E3E-49D6-A063-BFAA6E4B425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5.xml"/><Relationship Id="rId3" Type="http://schemas.microsoft.com/office/2007/relationships/hdphoto" Target="../media/hdphoto7.wdp"/><Relationship Id="rId7" Type="http://schemas.openxmlformats.org/officeDocument/2006/relationships/chart" Target="../charts/chart34.xml"/><Relationship Id="rId12" Type="http://schemas.openxmlformats.org/officeDocument/2006/relationships/chart" Target="../charts/chart39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3.xml"/><Relationship Id="rId11" Type="http://schemas.openxmlformats.org/officeDocument/2006/relationships/chart" Target="../charts/chart38.xml"/><Relationship Id="rId5" Type="http://schemas.microsoft.com/office/2007/relationships/hdphoto" Target="../media/hdphoto8.wdp"/><Relationship Id="rId10" Type="http://schemas.openxmlformats.org/officeDocument/2006/relationships/chart" Target="../charts/chart37.xml"/><Relationship Id="rId4" Type="http://schemas.openxmlformats.org/officeDocument/2006/relationships/image" Target="../media/image30.png"/><Relationship Id="rId9" Type="http://schemas.openxmlformats.org/officeDocument/2006/relationships/chart" Target="../charts/chart3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chart" Target="../charts/chart4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1.xml"/><Relationship Id="rId3" Type="http://schemas.openxmlformats.org/officeDocument/2006/relationships/image" Target="../media/image41.png"/><Relationship Id="rId7" Type="http://schemas.openxmlformats.org/officeDocument/2006/relationships/image" Target="../media/image44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emf"/><Relationship Id="rId4" Type="http://schemas.microsoft.com/office/2007/relationships/hdphoto" Target="../media/hdphoto9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5.jpe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1.tiff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microsoft.com/office/2007/relationships/hdphoto" Target="../media/hdphoto4.wdp"/><Relationship Id="rId18" Type="http://schemas.openxmlformats.org/officeDocument/2006/relationships/chart" Target="../charts/chart10.xml"/><Relationship Id="rId3" Type="http://schemas.openxmlformats.org/officeDocument/2006/relationships/chart" Target="../charts/chart7.xml"/><Relationship Id="rId7" Type="http://schemas.openxmlformats.org/officeDocument/2006/relationships/image" Target="../media/image8.wmf"/><Relationship Id="rId12" Type="http://schemas.openxmlformats.org/officeDocument/2006/relationships/image" Target="../media/image11.png"/><Relationship Id="rId17" Type="http://schemas.openxmlformats.org/officeDocument/2006/relationships/chart" Target="../charts/chart9.xml"/><Relationship Id="rId2" Type="http://schemas.openxmlformats.org/officeDocument/2006/relationships/chart" Target="../charts/chart6.xml"/><Relationship Id="rId16" Type="http://schemas.openxmlformats.org/officeDocument/2006/relationships/chart" Target="../charts/chart8.xml"/><Relationship Id="rId20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11" Type="http://schemas.microsoft.com/office/2007/relationships/hdphoto" Target="../media/hdphoto3.wdp"/><Relationship Id="rId5" Type="http://schemas.microsoft.com/office/2007/relationships/hdphoto" Target="../media/hdphoto1.wdp"/><Relationship Id="rId15" Type="http://schemas.openxmlformats.org/officeDocument/2006/relationships/image" Target="../media/image13.tiff"/><Relationship Id="rId10" Type="http://schemas.openxmlformats.org/officeDocument/2006/relationships/image" Target="../media/image10.png"/><Relationship Id="rId19" Type="http://schemas.openxmlformats.org/officeDocument/2006/relationships/chart" Target="../charts/chart11.xml"/><Relationship Id="rId4" Type="http://schemas.openxmlformats.org/officeDocument/2006/relationships/image" Target="../media/image7.png"/><Relationship Id="rId9" Type="http://schemas.microsoft.com/office/2007/relationships/hdphoto" Target="../media/hdphoto2.wdp"/><Relationship Id="rId14" Type="http://schemas.openxmlformats.org/officeDocument/2006/relationships/image" Target="../media/image12.tif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5.xml"/><Relationship Id="rId13" Type="http://schemas.microsoft.com/office/2007/relationships/hdphoto" Target="../media/hdphoto5.wdp"/><Relationship Id="rId18" Type="http://schemas.openxmlformats.org/officeDocument/2006/relationships/image" Target="../media/image24.png"/><Relationship Id="rId3" Type="http://schemas.openxmlformats.org/officeDocument/2006/relationships/image" Target="../media/image15.png"/><Relationship Id="rId21" Type="http://schemas.openxmlformats.org/officeDocument/2006/relationships/chart" Target="../charts/chart18.xml"/><Relationship Id="rId7" Type="http://schemas.openxmlformats.org/officeDocument/2006/relationships/chart" Target="../charts/chart14.xml"/><Relationship Id="rId12" Type="http://schemas.openxmlformats.org/officeDocument/2006/relationships/image" Target="../media/image20.png"/><Relationship Id="rId17" Type="http://schemas.microsoft.com/office/2007/relationships/hdphoto" Target="../media/hdphoto6.wdp"/><Relationship Id="rId25" Type="http://schemas.openxmlformats.org/officeDocument/2006/relationships/chart" Target="../charts/chart22.xml"/><Relationship Id="rId2" Type="http://schemas.openxmlformats.org/officeDocument/2006/relationships/image" Target="../media/image14.png"/><Relationship Id="rId16" Type="http://schemas.openxmlformats.org/officeDocument/2006/relationships/image" Target="../media/image23.png"/><Relationship Id="rId20" Type="http://schemas.openxmlformats.org/officeDocument/2006/relationships/chart" Target="../charts/chart1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3.xml"/><Relationship Id="rId11" Type="http://schemas.openxmlformats.org/officeDocument/2006/relationships/image" Target="../media/image19.png"/><Relationship Id="rId24" Type="http://schemas.openxmlformats.org/officeDocument/2006/relationships/chart" Target="../charts/chart21.xml"/><Relationship Id="rId5" Type="http://schemas.openxmlformats.org/officeDocument/2006/relationships/image" Target="../media/image17.png"/><Relationship Id="rId15" Type="http://schemas.openxmlformats.org/officeDocument/2006/relationships/image" Target="../media/image22.png"/><Relationship Id="rId23" Type="http://schemas.openxmlformats.org/officeDocument/2006/relationships/chart" Target="../charts/chart20.xml"/><Relationship Id="rId10" Type="http://schemas.openxmlformats.org/officeDocument/2006/relationships/image" Target="../media/image18.png"/><Relationship Id="rId19" Type="http://schemas.openxmlformats.org/officeDocument/2006/relationships/image" Target="../media/image25.png"/><Relationship Id="rId4" Type="http://schemas.openxmlformats.org/officeDocument/2006/relationships/image" Target="../media/image16.png"/><Relationship Id="rId9" Type="http://schemas.openxmlformats.org/officeDocument/2006/relationships/chart" Target="../charts/chart16.xml"/><Relationship Id="rId14" Type="http://schemas.openxmlformats.org/officeDocument/2006/relationships/image" Target="../media/image21.png"/><Relationship Id="rId22" Type="http://schemas.openxmlformats.org/officeDocument/2006/relationships/chart" Target="../charts/chart1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6.xml"/><Relationship Id="rId13" Type="http://schemas.openxmlformats.org/officeDocument/2006/relationships/chart" Target="../charts/chart31.xml"/><Relationship Id="rId3" Type="http://schemas.openxmlformats.org/officeDocument/2006/relationships/image" Target="../media/image27.jpg"/><Relationship Id="rId7" Type="http://schemas.openxmlformats.org/officeDocument/2006/relationships/chart" Target="../charts/chart25.xml"/><Relationship Id="rId12" Type="http://schemas.openxmlformats.org/officeDocument/2006/relationships/chart" Target="../charts/chart30.xml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4.xml"/><Relationship Id="rId11" Type="http://schemas.openxmlformats.org/officeDocument/2006/relationships/chart" Target="../charts/chart29.xml"/><Relationship Id="rId5" Type="http://schemas.openxmlformats.org/officeDocument/2006/relationships/chart" Target="../charts/chart23.xml"/><Relationship Id="rId10" Type="http://schemas.openxmlformats.org/officeDocument/2006/relationships/chart" Target="../charts/chart28.xml"/><Relationship Id="rId4" Type="http://schemas.openxmlformats.org/officeDocument/2006/relationships/image" Target="../media/image28.jpg"/><Relationship Id="rId9" Type="http://schemas.openxmlformats.org/officeDocument/2006/relationships/chart" Target="../charts/chart27.xml"/><Relationship Id="rId14" Type="http://schemas.openxmlformats.org/officeDocument/2006/relationships/chart" Target="../charts/chart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551384" y="2167345"/>
            <a:ext cx="1119784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Investigating the radiobiology of protons with increasing LET in head and neck tumour models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6" name="Rectangle 4"/>
          <p:cNvSpPr>
            <a:spLocks noChangeArrowheads="1"/>
          </p:cNvSpPr>
          <p:nvPr/>
        </p:nvSpPr>
        <p:spPr bwMode="auto">
          <a:xfrm>
            <a:off x="1952130" y="4008525"/>
            <a:ext cx="8280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sz="2000" b="1" dirty="0">
                <a:latin typeface="Calibri" panose="020F0502020204030204" pitchFamily="34" charset="0"/>
              </a:rPr>
              <a:t>Professor Jason Parsons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Institute of Cancer and Genomic Sciences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School of Physics and Astronomy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960" y="5581864"/>
            <a:ext cx="1720851" cy="7579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073" y="5371671"/>
            <a:ext cx="2721151" cy="1058675"/>
          </a:xfrm>
          <a:prstGeom prst="rect">
            <a:avLst/>
          </a:prstGeom>
        </p:spPr>
      </p:pic>
      <p:pic>
        <p:nvPicPr>
          <p:cNvPr id="10" name="Picture 2" descr="National Institutes of Health (NIH) - Turning Discovery into Health">
            <a:extLst>
              <a:ext uri="{FF2B5EF4-FFF2-40B4-BE49-F238E27FC236}">
                <a16:creationId xmlns:a16="http://schemas.microsoft.com/office/drawing/2014/main" id="{5048F5AC-CB97-4E62-AD3E-374D9F681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56" y="5733256"/>
            <a:ext cx="3335934" cy="51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74C9A982-BFA7-4438-1E7D-317592808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768" y="286459"/>
            <a:ext cx="4079776" cy="160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220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119336" y="6382737"/>
            <a:ext cx="89281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sz="1600" b="1" dirty="0">
                <a:solidFill>
                  <a:srgbClr val="002060"/>
                </a:solidFill>
                <a:latin typeface="+mn-lt"/>
              </a:rPr>
              <a:t>Hill, Rocha 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et al.,</a:t>
            </a:r>
            <a:r>
              <a:rPr lang="en-GB" sz="16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(in review)</a:t>
            </a:r>
          </a:p>
        </p:txBody>
      </p:sp>
      <p:sp>
        <p:nvSpPr>
          <p:cNvPr id="42" name="Text Box 52"/>
          <p:cNvSpPr txBox="1">
            <a:spLocks noChangeArrowheads="1"/>
          </p:cNvSpPr>
          <p:nvPr/>
        </p:nvSpPr>
        <p:spPr bwMode="auto">
          <a:xfrm>
            <a:off x="928866" y="30639"/>
            <a:ext cx="1085576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Hypoxia-induced </a:t>
            </a:r>
            <a:r>
              <a:rPr lang="en-US" altLang="en-US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radioresistance</a:t>
            </a:r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and identifying strategies to overcome this.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5FBE8E9-53AF-04EF-9F14-931C3F7CAAB6}"/>
              </a:ext>
            </a:extLst>
          </p:cNvPr>
          <p:cNvGrpSpPr/>
          <p:nvPr/>
        </p:nvGrpSpPr>
        <p:grpSpPr>
          <a:xfrm>
            <a:off x="642268" y="920166"/>
            <a:ext cx="2349932" cy="1073517"/>
            <a:chOff x="272656" y="637211"/>
            <a:chExt cx="2349932" cy="107351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CED5D83-599B-7E58-7FB7-CEC932E7AC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55" t="48797" r="47372" b="41505"/>
            <a:stretch/>
          </p:blipFill>
          <p:spPr>
            <a:xfrm>
              <a:off x="897889" y="1506012"/>
              <a:ext cx="1595101" cy="20471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2B8CA06-D35A-4B7F-FFF9-AC29E3E0873F}"/>
                </a:ext>
              </a:extLst>
            </p:cNvPr>
            <p:cNvSpPr txBox="1"/>
            <p:nvPr/>
          </p:nvSpPr>
          <p:spPr>
            <a:xfrm>
              <a:off x="311530" y="1425879"/>
              <a:ext cx="414491" cy="2397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Actin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1B5C4D6-DADE-B7DE-1E17-53197077C8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78" t="21694" r="52246" b="70573"/>
            <a:stretch/>
          </p:blipFill>
          <p:spPr>
            <a:xfrm>
              <a:off x="898244" y="1177222"/>
              <a:ext cx="1596806" cy="31943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9F3F0AF-7D8E-ABF1-30A5-C8D70B40E406}"/>
                </a:ext>
              </a:extLst>
            </p:cNvPr>
            <p:cNvSpPr txBox="1"/>
            <p:nvPr/>
          </p:nvSpPr>
          <p:spPr>
            <a:xfrm>
              <a:off x="272656" y="1162315"/>
              <a:ext cx="492238" cy="2397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HIF-1</a:t>
              </a:r>
              <a:r>
                <a:rPr lang="el-GR" sz="1400" b="1" dirty="0"/>
                <a:t>α</a:t>
              </a:r>
              <a:endParaRPr lang="en-GB" sz="1400" b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297A7E1-202C-B5CC-6A66-E58FD779CE98}"/>
                </a:ext>
              </a:extLst>
            </p:cNvPr>
            <p:cNvSpPr txBox="1"/>
            <p:nvPr/>
          </p:nvSpPr>
          <p:spPr>
            <a:xfrm>
              <a:off x="966427" y="932043"/>
              <a:ext cx="3042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N</a:t>
              </a:r>
              <a:endParaRPr lang="en-GB" sz="16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8AC76A2-7BD8-EBE4-AA8A-177DBACAEE1C}"/>
                </a:ext>
              </a:extLst>
            </p:cNvPr>
            <p:cNvSpPr txBox="1"/>
            <p:nvPr/>
          </p:nvSpPr>
          <p:spPr>
            <a:xfrm>
              <a:off x="1364888" y="932043"/>
              <a:ext cx="2578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3</a:t>
              </a:r>
              <a:endParaRPr lang="en-GB" sz="16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B1BA5AD-AC05-10B3-9B73-31AC81BD1B4F}"/>
                </a:ext>
              </a:extLst>
            </p:cNvPr>
            <p:cNvSpPr txBox="1"/>
            <p:nvPr/>
          </p:nvSpPr>
          <p:spPr>
            <a:xfrm>
              <a:off x="1770243" y="932043"/>
              <a:ext cx="2934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6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78F3FEF-9A9F-DCD7-7AB1-9008C88E7EE5}"/>
                </a:ext>
              </a:extLst>
            </p:cNvPr>
            <p:cNvSpPr txBox="1"/>
            <p:nvPr/>
          </p:nvSpPr>
          <p:spPr>
            <a:xfrm>
              <a:off x="2124320" y="932043"/>
              <a:ext cx="3454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24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E74C535-FAB9-021E-F1CF-33FF0CC37B13}"/>
                </a:ext>
              </a:extLst>
            </p:cNvPr>
            <p:cNvSpPr txBox="1"/>
            <p:nvPr/>
          </p:nvSpPr>
          <p:spPr>
            <a:xfrm>
              <a:off x="297161" y="637211"/>
              <a:ext cx="12463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UMSCC6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9FBE537-58FC-0C07-F5D4-7A8DED8383A9}"/>
                </a:ext>
              </a:extLst>
            </p:cNvPr>
            <p:cNvSpPr txBox="1"/>
            <p:nvPr/>
          </p:nvSpPr>
          <p:spPr>
            <a:xfrm>
              <a:off x="1301211" y="640880"/>
              <a:ext cx="13213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Hours in hypoxia</a:t>
              </a:r>
            </a:p>
          </p:txBody>
        </p:sp>
        <p:sp>
          <p:nvSpPr>
            <p:cNvPr id="14" name="Right Brace 13">
              <a:extLst>
                <a:ext uri="{FF2B5EF4-FFF2-40B4-BE49-F238E27FC236}">
                  <a16:creationId xmlns:a16="http://schemas.microsoft.com/office/drawing/2014/main" id="{355DE17A-071E-3BC0-255B-0CD03881F68B}"/>
                </a:ext>
              </a:extLst>
            </p:cNvPr>
            <p:cNvSpPr/>
            <p:nvPr/>
          </p:nvSpPr>
          <p:spPr>
            <a:xfrm rot="16200000">
              <a:off x="1830036" y="326397"/>
              <a:ext cx="111065" cy="1218961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A02B643-B185-D06A-7D7A-8305137571B7}"/>
              </a:ext>
            </a:extLst>
          </p:cNvPr>
          <p:cNvGrpSpPr/>
          <p:nvPr/>
        </p:nvGrpSpPr>
        <p:grpSpPr>
          <a:xfrm>
            <a:off x="563814" y="2393730"/>
            <a:ext cx="2428386" cy="1026656"/>
            <a:chOff x="194202" y="1917371"/>
            <a:chExt cx="2428386" cy="102665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5F30D6C-6B62-6F8C-FF67-907F2895CA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934" t="22783" r="19655" b="70866"/>
            <a:stretch/>
          </p:blipFill>
          <p:spPr>
            <a:xfrm>
              <a:off x="897249" y="2468957"/>
              <a:ext cx="1603396" cy="26193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233B9DD-A124-4021-67AC-7CB27E434E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084" t="49577" r="9642" b="39625"/>
            <a:stretch/>
          </p:blipFill>
          <p:spPr>
            <a:xfrm>
              <a:off x="896956" y="2745359"/>
              <a:ext cx="1605134" cy="19866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6D35B8B-C0FF-0874-D927-1E0A021688FC}"/>
                </a:ext>
              </a:extLst>
            </p:cNvPr>
            <p:cNvSpPr txBox="1"/>
            <p:nvPr/>
          </p:nvSpPr>
          <p:spPr>
            <a:xfrm>
              <a:off x="311530" y="2674195"/>
              <a:ext cx="414491" cy="2397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Actin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11ADA47-6F38-E6F3-A912-235A969E3C86}"/>
                </a:ext>
              </a:extLst>
            </p:cNvPr>
            <p:cNvSpPr txBox="1"/>
            <p:nvPr/>
          </p:nvSpPr>
          <p:spPr>
            <a:xfrm>
              <a:off x="272656" y="2442475"/>
              <a:ext cx="492238" cy="2397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HIF-1</a:t>
              </a:r>
              <a:r>
                <a:rPr lang="el-GR" sz="1400" b="1" dirty="0"/>
                <a:t>α</a:t>
              </a:r>
              <a:endParaRPr lang="en-GB" sz="1400" b="1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4D51CB9-168D-1612-CADA-D324BE86691F}"/>
                </a:ext>
              </a:extLst>
            </p:cNvPr>
            <p:cNvSpPr txBox="1"/>
            <p:nvPr/>
          </p:nvSpPr>
          <p:spPr>
            <a:xfrm>
              <a:off x="966427" y="2212203"/>
              <a:ext cx="3042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N</a:t>
              </a:r>
              <a:endParaRPr lang="en-GB" sz="1600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7A2377A-1939-BB6D-28D3-E3C1055494F7}"/>
                </a:ext>
              </a:extLst>
            </p:cNvPr>
            <p:cNvSpPr txBox="1"/>
            <p:nvPr/>
          </p:nvSpPr>
          <p:spPr>
            <a:xfrm>
              <a:off x="1364888" y="2212203"/>
              <a:ext cx="2578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3</a:t>
              </a:r>
              <a:endParaRPr lang="en-GB" sz="1600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3911E8A-23BF-0D7F-36AF-78FFEF5E563D}"/>
                </a:ext>
              </a:extLst>
            </p:cNvPr>
            <p:cNvSpPr txBox="1"/>
            <p:nvPr/>
          </p:nvSpPr>
          <p:spPr>
            <a:xfrm>
              <a:off x="1770243" y="2212203"/>
              <a:ext cx="2934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6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3B7396E-5DF5-E347-891D-DD7A20DFD0F9}"/>
                </a:ext>
              </a:extLst>
            </p:cNvPr>
            <p:cNvSpPr txBox="1"/>
            <p:nvPr/>
          </p:nvSpPr>
          <p:spPr>
            <a:xfrm>
              <a:off x="2124320" y="2212203"/>
              <a:ext cx="3454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24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31BFCBC-E601-D3C8-30CE-646411A2DFDA}"/>
                </a:ext>
              </a:extLst>
            </p:cNvPr>
            <p:cNvSpPr txBox="1"/>
            <p:nvPr/>
          </p:nvSpPr>
          <p:spPr>
            <a:xfrm>
              <a:off x="194202" y="1917371"/>
              <a:ext cx="12463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UMSCC74A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37B837D-B388-2D88-D9DC-0016087E4435}"/>
                </a:ext>
              </a:extLst>
            </p:cNvPr>
            <p:cNvSpPr txBox="1"/>
            <p:nvPr/>
          </p:nvSpPr>
          <p:spPr>
            <a:xfrm>
              <a:off x="1301211" y="1921040"/>
              <a:ext cx="13213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Hours in hypoxia</a:t>
              </a:r>
            </a:p>
          </p:txBody>
        </p:sp>
        <p:sp>
          <p:nvSpPr>
            <p:cNvPr id="50" name="Right Brace 49">
              <a:extLst>
                <a:ext uri="{FF2B5EF4-FFF2-40B4-BE49-F238E27FC236}">
                  <a16:creationId xmlns:a16="http://schemas.microsoft.com/office/drawing/2014/main" id="{7B3AAA00-D76A-DE9F-09DA-2FF58C59A506}"/>
                </a:ext>
              </a:extLst>
            </p:cNvPr>
            <p:cNvSpPr/>
            <p:nvPr/>
          </p:nvSpPr>
          <p:spPr>
            <a:xfrm rot="16200000">
              <a:off x="1830036" y="1606557"/>
              <a:ext cx="111065" cy="1218961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51" name="Chart 50">
            <a:extLst>
              <a:ext uri="{FF2B5EF4-FFF2-40B4-BE49-F238E27FC236}">
                <a16:creationId xmlns:a16="http://schemas.microsoft.com/office/drawing/2014/main" id="{D248F1FE-8BA2-B6B8-D49D-62E9849694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1711823"/>
              </p:ext>
            </p:extLst>
          </p:nvPr>
        </p:nvGraphicFramePr>
        <p:xfrm>
          <a:off x="3139688" y="1370170"/>
          <a:ext cx="2778724" cy="2237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2" name="TextBox 51">
            <a:extLst>
              <a:ext uri="{FF2B5EF4-FFF2-40B4-BE49-F238E27FC236}">
                <a16:creationId xmlns:a16="http://schemas.microsoft.com/office/drawing/2014/main" id="{2D520E6B-1E48-F88F-2A54-9DF39562E566}"/>
              </a:ext>
            </a:extLst>
          </p:cNvPr>
          <p:cNvSpPr txBox="1"/>
          <p:nvPr/>
        </p:nvSpPr>
        <p:spPr>
          <a:xfrm>
            <a:off x="4399415" y="1270661"/>
            <a:ext cx="1246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UMSCC6</a:t>
            </a:r>
          </a:p>
        </p:txBody>
      </p:sp>
      <p:graphicFrame>
        <p:nvGraphicFramePr>
          <p:cNvPr id="59" name="Chart 58">
            <a:extLst>
              <a:ext uri="{FF2B5EF4-FFF2-40B4-BE49-F238E27FC236}">
                <a16:creationId xmlns:a16="http://schemas.microsoft.com/office/drawing/2014/main" id="{FF6341CD-0DD0-B316-BB12-2A484CBCD3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4366381"/>
              </p:ext>
            </p:extLst>
          </p:nvPr>
        </p:nvGraphicFramePr>
        <p:xfrm>
          <a:off x="6016481" y="1398293"/>
          <a:ext cx="2778725" cy="2247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7BA5FA40-859F-9679-7963-01D0DFB22CDF}"/>
              </a:ext>
            </a:extLst>
          </p:cNvPr>
          <p:cNvSpPr txBox="1"/>
          <p:nvPr/>
        </p:nvSpPr>
        <p:spPr>
          <a:xfrm>
            <a:off x="7300700" y="1301390"/>
            <a:ext cx="1246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UMSCC74A</a:t>
            </a:r>
          </a:p>
        </p:txBody>
      </p:sp>
      <p:graphicFrame>
        <p:nvGraphicFramePr>
          <p:cNvPr id="67" name="Chart 66">
            <a:extLst>
              <a:ext uri="{FF2B5EF4-FFF2-40B4-BE49-F238E27FC236}">
                <a16:creationId xmlns:a16="http://schemas.microsoft.com/office/drawing/2014/main" id="{5FF0590C-1C69-CAAA-F792-4C84AC4B9C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8821318"/>
              </p:ext>
            </p:extLst>
          </p:nvPr>
        </p:nvGraphicFramePr>
        <p:xfrm>
          <a:off x="8853690" y="1418798"/>
          <a:ext cx="2836485" cy="2237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68" name="TextBox 67">
            <a:extLst>
              <a:ext uri="{FF2B5EF4-FFF2-40B4-BE49-F238E27FC236}">
                <a16:creationId xmlns:a16="http://schemas.microsoft.com/office/drawing/2014/main" id="{521B56F5-4B07-7ECB-5B0B-BD881BC1679C}"/>
              </a:ext>
            </a:extLst>
          </p:cNvPr>
          <p:cNvSpPr txBox="1"/>
          <p:nvPr/>
        </p:nvSpPr>
        <p:spPr>
          <a:xfrm>
            <a:off x="10195853" y="1354533"/>
            <a:ext cx="1246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FaDu</a:t>
            </a:r>
            <a:endParaRPr lang="en-GB" sz="1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2" name="Chart 121">
            <a:extLst>
              <a:ext uri="{FF2B5EF4-FFF2-40B4-BE49-F238E27FC236}">
                <a16:creationId xmlns:a16="http://schemas.microsoft.com/office/drawing/2014/main" id="{C72FDECE-3509-4659-D81D-D06573F575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914493"/>
              </p:ext>
            </p:extLst>
          </p:nvPr>
        </p:nvGraphicFramePr>
        <p:xfrm>
          <a:off x="9392123" y="3653926"/>
          <a:ext cx="2712093" cy="2303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CE9D2D1D-B745-BE50-200D-22437357F2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9673590"/>
              </p:ext>
            </p:extLst>
          </p:nvPr>
        </p:nvGraphicFramePr>
        <p:xfrm>
          <a:off x="5472704" y="3984573"/>
          <a:ext cx="3330652" cy="2290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359B3444-49BA-2A11-A084-374B729802A2}"/>
              </a:ext>
            </a:extLst>
          </p:cNvPr>
          <p:cNvSpPr txBox="1"/>
          <p:nvPr/>
        </p:nvSpPr>
        <p:spPr>
          <a:xfrm>
            <a:off x="4273777" y="3729319"/>
            <a:ext cx="168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Hypoxia (1 %)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159F679-1A7A-7967-7E4C-99CC1A3DC383}"/>
              </a:ext>
            </a:extLst>
          </p:cNvPr>
          <p:cNvSpPr txBox="1"/>
          <p:nvPr/>
        </p:nvSpPr>
        <p:spPr>
          <a:xfrm>
            <a:off x="8115421" y="4007715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R15</a:t>
            </a: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060E90E7-CD8A-AEAA-8C03-5DDA04458B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1758905"/>
              </p:ext>
            </p:extLst>
          </p:nvPr>
        </p:nvGraphicFramePr>
        <p:xfrm>
          <a:off x="3194023" y="3992386"/>
          <a:ext cx="2740970" cy="2091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D5224A90-3388-0760-25F4-EB0B79471D1E}"/>
              </a:ext>
            </a:extLst>
          </p:cNvPr>
          <p:cNvSpPr txBox="1"/>
          <p:nvPr/>
        </p:nvSpPr>
        <p:spPr>
          <a:xfrm>
            <a:off x="2733518" y="3902384"/>
            <a:ext cx="863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Detroit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6313DA2-8255-F3E0-5F05-8B373B977815}"/>
              </a:ext>
            </a:extLst>
          </p:cNvPr>
          <p:cNvSpPr txBox="1"/>
          <p:nvPr/>
        </p:nvSpPr>
        <p:spPr>
          <a:xfrm>
            <a:off x="11311930" y="4194672"/>
            <a:ext cx="694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FaDu</a:t>
            </a:r>
            <a:endParaRPr lang="en-GB" sz="1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FB7EAA80-33A6-410E-A8E7-63A878CB85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7155469"/>
              </p:ext>
            </p:extLst>
          </p:nvPr>
        </p:nvGraphicFramePr>
        <p:xfrm>
          <a:off x="280245" y="3986651"/>
          <a:ext cx="2859443" cy="207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730BCCB5-5F2C-0CCD-9211-C896FC92C66A}"/>
              </a:ext>
            </a:extLst>
          </p:cNvPr>
          <p:cNvSpPr txBox="1"/>
          <p:nvPr/>
        </p:nvSpPr>
        <p:spPr>
          <a:xfrm>
            <a:off x="1564133" y="3729319"/>
            <a:ext cx="168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/>
              <a:t>Normoxia</a:t>
            </a:r>
            <a:endParaRPr lang="en-GB" sz="16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E09390-966F-8785-6D15-0632FA957C72}"/>
              </a:ext>
            </a:extLst>
          </p:cNvPr>
          <p:cNvSpPr txBox="1"/>
          <p:nvPr/>
        </p:nvSpPr>
        <p:spPr>
          <a:xfrm>
            <a:off x="7016977" y="3729319"/>
            <a:ext cx="168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Hypoxia (1 %)</a:t>
            </a:r>
          </a:p>
        </p:txBody>
      </p:sp>
    </p:spTree>
    <p:extLst>
      <p:ext uri="{BB962C8B-B14F-4D97-AF65-F5344CB8AC3E}">
        <p14:creationId xmlns:p14="http://schemas.microsoft.com/office/powerpoint/2010/main" val="3358063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2" grpId="0">
        <p:bldAsOne/>
      </p:bldGraphic>
      <p:bldGraphic spid="22" grpId="0">
        <p:bldAsOne/>
      </p:bldGraphic>
      <p:bldP spid="23" grpId="0"/>
      <p:bldP spid="25" grpId="0"/>
      <p:bldGraphic spid="26" grpId="0">
        <p:bldAsOne/>
      </p:bldGraphic>
      <p:bldP spid="27" grpId="0"/>
      <p:bldP spid="28" grpId="0"/>
      <p:bldGraphic spid="29" grpId="0">
        <p:bldAsOne/>
      </p:bldGraphic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7369" y="1349375"/>
            <a:ext cx="11305256" cy="3807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1800"/>
              </a:spcAft>
              <a:tabLst>
                <a:tab pos="542925" algn="l"/>
              </a:tabLst>
              <a:defRPr/>
            </a:pPr>
            <a:r>
              <a:rPr lang="en-GB" sz="2600" kern="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</a:rPr>
              <a:t>Do protons, particularly at increasing LET, lead to changes in the molecular (DNA) and cellular (survival/RBE) profiles.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  <a:tabLst>
                <a:tab pos="542925" algn="l"/>
              </a:tabLst>
              <a:defRPr/>
            </a:pPr>
            <a:r>
              <a:rPr lang="en-GB" sz="2600" kern="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</a:rPr>
              <a:t>Can the effectiveness of protons (particularly at high-LET) be further exacerbated using drugs/inhibitors.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  <a:tabLst>
                <a:tab pos="542925" algn="l"/>
              </a:tabLst>
              <a:defRPr/>
            </a:pPr>
            <a:r>
              <a:rPr lang="en-GB" sz="2600" kern="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</a:rPr>
              <a:t>What is the impact of reduced oxygen (hypoxia) on photon versus proton efficacy.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  <a:tabLst>
                <a:tab pos="542925" algn="l"/>
              </a:tabLst>
              <a:defRPr/>
            </a:pPr>
            <a:r>
              <a:rPr lang="en-GB" sz="2600" kern="0" dirty="0">
                <a:latin typeface="Calibri" panose="020F0502020204030204" pitchFamily="34" charset="0"/>
              </a:rPr>
              <a:t>What is the effect of dose rate (FLASH) on proton radiobiology.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559496" y="116632"/>
            <a:ext cx="888682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Major research questions/aims</a:t>
            </a: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2" name="Picture 2" descr="National Institutes of Health (NIH) - Turning Discovery into Health">
            <a:extLst>
              <a:ext uri="{FF2B5EF4-FFF2-40B4-BE49-F238E27FC236}">
                <a16:creationId xmlns:a16="http://schemas.microsoft.com/office/drawing/2014/main" id="{A19A0C45-CE58-4547-11D3-27FC4750C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8617" y="6237312"/>
            <a:ext cx="3077702" cy="47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DD061182-E24F-E7A9-7D3E-CF556A4552B5}"/>
              </a:ext>
            </a:extLst>
          </p:cNvPr>
          <p:cNvSpPr txBox="1">
            <a:spLocks noChangeArrowheads="1"/>
          </p:cNvSpPr>
          <p:nvPr/>
        </p:nvSpPr>
        <p:spPr>
          <a:xfrm>
            <a:off x="6634966" y="6278757"/>
            <a:ext cx="2160240" cy="432048"/>
          </a:xfrm>
          <a:prstGeom prst="rect">
            <a:avLst/>
          </a:prstGeom>
          <a:noFill/>
        </p:spPr>
        <p:txBody>
          <a:bodyPr lIns="76200" tIns="38100" rIns="76200" bIns="3810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R01CA256854-01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19F6EF-5199-C833-2997-7188FAF51B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83" y="5983420"/>
            <a:ext cx="1720851" cy="75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190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2">
            <a:extLst>
              <a:ext uri="{FF2B5EF4-FFF2-40B4-BE49-F238E27FC236}">
                <a16:creationId xmlns:a16="http://schemas.microsoft.com/office/drawing/2014/main" id="{EF2B758C-9EEC-4A15-B727-5DEA63078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1424" y="351962"/>
            <a:ext cx="1057149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Examine the radiobiology of FLASH high-LET radiation.</a:t>
            </a:r>
          </a:p>
        </p:txBody>
      </p:sp>
      <p:sp>
        <p:nvSpPr>
          <p:cNvPr id="3" name="Text Box 10">
            <a:extLst>
              <a:ext uri="{FF2B5EF4-FFF2-40B4-BE49-F238E27FC236}">
                <a16:creationId xmlns:a16="http://schemas.microsoft.com/office/drawing/2014/main" id="{F3664C18-81B2-4094-8550-32556B9D02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1078997"/>
            <a:ext cx="8712646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" panose="020F0502020204030204" pitchFamily="34" charset="0"/>
              </a:rPr>
              <a:t>Using high-dose rates (&gt;40 </a:t>
            </a:r>
            <a:r>
              <a:rPr lang="en-US" sz="2400" b="1" dirty="0" err="1">
                <a:latin typeface="Calibri" panose="020F0502020204030204" pitchFamily="34" charset="0"/>
              </a:rPr>
              <a:t>Gy</a:t>
            </a:r>
            <a:r>
              <a:rPr lang="en-US" sz="2400" b="1" dirty="0">
                <a:latin typeface="Calibri" panose="020F0502020204030204" pitchFamily="34" charset="0"/>
              </a:rPr>
              <a:t>/s; versus ~5 </a:t>
            </a:r>
            <a:r>
              <a:rPr lang="en-US" sz="2400" b="1" dirty="0" err="1">
                <a:latin typeface="Calibri" panose="020F0502020204030204" pitchFamily="34" charset="0"/>
              </a:rPr>
              <a:t>Gy</a:t>
            </a:r>
            <a:r>
              <a:rPr lang="en-US" sz="2400" b="1" dirty="0">
                <a:latin typeface="Calibri" panose="020F0502020204030204" pitchFamily="34" charset="0"/>
              </a:rPr>
              <a:t>/min).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" panose="020F0502020204030204" pitchFamily="34" charset="0"/>
              </a:rPr>
              <a:t>FLASH stimulates normal tissue sparing.</a:t>
            </a:r>
            <a:endParaRPr lang="en-GB" sz="2400" b="1" dirty="0">
              <a:latin typeface="Calibri" panose="020F050202020403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0859" y="2266657"/>
            <a:ext cx="4079442" cy="2711137"/>
            <a:chOff x="4457458" y="1268760"/>
            <a:chExt cx="4753069" cy="315882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82209" y="1268760"/>
              <a:ext cx="2628318" cy="278948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57458" y="1841146"/>
              <a:ext cx="2100995" cy="2217102"/>
            </a:xfrm>
            <a:prstGeom prst="rect">
              <a:avLst/>
            </a:prstGeom>
          </p:spPr>
        </p:pic>
        <p:sp>
          <p:nvSpPr>
            <p:cNvPr id="9" name="Text Box 10">
              <a:extLst>
                <a:ext uri="{FF2B5EF4-FFF2-40B4-BE49-F238E27FC236}">
                  <a16:creationId xmlns:a16="http://schemas.microsoft.com/office/drawing/2014/main" id="{08066E2E-621E-4446-983D-3A7947EF3C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08379" y="4058247"/>
              <a:ext cx="4191763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eaLnBrk="1" hangingPunct="1"/>
              <a:r>
                <a:rPr lang="en-GB" b="1" dirty="0" err="1">
                  <a:solidFill>
                    <a:srgbClr val="002060"/>
                  </a:solidFill>
                  <a:latin typeface="+mn-lt"/>
                </a:rPr>
                <a:t>Vozenin</a:t>
              </a:r>
              <a:r>
                <a:rPr lang="en-GB" b="1" dirty="0">
                  <a:solidFill>
                    <a:srgbClr val="002060"/>
                  </a:solidFill>
                  <a:latin typeface="+mn-lt"/>
                </a:rPr>
                <a:t> </a:t>
              </a:r>
              <a:r>
                <a:rPr lang="en-GB" b="1" i="1" dirty="0">
                  <a:solidFill>
                    <a:srgbClr val="002060"/>
                  </a:solidFill>
                  <a:latin typeface="+mn-lt"/>
                </a:rPr>
                <a:t>et al </a:t>
              </a:r>
              <a:r>
                <a:rPr lang="en-GB" b="1" dirty="0">
                  <a:solidFill>
                    <a:srgbClr val="002060"/>
                  </a:solidFill>
                  <a:latin typeface="+mn-lt"/>
                </a:rPr>
                <a:t>(2018) </a:t>
              </a:r>
              <a:r>
                <a:rPr lang="en-GB" b="1" i="1" dirty="0" err="1">
                  <a:solidFill>
                    <a:srgbClr val="002060"/>
                  </a:solidFill>
                  <a:latin typeface="+mn-lt"/>
                </a:rPr>
                <a:t>Clin</a:t>
              </a:r>
              <a:r>
                <a:rPr lang="en-GB" b="1" i="1" dirty="0">
                  <a:solidFill>
                    <a:srgbClr val="002060"/>
                  </a:solidFill>
                  <a:latin typeface="+mn-lt"/>
                </a:rPr>
                <a:t> Cancer Res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19736" y="2124605"/>
            <a:ext cx="3731033" cy="2997283"/>
            <a:chOff x="8536900" y="1303738"/>
            <a:chExt cx="3731033" cy="299728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b="45073"/>
            <a:stretch/>
          </p:blipFill>
          <p:spPr>
            <a:xfrm>
              <a:off x="8705505" y="1303738"/>
              <a:ext cx="3486495" cy="1377688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l="15445" t="49543" r="27071"/>
            <a:stretch/>
          </p:blipFill>
          <p:spPr>
            <a:xfrm>
              <a:off x="9197166" y="2520657"/>
              <a:ext cx="2111161" cy="1333132"/>
            </a:xfrm>
            <a:prstGeom prst="rect">
              <a:avLst/>
            </a:prstGeom>
          </p:spPr>
        </p:pic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id="{08066E2E-621E-4446-983D-3A7947EF3C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36900" y="3931689"/>
              <a:ext cx="373103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eaLnBrk="1" hangingPunct="1"/>
              <a:r>
                <a:rPr lang="en-GB" b="1" dirty="0" err="1">
                  <a:solidFill>
                    <a:srgbClr val="002060"/>
                  </a:solidFill>
                  <a:latin typeface="+mn-lt"/>
                </a:rPr>
                <a:t>Bourhis</a:t>
              </a:r>
              <a:r>
                <a:rPr lang="en-GB" b="1" dirty="0">
                  <a:solidFill>
                    <a:srgbClr val="002060"/>
                  </a:solidFill>
                  <a:latin typeface="+mn-lt"/>
                </a:rPr>
                <a:t> </a:t>
              </a:r>
              <a:r>
                <a:rPr lang="en-GB" b="1" i="1" dirty="0">
                  <a:solidFill>
                    <a:srgbClr val="002060"/>
                  </a:solidFill>
                  <a:latin typeface="+mn-lt"/>
                </a:rPr>
                <a:t>et al </a:t>
              </a:r>
              <a:r>
                <a:rPr lang="en-GB" b="1" dirty="0">
                  <a:solidFill>
                    <a:srgbClr val="002060"/>
                  </a:solidFill>
                  <a:latin typeface="+mn-lt"/>
                </a:rPr>
                <a:t>(2019) </a:t>
              </a:r>
              <a:r>
                <a:rPr lang="en-GB" b="1" i="1" dirty="0" err="1">
                  <a:solidFill>
                    <a:srgbClr val="002060"/>
                  </a:solidFill>
                  <a:latin typeface="+mn-lt"/>
                </a:rPr>
                <a:t>Radiother</a:t>
              </a:r>
              <a:r>
                <a:rPr lang="en-GB" b="1" i="1" dirty="0">
                  <a:solidFill>
                    <a:srgbClr val="002060"/>
                  </a:solidFill>
                  <a:latin typeface="+mn-lt"/>
                </a:rPr>
                <a:t> </a:t>
              </a:r>
              <a:r>
                <a:rPr lang="en-GB" b="1" i="1" dirty="0" err="1">
                  <a:solidFill>
                    <a:srgbClr val="002060"/>
                  </a:solidFill>
                  <a:latin typeface="+mn-lt"/>
                </a:rPr>
                <a:t>Oncol</a:t>
              </a:r>
              <a:endParaRPr lang="en-GB" b="1" i="1" dirty="0">
                <a:solidFill>
                  <a:srgbClr val="002060"/>
                </a:solidFill>
                <a:latin typeface="+mn-lt"/>
              </a:endParaRPr>
            </a:p>
          </p:txBody>
        </p:sp>
      </p:grpSp>
      <p:sp>
        <p:nvSpPr>
          <p:cNvPr id="4" name="Text Box 10">
            <a:extLst>
              <a:ext uri="{FF2B5EF4-FFF2-40B4-BE49-F238E27FC236}">
                <a16:creationId xmlns:a16="http://schemas.microsoft.com/office/drawing/2014/main" id="{E5AF475C-E941-32D1-8F47-BB8044856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3997" y="5000542"/>
            <a:ext cx="42861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 err="1">
                <a:solidFill>
                  <a:srgbClr val="002060"/>
                </a:solidFill>
                <a:latin typeface="+mn-lt"/>
              </a:rPr>
              <a:t>Montay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-Gruel 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et al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(2021) 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Clin Cancer Res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E76E943-C94F-D126-B630-180F2D3FCBA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2817" b="32673"/>
          <a:stretch/>
        </p:blipFill>
        <p:spPr>
          <a:xfrm>
            <a:off x="7556994" y="1869493"/>
            <a:ext cx="4707329" cy="31733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97154B8-4C62-BC84-D825-AA3044CAAA62}"/>
              </a:ext>
            </a:extLst>
          </p:cNvPr>
          <p:cNvSpPr txBox="1"/>
          <p:nvPr/>
        </p:nvSpPr>
        <p:spPr>
          <a:xfrm>
            <a:off x="9326500" y="1593810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Glioblastoma</a:t>
            </a:r>
          </a:p>
        </p:txBody>
      </p:sp>
      <p:sp>
        <p:nvSpPr>
          <p:cNvPr id="5" name="Text Box 10">
            <a:extLst>
              <a:ext uri="{FF2B5EF4-FFF2-40B4-BE49-F238E27FC236}">
                <a16:creationId xmlns:a16="http://schemas.microsoft.com/office/drawing/2014/main" id="{83233796-D28D-8314-3B38-260C21597A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382737"/>
            <a:ext cx="89281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sz="1600" b="1" dirty="0">
                <a:solidFill>
                  <a:srgbClr val="002060"/>
                </a:solidFill>
                <a:latin typeface="+mn-lt"/>
              </a:rPr>
              <a:t>Hughes and Parsons (2020)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Int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J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Mol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Sci</a:t>
            </a:r>
            <a:endParaRPr lang="en-GB" sz="1600" b="1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" name="Text Box 10">
            <a:extLst>
              <a:ext uri="{FF2B5EF4-FFF2-40B4-BE49-F238E27FC236}">
                <a16:creationId xmlns:a16="http://schemas.microsoft.com/office/drawing/2014/main" id="{00303FFE-8285-64C0-9266-DAE9555219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5227716"/>
            <a:ext cx="852602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</a:rPr>
              <a:t>Evidence of tumour cell killing effect of FLASH required.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</a:rPr>
              <a:t>Mechanism of action unclear (oxygen, radicals, metabolism, DNA damage/repair?).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</a:rPr>
              <a:t>Opportunity for </a:t>
            </a:r>
            <a:r>
              <a:rPr lang="en-US" b="1" dirty="0" err="1">
                <a:latin typeface="Calibri" panose="020F0502020204030204" pitchFamily="34" charset="0"/>
              </a:rPr>
              <a:t>utilisation</a:t>
            </a:r>
            <a:r>
              <a:rPr lang="en-US" b="1" dirty="0">
                <a:latin typeface="Calibri" panose="020F0502020204030204" pitchFamily="34" charset="0"/>
              </a:rPr>
              <a:t> of FLASH protons/particles and influence of LET.</a:t>
            </a:r>
            <a:endParaRPr lang="en-US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025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139F76-C47B-78AF-0BF0-22E80724A9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529" b="2706"/>
          <a:stretch/>
        </p:blipFill>
        <p:spPr>
          <a:xfrm>
            <a:off x="428974" y="4354285"/>
            <a:ext cx="4099069" cy="2066697"/>
          </a:xfrm>
          <a:prstGeom prst="rect">
            <a:avLst/>
          </a:prstGeom>
        </p:spPr>
      </p:pic>
      <p:sp>
        <p:nvSpPr>
          <p:cNvPr id="2" name="Text Box 52">
            <a:extLst>
              <a:ext uri="{FF2B5EF4-FFF2-40B4-BE49-F238E27FC236}">
                <a16:creationId xmlns:a16="http://schemas.microsoft.com/office/drawing/2014/main" id="{EF2B758C-9EEC-4A15-B727-5DEA63078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400" y="125691"/>
            <a:ext cx="110755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Examining the radiobiology of FLASH high-LET radiation</a:t>
            </a: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8832304" y="5971067"/>
            <a:ext cx="35761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>
                <a:solidFill>
                  <a:srgbClr val="002060"/>
                </a:solidFill>
                <a:latin typeface="+mn-lt"/>
              </a:rPr>
              <a:t>Collaborations with Stuart Green, Tzany Wheldon, Tony Price, Ben Phoenix and Kristoffer Petersson</a:t>
            </a:r>
            <a:endParaRPr lang="en-GB" b="1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9FB971-0847-57AE-AB33-1DF7475A17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" t="18775" r="73909" b="10201"/>
          <a:stretch/>
        </p:blipFill>
        <p:spPr bwMode="auto">
          <a:xfrm>
            <a:off x="236186" y="1105391"/>
            <a:ext cx="3563577" cy="27997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B3E19A-7526-E05E-A229-07509E157AFF}"/>
              </a:ext>
            </a:extLst>
          </p:cNvPr>
          <p:cNvSpPr txBox="1"/>
          <p:nvPr/>
        </p:nvSpPr>
        <p:spPr>
          <a:xfrm>
            <a:off x="283575" y="793217"/>
            <a:ext cx="3802781" cy="312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DU145 prostate cancer cells (18 </a:t>
            </a:r>
            <a:r>
              <a:rPr lang="en-US" b="1" dirty="0" err="1"/>
              <a:t>Gy</a:t>
            </a:r>
            <a:r>
              <a:rPr lang="en-US" b="1" dirty="0"/>
              <a:t> electrons)</a:t>
            </a:r>
            <a:endParaRPr lang="en-GB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A23659-3641-6D3C-EE5F-B0318998ECB2}"/>
              </a:ext>
            </a:extLst>
          </p:cNvPr>
          <p:cNvSpPr txBox="1"/>
          <p:nvPr/>
        </p:nvSpPr>
        <p:spPr>
          <a:xfrm>
            <a:off x="2844514" y="2697161"/>
            <a:ext cx="1688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Courtesy of Kristoffer Petersson</a:t>
            </a:r>
            <a:endParaRPr lang="en-GB" b="1" i="1" dirty="0"/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7BAC9A5D-0410-E7A4-2E53-40876DE01A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3962751"/>
              </p:ext>
            </p:extLst>
          </p:nvPr>
        </p:nvGraphicFramePr>
        <p:xfrm>
          <a:off x="4508605" y="1393976"/>
          <a:ext cx="3077702" cy="253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A1F8A377-7EB2-AD42-54C8-6493A74C3EC0}"/>
              </a:ext>
            </a:extLst>
          </p:cNvPr>
          <p:cNvSpPr txBox="1"/>
          <p:nvPr/>
        </p:nvSpPr>
        <p:spPr>
          <a:xfrm>
            <a:off x="5399384" y="1078246"/>
            <a:ext cx="2064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HeLa cells (protons)</a:t>
            </a:r>
            <a:endParaRPr lang="en-GB" b="1" dirty="0"/>
          </a:p>
        </p:txBody>
      </p:sp>
      <p:pic>
        <p:nvPicPr>
          <p:cNvPr id="3" name="Picture 9">
            <a:extLst>
              <a:ext uri="{FF2B5EF4-FFF2-40B4-BE49-F238E27FC236}">
                <a16:creationId xmlns:a16="http://schemas.microsoft.com/office/drawing/2014/main" id="{764561A3-FBCD-0385-A90B-4F184C6C30B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7061" r="16837"/>
          <a:stretch/>
        </p:blipFill>
        <p:spPr>
          <a:xfrm>
            <a:off x="7824192" y="984263"/>
            <a:ext cx="3779146" cy="20374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9AF5B0-FEF2-9453-4263-D32F5CBDA5B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232"/>
          <a:stretch/>
        </p:blipFill>
        <p:spPr>
          <a:xfrm>
            <a:off x="4943872" y="4437112"/>
            <a:ext cx="3576192" cy="19261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DA0526-36A4-17FB-351B-E4E35889D51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0172"/>
          <a:stretch/>
        </p:blipFill>
        <p:spPr>
          <a:xfrm>
            <a:off x="8472264" y="3499532"/>
            <a:ext cx="3686943" cy="25303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D61D8A-8CEA-23CE-3A45-33273005B1DF}"/>
              </a:ext>
            </a:extLst>
          </p:cNvPr>
          <p:cNvSpPr txBox="1"/>
          <p:nvPr/>
        </p:nvSpPr>
        <p:spPr>
          <a:xfrm>
            <a:off x="1655106" y="4087370"/>
            <a:ext cx="2062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HeLa cells (survival)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3FF058-D63D-B9F6-0174-BA3973B4EAC6}"/>
              </a:ext>
            </a:extLst>
          </p:cNvPr>
          <p:cNvSpPr txBox="1"/>
          <p:nvPr/>
        </p:nvSpPr>
        <p:spPr>
          <a:xfrm>
            <a:off x="5746121" y="4176973"/>
            <a:ext cx="197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FaDu</a:t>
            </a:r>
            <a:r>
              <a:rPr lang="en-US" b="1" dirty="0"/>
              <a:t> cells (</a:t>
            </a:r>
            <a:r>
              <a:rPr lang="en-US" b="1" dirty="0">
                <a:latin typeface="Symbol" panose="05050102010706020507" pitchFamily="18" charset="2"/>
              </a:rPr>
              <a:t>g</a:t>
            </a:r>
            <a:r>
              <a:rPr lang="en-US" b="1" dirty="0"/>
              <a:t>H2AX)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0EEE91-0B6C-62E8-E77D-23F787BC2D21}"/>
              </a:ext>
            </a:extLst>
          </p:cNvPr>
          <p:cNvSpPr txBox="1"/>
          <p:nvPr/>
        </p:nvSpPr>
        <p:spPr>
          <a:xfrm>
            <a:off x="9552384" y="3208041"/>
            <a:ext cx="2179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FaDu</a:t>
            </a:r>
            <a:r>
              <a:rPr lang="en-US" b="1" dirty="0"/>
              <a:t> cells (cell cycle)</a:t>
            </a:r>
            <a:endParaRPr lang="en-GB" b="1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D46C8F0-FD32-47FA-5EC5-5D951FDE8E07}"/>
              </a:ext>
            </a:extLst>
          </p:cNvPr>
          <p:cNvCxnSpPr>
            <a:cxnSpLocks/>
          </p:cNvCxnSpPr>
          <p:nvPr/>
        </p:nvCxnSpPr>
        <p:spPr>
          <a:xfrm flipH="1">
            <a:off x="3091003" y="4581128"/>
            <a:ext cx="873222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397F588-9233-3D46-1D16-A42AB7451320}"/>
              </a:ext>
            </a:extLst>
          </p:cNvPr>
          <p:cNvCxnSpPr>
            <a:cxnSpLocks/>
          </p:cNvCxnSpPr>
          <p:nvPr/>
        </p:nvCxnSpPr>
        <p:spPr>
          <a:xfrm flipV="1">
            <a:off x="3964225" y="4582459"/>
            <a:ext cx="0" cy="54689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F726453-A837-836A-76CF-F114D2DCACDD}"/>
              </a:ext>
            </a:extLst>
          </p:cNvPr>
          <p:cNvCxnSpPr>
            <a:cxnSpLocks/>
          </p:cNvCxnSpPr>
          <p:nvPr/>
        </p:nvCxnSpPr>
        <p:spPr>
          <a:xfrm flipH="1">
            <a:off x="1334346" y="4723813"/>
            <a:ext cx="873222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262F38B-B324-691B-7A2F-8663B6E72739}"/>
              </a:ext>
            </a:extLst>
          </p:cNvPr>
          <p:cNvCxnSpPr>
            <a:cxnSpLocks/>
          </p:cNvCxnSpPr>
          <p:nvPr/>
        </p:nvCxnSpPr>
        <p:spPr>
          <a:xfrm flipV="1">
            <a:off x="2207568" y="4725144"/>
            <a:ext cx="0" cy="54689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EDAE334-4AFC-0543-977B-88E4ACD41EF2}"/>
              </a:ext>
            </a:extLst>
          </p:cNvPr>
          <p:cNvSpPr txBox="1"/>
          <p:nvPr/>
        </p:nvSpPr>
        <p:spPr>
          <a:xfrm>
            <a:off x="1639036" y="4484035"/>
            <a:ext cx="403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561D180-0FFB-D2C5-9A7F-0FD7CA70161C}"/>
              </a:ext>
            </a:extLst>
          </p:cNvPr>
          <p:cNvSpPr txBox="1"/>
          <p:nvPr/>
        </p:nvSpPr>
        <p:spPr>
          <a:xfrm>
            <a:off x="3415584" y="4362115"/>
            <a:ext cx="403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21984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  <p:bldP spid="18" grpId="0"/>
      <p:bldP spid="11" grpId="0"/>
      <p:bldP spid="14" grpId="0"/>
      <p:bldP spid="15" grpId="0"/>
      <p:bldP spid="26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C09355-DE38-42DA-57E8-2F279D775A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893" r="18820"/>
          <a:stretch/>
        </p:blipFill>
        <p:spPr>
          <a:xfrm>
            <a:off x="7413149" y="908720"/>
            <a:ext cx="4310202" cy="2088232"/>
          </a:xfrm>
          <a:prstGeom prst="rect">
            <a:avLst/>
          </a:prstGeom>
        </p:spPr>
      </p:pic>
      <p:sp>
        <p:nvSpPr>
          <p:cNvPr id="3" name="Text Box 52">
            <a:extLst>
              <a:ext uri="{FF2B5EF4-FFF2-40B4-BE49-F238E27FC236}">
                <a16:creationId xmlns:a16="http://schemas.microsoft.com/office/drawing/2014/main" id="{607A45CC-C6D9-D89D-F567-9993622B34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400" y="65346"/>
            <a:ext cx="110755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Current radiobiology research focus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F3275B-FB12-737B-4860-A015E62CA71F}"/>
              </a:ext>
            </a:extLst>
          </p:cNvPr>
          <p:cNvSpPr txBox="1"/>
          <p:nvPr/>
        </p:nvSpPr>
        <p:spPr>
          <a:xfrm>
            <a:off x="7593319" y="2887216"/>
            <a:ext cx="2479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Transcriptomic and proteomic analysis post-irradiation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119BF34-B30D-47DD-AA5D-82793CBD7DA3}"/>
              </a:ext>
            </a:extLst>
          </p:cNvPr>
          <p:cNvSpPr/>
          <p:nvPr/>
        </p:nvSpPr>
        <p:spPr>
          <a:xfrm>
            <a:off x="10737782" y="3164858"/>
            <a:ext cx="164805" cy="175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43AAF9-62A5-CAAD-52EC-48FABF679435}"/>
              </a:ext>
            </a:extLst>
          </p:cNvPr>
          <p:cNvSpPr/>
          <p:nvPr/>
        </p:nvSpPr>
        <p:spPr>
          <a:xfrm>
            <a:off x="10737782" y="2930681"/>
            <a:ext cx="164805" cy="17543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10" name="TextBox 12">
            <a:extLst>
              <a:ext uri="{FF2B5EF4-FFF2-40B4-BE49-F238E27FC236}">
                <a16:creationId xmlns:a16="http://schemas.microsoft.com/office/drawing/2014/main" id="{D366110E-12EF-6321-980D-97CBCA7F389E}"/>
              </a:ext>
            </a:extLst>
          </p:cNvPr>
          <p:cNvSpPr txBox="1"/>
          <p:nvPr/>
        </p:nvSpPr>
        <p:spPr>
          <a:xfrm>
            <a:off x="10902587" y="2861946"/>
            <a:ext cx="116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/>
              <a:t>11 MeV</a:t>
            </a:r>
          </a:p>
        </p:txBody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30FE867F-F217-6931-1D61-50CF9863BBB3}"/>
              </a:ext>
            </a:extLst>
          </p:cNvPr>
          <p:cNvSpPr txBox="1"/>
          <p:nvPr/>
        </p:nvSpPr>
        <p:spPr>
          <a:xfrm>
            <a:off x="10902587" y="3082294"/>
            <a:ext cx="116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/>
              <a:t>59 MeV</a:t>
            </a:r>
          </a:p>
        </p:txBody>
      </p:sp>
      <p:sp>
        <p:nvSpPr>
          <p:cNvPr id="13" name="Text Box 52">
            <a:extLst>
              <a:ext uri="{FF2B5EF4-FFF2-40B4-BE49-F238E27FC236}">
                <a16:creationId xmlns:a16="http://schemas.microsoft.com/office/drawing/2014/main" id="{D401D446-2697-424E-92D3-A3DCF3C11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6124247"/>
            <a:ext cx="495969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en-US" altLang="en-US" sz="2000" b="1" dirty="0">
                <a:latin typeface="Calibri" panose="020F0502020204030204" pitchFamily="34" charset="0"/>
              </a:rPr>
              <a:t>Development of patient-derived organoids (Inge Tinhofer-Keilholz – </a:t>
            </a:r>
            <a:r>
              <a:rPr lang="en-US" altLang="en-US" sz="2000" b="1" dirty="0" err="1">
                <a:latin typeface="Calibri" panose="020F0502020204030204" pitchFamily="34" charset="0"/>
              </a:rPr>
              <a:t>Charité</a:t>
            </a:r>
            <a:r>
              <a:rPr lang="en-US" altLang="en-US" sz="2000" b="1" dirty="0">
                <a:latin typeface="Calibri" panose="020F0502020204030204" pitchFamily="34" charset="0"/>
              </a:rPr>
              <a:t> Berlin)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708F233-AF7C-4B72-AE67-5BABE6EC6F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62" y="4029132"/>
            <a:ext cx="2535935" cy="19019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A58B6BF-1DF5-2C87-02A3-32C15856B91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000"/>
          <a:stretch/>
        </p:blipFill>
        <p:spPr>
          <a:xfrm>
            <a:off x="7244464" y="4120924"/>
            <a:ext cx="1722112" cy="1555131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E9ADE9B3-542A-6178-C537-609833C27C6E}"/>
              </a:ext>
            </a:extLst>
          </p:cNvPr>
          <p:cNvGrpSpPr/>
          <p:nvPr/>
        </p:nvGrpSpPr>
        <p:grpSpPr>
          <a:xfrm>
            <a:off x="9050958" y="3960972"/>
            <a:ext cx="2158724" cy="1801273"/>
            <a:chOff x="8686800" y="3352800"/>
            <a:chExt cx="3405931" cy="2841962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63D64E22-61CD-4D4B-7E23-D38C9F4C329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86800" y="3352800"/>
              <a:ext cx="3405931" cy="2841962"/>
            </a:xfrm>
            <a:prstGeom prst="rect">
              <a:avLst/>
            </a:prstGeom>
          </p:spPr>
        </p:pic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1A06CCB-C33F-F7DE-942B-50A9B2FB9F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58273" y="4722914"/>
              <a:ext cx="545284" cy="10905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9" name="Text Box 52">
            <a:extLst>
              <a:ext uri="{FF2B5EF4-FFF2-40B4-BE49-F238E27FC236}">
                <a16:creationId xmlns:a16="http://schemas.microsoft.com/office/drawing/2014/main" id="{F9B765D0-960B-DFEA-B36E-EED3810404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6936" y="5753116"/>
            <a:ext cx="495969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en-US" altLang="en-US" sz="2000" b="1" dirty="0">
                <a:latin typeface="Calibri" panose="020F0502020204030204" pitchFamily="34" charset="0"/>
              </a:rPr>
              <a:t>Development of chick embryo model</a:t>
            </a:r>
          </a:p>
        </p:txBody>
      </p:sp>
      <p:pic>
        <p:nvPicPr>
          <p:cNvPr id="40" name="Picture 2" descr="Image of the tank opening on the accelerator">
            <a:extLst>
              <a:ext uri="{FF2B5EF4-FFF2-40B4-BE49-F238E27FC236}">
                <a16:creationId xmlns:a16="http://schemas.microsoft.com/office/drawing/2014/main" id="{568DBA36-51BC-AC98-492C-49239708D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041" y="806977"/>
            <a:ext cx="3744065" cy="249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F784F628-AF8B-8713-1C3F-317CC1E7B4C2}"/>
              </a:ext>
            </a:extLst>
          </p:cNvPr>
          <p:cNvSpPr txBox="1"/>
          <p:nvPr/>
        </p:nvSpPr>
        <p:spPr>
          <a:xfrm>
            <a:off x="979605" y="3326031"/>
            <a:ext cx="6338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High flux accelerator neutron source for BNCT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53B0E0D-E075-256B-C921-35E34E4F534C}"/>
              </a:ext>
            </a:extLst>
          </p:cNvPr>
          <p:cNvGrpSpPr/>
          <p:nvPr/>
        </p:nvGrpSpPr>
        <p:grpSpPr>
          <a:xfrm>
            <a:off x="95555" y="661270"/>
            <a:ext cx="3246540" cy="2561569"/>
            <a:chOff x="407368" y="1700808"/>
            <a:chExt cx="5635047" cy="444613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F46EFE5-B492-94FC-03D9-7ADF45159C6B}"/>
                </a:ext>
              </a:extLst>
            </p:cNvPr>
            <p:cNvGrpSpPr/>
            <p:nvPr/>
          </p:nvGrpSpPr>
          <p:grpSpPr>
            <a:xfrm>
              <a:off x="426726" y="2570771"/>
              <a:ext cx="4794618" cy="3035749"/>
              <a:chOff x="461498" y="2162267"/>
              <a:chExt cx="4794618" cy="3035749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DB848DF6-0DA4-865D-75B0-C80888022845}"/>
                  </a:ext>
                </a:extLst>
              </p:cNvPr>
              <p:cNvGrpSpPr/>
              <p:nvPr/>
            </p:nvGrpSpPr>
            <p:grpSpPr>
              <a:xfrm>
                <a:off x="1415142" y="2162267"/>
                <a:ext cx="3840974" cy="3035749"/>
                <a:chOff x="1404257" y="2019300"/>
                <a:chExt cx="3840974" cy="3035749"/>
              </a:xfrm>
            </p:grpSpPr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4C3B86DD-A09D-395D-C0F0-A2097688D6F2}"/>
                    </a:ext>
                  </a:extLst>
                </p:cNvPr>
                <p:cNvGrpSpPr/>
                <p:nvPr/>
              </p:nvGrpSpPr>
              <p:grpSpPr>
                <a:xfrm>
                  <a:off x="1404257" y="2149929"/>
                  <a:ext cx="1110343" cy="881743"/>
                  <a:chOff x="1404257" y="2149929"/>
                  <a:chExt cx="1110343" cy="881743"/>
                </a:xfrm>
              </p:grpSpPr>
              <p:sp>
                <p:nvSpPr>
                  <p:cNvPr id="79" name="Rectangle: Rounded Corners 78">
                    <a:extLst>
                      <a:ext uri="{FF2B5EF4-FFF2-40B4-BE49-F238E27FC236}">
                        <a16:creationId xmlns:a16="http://schemas.microsoft.com/office/drawing/2014/main" id="{C3B7438D-1E87-A4C4-DC52-DAF8AA863418}"/>
                      </a:ext>
                    </a:extLst>
                  </p:cNvPr>
                  <p:cNvSpPr/>
                  <p:nvPr/>
                </p:nvSpPr>
                <p:spPr>
                  <a:xfrm>
                    <a:off x="1404257" y="2149929"/>
                    <a:ext cx="1110343" cy="881743"/>
                  </a:xfrm>
                  <a:prstGeom prst="round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  <p:sp>
                <p:nvSpPr>
                  <p:cNvPr id="80" name="Oval 79">
                    <a:extLst>
                      <a:ext uri="{FF2B5EF4-FFF2-40B4-BE49-F238E27FC236}">
                        <a16:creationId xmlns:a16="http://schemas.microsoft.com/office/drawing/2014/main" id="{FA68576C-B033-7D12-CD20-78B8BEECAB37}"/>
                      </a:ext>
                    </a:extLst>
                  </p:cNvPr>
                  <p:cNvSpPr/>
                  <p:nvPr/>
                </p:nvSpPr>
                <p:spPr>
                  <a:xfrm>
                    <a:off x="1959428" y="2590800"/>
                    <a:ext cx="337458" cy="304800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</p:grpSp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D891DA48-5D2B-D126-CE87-1C37C0C97E1D}"/>
                    </a:ext>
                  </a:extLst>
                </p:cNvPr>
                <p:cNvGrpSpPr/>
                <p:nvPr/>
              </p:nvGrpSpPr>
              <p:grpSpPr>
                <a:xfrm>
                  <a:off x="4014945" y="4154148"/>
                  <a:ext cx="1110343" cy="881743"/>
                  <a:chOff x="1404257" y="2149929"/>
                  <a:chExt cx="1110343" cy="881743"/>
                </a:xfrm>
              </p:grpSpPr>
              <p:sp>
                <p:nvSpPr>
                  <p:cNvPr id="77" name="Rectangle: Rounded Corners 76">
                    <a:extLst>
                      <a:ext uri="{FF2B5EF4-FFF2-40B4-BE49-F238E27FC236}">
                        <a16:creationId xmlns:a16="http://schemas.microsoft.com/office/drawing/2014/main" id="{BD4B199C-9D0B-A695-4F7F-217ACB81B869}"/>
                      </a:ext>
                    </a:extLst>
                  </p:cNvPr>
                  <p:cNvSpPr/>
                  <p:nvPr/>
                </p:nvSpPr>
                <p:spPr>
                  <a:xfrm>
                    <a:off x="1404257" y="2149929"/>
                    <a:ext cx="1110343" cy="881743"/>
                  </a:xfrm>
                  <a:prstGeom prst="round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  <p:sp>
                <p:nvSpPr>
                  <p:cNvPr id="78" name="Oval 77">
                    <a:extLst>
                      <a:ext uri="{FF2B5EF4-FFF2-40B4-BE49-F238E27FC236}">
                        <a16:creationId xmlns:a16="http://schemas.microsoft.com/office/drawing/2014/main" id="{74EB6703-8372-77B8-095C-D829AB608F36}"/>
                      </a:ext>
                    </a:extLst>
                  </p:cNvPr>
                  <p:cNvSpPr/>
                  <p:nvPr/>
                </p:nvSpPr>
                <p:spPr>
                  <a:xfrm>
                    <a:off x="1959428" y="2590800"/>
                    <a:ext cx="337458" cy="304800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</p:grpSp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88160C9B-27EE-0780-A777-6F6A7C4090B6}"/>
                    </a:ext>
                  </a:extLst>
                </p:cNvPr>
                <p:cNvGrpSpPr/>
                <p:nvPr/>
              </p:nvGrpSpPr>
              <p:grpSpPr>
                <a:xfrm>
                  <a:off x="2708659" y="4173306"/>
                  <a:ext cx="1110343" cy="881743"/>
                  <a:chOff x="1404257" y="2149929"/>
                  <a:chExt cx="1110343" cy="881743"/>
                </a:xfrm>
              </p:grpSpPr>
              <p:sp>
                <p:nvSpPr>
                  <p:cNvPr id="75" name="Rectangle: Rounded Corners 74">
                    <a:extLst>
                      <a:ext uri="{FF2B5EF4-FFF2-40B4-BE49-F238E27FC236}">
                        <a16:creationId xmlns:a16="http://schemas.microsoft.com/office/drawing/2014/main" id="{D4A694A3-3C89-3A5B-1F87-E20191ED9998}"/>
                      </a:ext>
                    </a:extLst>
                  </p:cNvPr>
                  <p:cNvSpPr/>
                  <p:nvPr/>
                </p:nvSpPr>
                <p:spPr>
                  <a:xfrm>
                    <a:off x="1404257" y="2149929"/>
                    <a:ext cx="1110343" cy="881743"/>
                  </a:xfrm>
                  <a:prstGeom prst="round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  <p:sp>
                <p:nvSpPr>
                  <p:cNvPr id="76" name="Oval 75">
                    <a:extLst>
                      <a:ext uri="{FF2B5EF4-FFF2-40B4-BE49-F238E27FC236}">
                        <a16:creationId xmlns:a16="http://schemas.microsoft.com/office/drawing/2014/main" id="{F52E19D1-B876-C337-8408-33166A7134DF}"/>
                      </a:ext>
                    </a:extLst>
                  </p:cNvPr>
                  <p:cNvSpPr/>
                  <p:nvPr/>
                </p:nvSpPr>
                <p:spPr>
                  <a:xfrm>
                    <a:off x="1959428" y="2590800"/>
                    <a:ext cx="337458" cy="304800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</p:grp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0EE47793-103C-9F26-8AF8-3C3D2085D988}"/>
                    </a:ext>
                  </a:extLst>
                </p:cNvPr>
                <p:cNvGrpSpPr/>
                <p:nvPr/>
              </p:nvGrpSpPr>
              <p:grpSpPr>
                <a:xfrm>
                  <a:off x="1409500" y="3146596"/>
                  <a:ext cx="1110343" cy="881743"/>
                  <a:chOff x="1404257" y="2149929"/>
                  <a:chExt cx="1110343" cy="881743"/>
                </a:xfrm>
              </p:grpSpPr>
              <p:sp>
                <p:nvSpPr>
                  <p:cNvPr id="73" name="Rectangle: Rounded Corners 72">
                    <a:extLst>
                      <a:ext uri="{FF2B5EF4-FFF2-40B4-BE49-F238E27FC236}">
                        <a16:creationId xmlns:a16="http://schemas.microsoft.com/office/drawing/2014/main" id="{AE0A9904-E659-E8C5-8408-C3EE6D578681}"/>
                      </a:ext>
                    </a:extLst>
                  </p:cNvPr>
                  <p:cNvSpPr/>
                  <p:nvPr/>
                </p:nvSpPr>
                <p:spPr>
                  <a:xfrm>
                    <a:off x="1404257" y="2149929"/>
                    <a:ext cx="1110343" cy="881743"/>
                  </a:xfrm>
                  <a:prstGeom prst="round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  <p:sp>
                <p:nvSpPr>
                  <p:cNvPr id="74" name="Oval 73">
                    <a:extLst>
                      <a:ext uri="{FF2B5EF4-FFF2-40B4-BE49-F238E27FC236}">
                        <a16:creationId xmlns:a16="http://schemas.microsoft.com/office/drawing/2014/main" id="{7760E80B-7F2E-D7AD-1276-1775AB133710}"/>
                      </a:ext>
                    </a:extLst>
                  </p:cNvPr>
                  <p:cNvSpPr/>
                  <p:nvPr/>
                </p:nvSpPr>
                <p:spPr>
                  <a:xfrm>
                    <a:off x="1959428" y="2590800"/>
                    <a:ext cx="337458" cy="304800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</p:grpSp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C5063655-C90D-BACE-E81D-4F3B0EE61B04}"/>
                    </a:ext>
                  </a:extLst>
                </p:cNvPr>
                <p:cNvGrpSpPr/>
                <p:nvPr/>
              </p:nvGrpSpPr>
              <p:grpSpPr>
                <a:xfrm>
                  <a:off x="1404257" y="4143263"/>
                  <a:ext cx="1110343" cy="881743"/>
                  <a:chOff x="1404257" y="2149929"/>
                  <a:chExt cx="1110343" cy="881743"/>
                </a:xfrm>
              </p:grpSpPr>
              <p:sp>
                <p:nvSpPr>
                  <p:cNvPr id="71" name="Rectangle: Rounded Corners 70">
                    <a:extLst>
                      <a:ext uri="{FF2B5EF4-FFF2-40B4-BE49-F238E27FC236}">
                        <a16:creationId xmlns:a16="http://schemas.microsoft.com/office/drawing/2014/main" id="{63361CC8-06E1-C776-53FC-0926C910E869}"/>
                      </a:ext>
                    </a:extLst>
                  </p:cNvPr>
                  <p:cNvSpPr/>
                  <p:nvPr/>
                </p:nvSpPr>
                <p:spPr>
                  <a:xfrm>
                    <a:off x="1404257" y="2149929"/>
                    <a:ext cx="1110343" cy="881743"/>
                  </a:xfrm>
                  <a:prstGeom prst="round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  <p:sp>
                <p:nvSpPr>
                  <p:cNvPr id="72" name="Oval 71">
                    <a:extLst>
                      <a:ext uri="{FF2B5EF4-FFF2-40B4-BE49-F238E27FC236}">
                        <a16:creationId xmlns:a16="http://schemas.microsoft.com/office/drawing/2014/main" id="{70A96114-B94B-AC10-E183-2C45A4F8444F}"/>
                      </a:ext>
                    </a:extLst>
                  </p:cNvPr>
                  <p:cNvSpPr/>
                  <p:nvPr/>
                </p:nvSpPr>
                <p:spPr>
                  <a:xfrm>
                    <a:off x="1959428" y="2590800"/>
                    <a:ext cx="337458" cy="304800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</p:grpSp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B261CC10-8F81-9F9A-45D4-2E855FF33687}"/>
                    </a:ext>
                  </a:extLst>
                </p:cNvPr>
                <p:cNvGrpSpPr/>
                <p:nvPr/>
              </p:nvGrpSpPr>
              <p:grpSpPr>
                <a:xfrm>
                  <a:off x="3985847" y="2149929"/>
                  <a:ext cx="1110343" cy="881743"/>
                  <a:chOff x="1404257" y="2149929"/>
                  <a:chExt cx="1110343" cy="881743"/>
                </a:xfrm>
              </p:grpSpPr>
              <p:sp>
                <p:nvSpPr>
                  <p:cNvPr id="69" name="Rectangle: Rounded Corners 68">
                    <a:extLst>
                      <a:ext uri="{FF2B5EF4-FFF2-40B4-BE49-F238E27FC236}">
                        <a16:creationId xmlns:a16="http://schemas.microsoft.com/office/drawing/2014/main" id="{2170E1AB-6FB5-1070-E69C-7EF86A5F499C}"/>
                      </a:ext>
                    </a:extLst>
                  </p:cNvPr>
                  <p:cNvSpPr/>
                  <p:nvPr/>
                </p:nvSpPr>
                <p:spPr>
                  <a:xfrm>
                    <a:off x="1404257" y="2149929"/>
                    <a:ext cx="1110343" cy="881743"/>
                  </a:xfrm>
                  <a:prstGeom prst="round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  <p:sp>
                <p:nvSpPr>
                  <p:cNvPr id="70" name="Oval 69">
                    <a:extLst>
                      <a:ext uri="{FF2B5EF4-FFF2-40B4-BE49-F238E27FC236}">
                        <a16:creationId xmlns:a16="http://schemas.microsoft.com/office/drawing/2014/main" id="{2D45E6B9-1747-C306-62F6-85C860EF5A1B}"/>
                      </a:ext>
                    </a:extLst>
                  </p:cNvPr>
                  <p:cNvSpPr/>
                  <p:nvPr/>
                </p:nvSpPr>
                <p:spPr>
                  <a:xfrm>
                    <a:off x="1959428" y="2590800"/>
                    <a:ext cx="337458" cy="304800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DBEA15EE-06A9-5E2A-7211-DBE26E5F1533}"/>
                    </a:ext>
                  </a:extLst>
                </p:cNvPr>
                <p:cNvGrpSpPr/>
                <p:nvPr/>
              </p:nvGrpSpPr>
              <p:grpSpPr>
                <a:xfrm>
                  <a:off x="2607129" y="2019300"/>
                  <a:ext cx="1284514" cy="1143000"/>
                  <a:chOff x="2607129" y="2019300"/>
                  <a:chExt cx="1284514" cy="1143000"/>
                </a:xfrm>
              </p:grpSpPr>
              <p:sp>
                <p:nvSpPr>
                  <p:cNvPr id="67" name="Explosion: 8 Points 66">
                    <a:extLst>
                      <a:ext uri="{FF2B5EF4-FFF2-40B4-BE49-F238E27FC236}">
                        <a16:creationId xmlns:a16="http://schemas.microsoft.com/office/drawing/2014/main" id="{421DEFA2-28FA-9B21-3E1D-0F4D7003562A}"/>
                      </a:ext>
                    </a:extLst>
                  </p:cNvPr>
                  <p:cNvSpPr/>
                  <p:nvPr/>
                </p:nvSpPr>
                <p:spPr>
                  <a:xfrm>
                    <a:off x="2607129" y="2019300"/>
                    <a:ext cx="1284514" cy="1143000"/>
                  </a:xfrm>
                  <a:prstGeom prst="irregularSeal1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solidFill>
                      <a:schemeClr val="accent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  <p:sp>
                <p:nvSpPr>
                  <p:cNvPr id="68" name="Oval 67">
                    <a:extLst>
                      <a:ext uri="{FF2B5EF4-FFF2-40B4-BE49-F238E27FC236}">
                        <a16:creationId xmlns:a16="http://schemas.microsoft.com/office/drawing/2014/main" id="{89772F9E-CD73-F397-5D59-033D925F4B85}"/>
                      </a:ext>
                    </a:extLst>
                  </p:cNvPr>
                  <p:cNvSpPr/>
                  <p:nvPr/>
                </p:nvSpPr>
                <p:spPr>
                  <a:xfrm>
                    <a:off x="3336471" y="2470008"/>
                    <a:ext cx="212272" cy="237813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E535BD91-6093-3E46-B274-BE492B22F013}"/>
                    </a:ext>
                  </a:extLst>
                </p:cNvPr>
                <p:cNvGrpSpPr/>
                <p:nvPr/>
              </p:nvGrpSpPr>
              <p:grpSpPr>
                <a:xfrm rot="323576">
                  <a:off x="2708659" y="2972472"/>
                  <a:ext cx="1284514" cy="1143000"/>
                  <a:chOff x="2607129" y="2019300"/>
                  <a:chExt cx="1284514" cy="1143000"/>
                </a:xfrm>
              </p:grpSpPr>
              <p:sp>
                <p:nvSpPr>
                  <p:cNvPr id="65" name="Explosion: 8 Points 64">
                    <a:extLst>
                      <a:ext uri="{FF2B5EF4-FFF2-40B4-BE49-F238E27FC236}">
                        <a16:creationId xmlns:a16="http://schemas.microsoft.com/office/drawing/2014/main" id="{DCFC4CCA-11D9-79BB-CBA9-625E3A1A3F28}"/>
                      </a:ext>
                    </a:extLst>
                  </p:cNvPr>
                  <p:cNvSpPr/>
                  <p:nvPr/>
                </p:nvSpPr>
                <p:spPr>
                  <a:xfrm>
                    <a:off x="2607129" y="2019300"/>
                    <a:ext cx="1284514" cy="1143000"/>
                  </a:xfrm>
                  <a:prstGeom prst="irregularSeal1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solidFill>
                      <a:schemeClr val="accent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  <p:sp>
                <p:nvSpPr>
                  <p:cNvPr id="66" name="Oval 65">
                    <a:extLst>
                      <a:ext uri="{FF2B5EF4-FFF2-40B4-BE49-F238E27FC236}">
                        <a16:creationId xmlns:a16="http://schemas.microsoft.com/office/drawing/2014/main" id="{D0D7E762-D59F-ACF4-4CB0-C335141D063A}"/>
                      </a:ext>
                    </a:extLst>
                  </p:cNvPr>
                  <p:cNvSpPr/>
                  <p:nvPr/>
                </p:nvSpPr>
                <p:spPr>
                  <a:xfrm>
                    <a:off x="3336471" y="2470008"/>
                    <a:ext cx="212272" cy="237813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905E21EF-08A4-D536-2539-FFF81D2948F6}"/>
                    </a:ext>
                  </a:extLst>
                </p:cNvPr>
                <p:cNvGrpSpPr/>
                <p:nvPr/>
              </p:nvGrpSpPr>
              <p:grpSpPr>
                <a:xfrm rot="20877484">
                  <a:off x="3960717" y="2988753"/>
                  <a:ext cx="1284514" cy="1143000"/>
                  <a:chOff x="2607129" y="2019300"/>
                  <a:chExt cx="1284514" cy="1143000"/>
                </a:xfrm>
              </p:grpSpPr>
              <p:sp>
                <p:nvSpPr>
                  <p:cNvPr id="63" name="Explosion: 8 Points 62">
                    <a:extLst>
                      <a:ext uri="{FF2B5EF4-FFF2-40B4-BE49-F238E27FC236}">
                        <a16:creationId xmlns:a16="http://schemas.microsoft.com/office/drawing/2014/main" id="{70009EC1-F3FB-8A32-A53D-DD2EE6EAF14C}"/>
                      </a:ext>
                    </a:extLst>
                  </p:cNvPr>
                  <p:cNvSpPr/>
                  <p:nvPr/>
                </p:nvSpPr>
                <p:spPr>
                  <a:xfrm>
                    <a:off x="2607129" y="2019300"/>
                    <a:ext cx="1284514" cy="1143000"/>
                  </a:xfrm>
                  <a:prstGeom prst="irregularSeal1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solidFill>
                      <a:schemeClr val="accent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  <p:sp>
                <p:nvSpPr>
                  <p:cNvPr id="64" name="Oval 63">
                    <a:extLst>
                      <a:ext uri="{FF2B5EF4-FFF2-40B4-BE49-F238E27FC236}">
                        <a16:creationId xmlns:a16="http://schemas.microsoft.com/office/drawing/2014/main" id="{540A548D-CEE7-3904-66E1-9D748F2900B4}"/>
                      </a:ext>
                    </a:extLst>
                  </p:cNvPr>
                  <p:cNvSpPr/>
                  <p:nvPr/>
                </p:nvSpPr>
                <p:spPr>
                  <a:xfrm>
                    <a:off x="3336471" y="2470008"/>
                    <a:ext cx="212272" cy="237813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 sz="1200"/>
                  </a:p>
                </p:txBody>
              </p:sp>
            </p:grpSp>
          </p:grpSp>
          <p:sp>
            <p:nvSpPr>
              <p:cNvPr id="38" name="Arrow: Right 37">
                <a:extLst>
                  <a:ext uri="{FF2B5EF4-FFF2-40B4-BE49-F238E27FC236}">
                    <a16:creationId xmlns:a16="http://schemas.microsoft.com/office/drawing/2014/main" id="{B0E49534-9669-53CC-2EAB-24FEDE68B62B}"/>
                  </a:ext>
                </a:extLst>
              </p:cNvPr>
              <p:cNvSpPr/>
              <p:nvPr/>
            </p:nvSpPr>
            <p:spPr>
              <a:xfrm rot="2377554">
                <a:off x="461498" y="2626822"/>
                <a:ext cx="3037115" cy="290299"/>
              </a:xfrm>
              <a:prstGeom prst="rightArrow">
                <a:avLst/>
              </a:prstGeom>
              <a:gradFill flip="none" rotWithShape="1">
                <a:gsLst>
                  <a:gs pos="0">
                    <a:srgbClr val="C00000">
                      <a:tint val="66000"/>
                      <a:satMod val="160000"/>
                    </a:srgbClr>
                  </a:gs>
                  <a:gs pos="50000">
                    <a:srgbClr val="C00000">
                      <a:tint val="44500"/>
                      <a:satMod val="160000"/>
                    </a:srgbClr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0" scaled="1"/>
                <a:tileRect/>
              </a:gra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200"/>
              </a:p>
            </p:txBody>
          </p:sp>
          <p:sp>
            <p:nvSpPr>
              <p:cNvPr id="42" name="Arrow: Right 41">
                <a:extLst>
                  <a:ext uri="{FF2B5EF4-FFF2-40B4-BE49-F238E27FC236}">
                    <a16:creationId xmlns:a16="http://schemas.microsoft.com/office/drawing/2014/main" id="{8A2F6E39-5F57-3B1F-C8A4-536D61AF904C}"/>
                  </a:ext>
                </a:extLst>
              </p:cNvPr>
              <p:cNvSpPr/>
              <p:nvPr/>
            </p:nvSpPr>
            <p:spPr>
              <a:xfrm rot="2377554">
                <a:off x="1357299" y="2666755"/>
                <a:ext cx="3037115" cy="290299"/>
              </a:xfrm>
              <a:prstGeom prst="rightArrow">
                <a:avLst/>
              </a:prstGeom>
              <a:gradFill flip="none" rotWithShape="1">
                <a:gsLst>
                  <a:gs pos="0">
                    <a:srgbClr val="C00000">
                      <a:tint val="66000"/>
                      <a:satMod val="160000"/>
                    </a:srgbClr>
                  </a:gs>
                  <a:gs pos="50000">
                    <a:srgbClr val="C00000">
                      <a:tint val="44500"/>
                      <a:satMod val="160000"/>
                    </a:srgbClr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0" scaled="1"/>
                <a:tileRect/>
              </a:gra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200" dirty="0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0587ADC6-B5BC-5CD2-7B2D-37CC10C7E57A}"/>
                  </a:ext>
                </a:extLst>
              </p:cNvPr>
              <p:cNvSpPr/>
              <p:nvPr/>
            </p:nvSpPr>
            <p:spPr>
              <a:xfrm>
                <a:off x="3253237" y="2542029"/>
                <a:ext cx="108857" cy="10196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200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56D15D5F-3269-D83E-C0DF-AFA92A44D936}"/>
                  </a:ext>
                </a:extLst>
              </p:cNvPr>
              <p:cNvSpPr/>
              <p:nvPr/>
            </p:nvSpPr>
            <p:spPr>
              <a:xfrm>
                <a:off x="3155266" y="2694429"/>
                <a:ext cx="108857" cy="10196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200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3989201F-6D1E-6CAD-2C12-A82286BDEAB9}"/>
                  </a:ext>
                </a:extLst>
              </p:cNvPr>
              <p:cNvSpPr/>
              <p:nvPr/>
            </p:nvSpPr>
            <p:spPr>
              <a:xfrm>
                <a:off x="2970209" y="2574686"/>
                <a:ext cx="108857" cy="10196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200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ABA2A568-2EE5-2877-5E00-0C8D3A3F6A43}"/>
                  </a:ext>
                </a:extLst>
              </p:cNvPr>
              <p:cNvSpPr/>
              <p:nvPr/>
            </p:nvSpPr>
            <p:spPr>
              <a:xfrm>
                <a:off x="3155267" y="3739458"/>
                <a:ext cx="108857" cy="10196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200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5082BDBD-5659-0C16-3876-B9FE2F8E90F3}"/>
                  </a:ext>
                </a:extLst>
              </p:cNvPr>
              <p:cNvSpPr/>
              <p:nvPr/>
            </p:nvSpPr>
            <p:spPr>
              <a:xfrm>
                <a:off x="3307667" y="3641487"/>
                <a:ext cx="108857" cy="10196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200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7D124B5D-C91C-414B-9A8F-1A02CDF677D2}"/>
                  </a:ext>
                </a:extLst>
              </p:cNvPr>
              <p:cNvSpPr/>
              <p:nvPr/>
            </p:nvSpPr>
            <p:spPr>
              <a:xfrm>
                <a:off x="3220581" y="3489087"/>
                <a:ext cx="108857" cy="10196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200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62F9DC6D-01D3-042A-017D-9635902BFD48}"/>
                  </a:ext>
                </a:extLst>
              </p:cNvPr>
              <p:cNvSpPr/>
              <p:nvPr/>
            </p:nvSpPr>
            <p:spPr>
              <a:xfrm>
                <a:off x="4222065" y="3663259"/>
                <a:ext cx="108857" cy="10196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200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6665D252-C188-4ACC-CB14-4306C501D15E}"/>
                  </a:ext>
                </a:extLst>
              </p:cNvPr>
              <p:cNvSpPr/>
              <p:nvPr/>
            </p:nvSpPr>
            <p:spPr>
              <a:xfrm>
                <a:off x="4396237" y="3804773"/>
                <a:ext cx="108857" cy="10196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200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4362789E-56B6-761E-F4E2-C45AD446C756}"/>
                  </a:ext>
                </a:extLst>
              </p:cNvPr>
              <p:cNvSpPr/>
              <p:nvPr/>
            </p:nvSpPr>
            <p:spPr>
              <a:xfrm>
                <a:off x="4559523" y="3685029"/>
                <a:ext cx="108857" cy="10196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200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F43179C-818A-937F-CD75-9927194B3AB8}"/>
                  </a:ext>
                </a:extLst>
              </p:cNvPr>
              <p:cNvSpPr/>
              <p:nvPr/>
            </p:nvSpPr>
            <p:spPr>
              <a:xfrm>
                <a:off x="4407124" y="3565283"/>
                <a:ext cx="108857" cy="10196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200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41CEA15B-EB5B-E7F1-B9A7-2D2B6182EEB0}"/>
                  </a:ext>
                </a:extLst>
              </p:cNvPr>
              <p:cNvSpPr/>
              <p:nvPr/>
            </p:nvSpPr>
            <p:spPr>
              <a:xfrm>
                <a:off x="4570410" y="3467314"/>
                <a:ext cx="108857" cy="10196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200"/>
              </a:p>
            </p:txBody>
          </p:sp>
        </p:grp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FF7DB3C-921C-DCA1-C498-53A918C777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80022" y="3707674"/>
              <a:ext cx="588718" cy="18782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08F8103-94B2-A996-8868-B0D36D60F0BF}"/>
                </a:ext>
              </a:extLst>
            </p:cNvPr>
            <p:cNvSpPr txBox="1"/>
            <p:nvPr/>
          </p:nvSpPr>
          <p:spPr>
            <a:xfrm>
              <a:off x="5107657" y="3398034"/>
              <a:ext cx="934758" cy="494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baseline="30000" dirty="0">
                  <a:effectLst/>
                  <a:latin typeface="Calibri" panose="020F0502020204030204" pitchFamily="34" charset="0"/>
                </a:rPr>
                <a:t>4</a:t>
              </a:r>
              <a:r>
                <a:rPr lang="en-GB" sz="1600" dirty="0">
                  <a:effectLst/>
                  <a:latin typeface="Calibri" panose="020F0502020204030204" pitchFamily="34" charset="0"/>
                </a:rPr>
                <a:t>He</a:t>
              </a:r>
              <a:endParaRPr lang="en-GB" sz="1600" dirty="0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2F3E2C4-444F-4F8C-DD1F-63AC54DB86B6}"/>
                </a:ext>
              </a:extLst>
            </p:cNvPr>
            <p:cNvCxnSpPr>
              <a:cxnSpLocks/>
            </p:cNvCxnSpPr>
            <p:nvPr/>
          </p:nvCxnSpPr>
          <p:spPr>
            <a:xfrm>
              <a:off x="4621299" y="4204732"/>
              <a:ext cx="493519" cy="39981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2E4002-8672-524F-091E-5BB6037A198A}"/>
                </a:ext>
              </a:extLst>
            </p:cNvPr>
            <p:cNvSpPr txBox="1"/>
            <p:nvPr/>
          </p:nvSpPr>
          <p:spPr>
            <a:xfrm>
              <a:off x="5009406" y="4364287"/>
              <a:ext cx="755008" cy="494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baseline="30000" dirty="0">
                  <a:latin typeface="Calibri" panose="020F0502020204030204" pitchFamily="34" charset="0"/>
                </a:rPr>
                <a:t>7</a:t>
              </a:r>
              <a:r>
                <a:rPr lang="en-GB" sz="1600" dirty="0">
                  <a:effectLst/>
                  <a:latin typeface="Calibri" panose="020F0502020204030204" pitchFamily="34" charset="0"/>
                </a:rPr>
                <a:t>Li</a:t>
              </a:r>
              <a:endParaRPr lang="en-GB" sz="16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C2B676A-00E2-DB7C-73DA-0B15F475A255}"/>
                </a:ext>
              </a:extLst>
            </p:cNvPr>
            <p:cNvSpPr txBox="1"/>
            <p:nvPr/>
          </p:nvSpPr>
          <p:spPr>
            <a:xfrm>
              <a:off x="725389" y="5742163"/>
              <a:ext cx="1908512" cy="404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solidFill>
                    <a:schemeClr val="accent1">
                      <a:lumMod val="75000"/>
                    </a:schemeClr>
                  </a:solidFill>
                </a:rPr>
                <a:t>Normal cell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72AD69B-D6EA-F30D-A0B6-64B9498C6881}"/>
                </a:ext>
              </a:extLst>
            </p:cNvPr>
            <p:cNvSpPr txBox="1"/>
            <p:nvPr/>
          </p:nvSpPr>
          <p:spPr>
            <a:xfrm>
              <a:off x="3468615" y="2099494"/>
              <a:ext cx="1628206" cy="404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solidFill>
                    <a:schemeClr val="accent2">
                      <a:lumMod val="75000"/>
                    </a:schemeClr>
                  </a:solidFill>
                </a:rPr>
                <a:t>Tumour cell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9789B96-8D69-9B93-D0AC-D816351CA979}"/>
                </a:ext>
              </a:extLst>
            </p:cNvPr>
            <p:cNvSpPr txBox="1"/>
            <p:nvPr/>
          </p:nvSpPr>
          <p:spPr>
            <a:xfrm>
              <a:off x="407368" y="1700808"/>
              <a:ext cx="2524409" cy="40478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solidFill>
                    <a:srgbClr val="C00000"/>
                  </a:solidFill>
                </a:rPr>
                <a:t>Thermal neutrons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5E5DAFE-CECE-D075-7D33-0F9305BA84DB}"/>
                </a:ext>
              </a:extLst>
            </p:cNvPr>
            <p:cNvSpPr txBox="1"/>
            <p:nvPr/>
          </p:nvSpPr>
          <p:spPr>
            <a:xfrm>
              <a:off x="2284157" y="2099337"/>
              <a:ext cx="928621" cy="404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baseline="30000" dirty="0">
                  <a:effectLst/>
                  <a:latin typeface="Calibri" panose="020F0502020204030204" pitchFamily="34" charset="0"/>
                </a:rPr>
                <a:t>10</a:t>
              </a:r>
              <a:r>
                <a:rPr lang="en-GB" sz="1200" dirty="0">
                  <a:effectLst/>
                  <a:latin typeface="Calibri" panose="020F0502020204030204" pitchFamily="34" charset="0"/>
                </a:rPr>
                <a:t>B</a:t>
              </a:r>
              <a:endParaRPr lang="en-GB" sz="1200" dirty="0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37AEA4D-770E-A30A-9497-A68BB8A75880}"/>
                </a:ext>
              </a:extLst>
            </p:cNvPr>
            <p:cNvCxnSpPr/>
            <p:nvPr/>
          </p:nvCxnSpPr>
          <p:spPr>
            <a:xfrm flipH="1">
              <a:off x="3577401" y="2468670"/>
              <a:ext cx="217714" cy="232730"/>
            </a:xfrm>
            <a:prstGeom prst="straightConnector1">
              <a:avLst/>
            </a:prstGeom>
            <a:ln w="127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1D398E97-EF72-AA79-6B50-5F25A4DDCF64}"/>
                </a:ext>
              </a:extLst>
            </p:cNvPr>
            <p:cNvCxnSpPr/>
            <p:nvPr/>
          </p:nvCxnSpPr>
          <p:spPr>
            <a:xfrm>
              <a:off x="2684772" y="2468670"/>
              <a:ext cx="250665" cy="4818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5F38B08A-E318-4784-A472-AF5BF74E31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36878" y="5599207"/>
              <a:ext cx="236917" cy="242657"/>
            </a:xfrm>
            <a:prstGeom prst="straightConnector1">
              <a:avLst/>
            </a:prstGeom>
            <a:ln w="1270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1" name="Chart 80">
            <a:extLst>
              <a:ext uri="{FF2B5EF4-FFF2-40B4-BE49-F238E27FC236}">
                <a16:creationId xmlns:a16="http://schemas.microsoft.com/office/drawing/2014/main" id="{0245A019-D30E-2E17-57DD-EBF940E706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6742505"/>
              </p:ext>
            </p:extLst>
          </p:nvPr>
        </p:nvGraphicFramePr>
        <p:xfrm>
          <a:off x="2851660" y="3758794"/>
          <a:ext cx="2784362" cy="2606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952762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0AAC4B8D-7376-AF6F-F0CF-450545A919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" t="46563" r="8240"/>
          <a:stretch/>
        </p:blipFill>
        <p:spPr>
          <a:xfrm>
            <a:off x="4930577" y="124057"/>
            <a:ext cx="7159032" cy="3168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D524D7-2452-AF9B-56C9-6884CF28F4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t="12856" r="6387" b="21350"/>
          <a:stretch/>
        </p:blipFill>
        <p:spPr bwMode="auto">
          <a:xfrm>
            <a:off x="2053798" y="658505"/>
            <a:ext cx="2495228" cy="75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4">
            <a:extLst>
              <a:ext uri="{FF2B5EF4-FFF2-40B4-BE49-F238E27FC236}">
                <a16:creationId xmlns:a16="http://schemas.microsoft.com/office/drawing/2014/main" id="{DA3E3E07-7324-4C5A-A8D3-E33F65A9CD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947" y="-65098"/>
            <a:ext cx="478727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4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Acknowledgements</a:t>
            </a:r>
            <a:endParaRPr lang="en-US" sz="4400" b="1" dirty="0">
              <a:latin typeface="Calibri" panose="020F0502020204030204" pitchFamily="34" charset="0"/>
            </a:endParaRPr>
          </a:p>
        </p:txBody>
      </p:sp>
      <p:sp>
        <p:nvSpPr>
          <p:cNvPr id="19" name="Text Box 5">
            <a:extLst>
              <a:ext uri="{FF2B5EF4-FFF2-40B4-BE49-F238E27FC236}">
                <a16:creationId xmlns:a16="http://schemas.microsoft.com/office/drawing/2014/main" id="{6577FC8E-091E-45A4-9567-61B65604D6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3" y="581913"/>
            <a:ext cx="3394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i="1" dirty="0">
                <a:latin typeface="Calibri" panose="020F0502020204030204" pitchFamily="34" charset="0"/>
              </a:rPr>
              <a:t>Parsons Group</a:t>
            </a:r>
          </a:p>
        </p:txBody>
      </p:sp>
      <p:sp>
        <p:nvSpPr>
          <p:cNvPr id="23" name="Text Box 6">
            <a:extLst>
              <a:ext uri="{FF2B5EF4-FFF2-40B4-BE49-F238E27FC236}">
                <a16:creationId xmlns:a16="http://schemas.microsoft.com/office/drawing/2014/main" id="{89FC8B6D-860F-4C3D-909D-AF01D9C01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2" y="865017"/>
            <a:ext cx="2135136" cy="5139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u="sng" dirty="0">
                <a:latin typeface="Calibri" panose="020F0502020204030204" pitchFamily="34" charset="0"/>
              </a:rPr>
              <a:t>Rachel Carter</a:t>
            </a:r>
          </a:p>
          <a:p>
            <a:r>
              <a:rPr lang="en-US" altLang="en-US" sz="2000" u="sng" dirty="0">
                <a:latin typeface="Calibri" panose="020F0502020204030204" pitchFamily="34" charset="0"/>
              </a:rPr>
              <a:t>Katie Nickson</a:t>
            </a:r>
          </a:p>
          <a:p>
            <a:r>
              <a:rPr lang="en-US" altLang="en-US" sz="2000" u="sng" dirty="0">
                <a:latin typeface="Calibri" panose="020F0502020204030204" pitchFamily="34" charset="0"/>
              </a:rPr>
              <a:t>Terpsi Vitti</a:t>
            </a:r>
          </a:p>
          <a:p>
            <a:endParaRPr lang="en-US" altLang="en-US" sz="800" u="sng" dirty="0">
              <a:latin typeface="Calibri" panose="020F0502020204030204" pitchFamily="34" charset="0"/>
            </a:endParaRPr>
          </a:p>
          <a:p>
            <a:r>
              <a:rPr lang="en-US" altLang="en-US" sz="2000" u="sng" dirty="0">
                <a:latin typeface="Calibri" panose="020F0502020204030204" pitchFamily="34" charset="0"/>
              </a:rPr>
              <a:t>Maria Rita Fabbrizi</a:t>
            </a:r>
          </a:p>
          <a:p>
            <a:r>
              <a:rPr lang="en-US" altLang="en-US" sz="2000" u="sng" dirty="0">
                <a:latin typeface="Calibri" panose="020F0502020204030204" pitchFamily="34" charset="0"/>
              </a:rPr>
              <a:t>Jonathan Hughes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Alice Ormrod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Chun Li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Lizzie </a:t>
            </a:r>
            <a:r>
              <a:rPr lang="en-US" altLang="en-US" sz="2000" dirty="0" err="1">
                <a:latin typeface="Calibri" panose="020F0502020204030204" pitchFamily="34" charset="0"/>
              </a:rPr>
              <a:t>Duffacy</a:t>
            </a:r>
            <a:endParaRPr lang="en-US" altLang="en-US" sz="2000" dirty="0">
              <a:latin typeface="Calibri" panose="020F0502020204030204" pitchFamily="34" charset="0"/>
            </a:endParaRPr>
          </a:p>
          <a:p>
            <a:r>
              <a:rPr lang="en-US" altLang="en-US" sz="2000" dirty="0">
                <a:latin typeface="Calibri" panose="020F0502020204030204" pitchFamily="34" charset="0"/>
              </a:rPr>
              <a:t>Amalia Goula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Karthik Vaidya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Rhianna Hill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George Duffield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Emma Melia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Leah Punshon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Laura Hawkins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Alex Bembridge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83371D4-FA91-401D-8955-7DD340813A4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48" y="5996836"/>
            <a:ext cx="1690575" cy="744613"/>
          </a:xfrm>
          <a:prstGeom prst="rect">
            <a:avLst/>
          </a:prstGeom>
        </p:spPr>
      </p:pic>
      <p:sp>
        <p:nvSpPr>
          <p:cNvPr id="28" name="Text Box 5">
            <a:extLst>
              <a:ext uri="{FF2B5EF4-FFF2-40B4-BE49-F238E27FC236}">
                <a16:creationId xmlns:a16="http://schemas.microsoft.com/office/drawing/2014/main" id="{83924CFA-7F4E-446C-A0DF-2CDE676007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4594" y="3434368"/>
            <a:ext cx="304523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i="1" dirty="0">
                <a:latin typeface="Calibri" panose="020F0502020204030204" pitchFamily="34" charset="0"/>
              </a:rPr>
              <a:t>Oxford Institute for Radiation Oncology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30" name="Text Box 6">
            <a:extLst>
              <a:ext uri="{FF2B5EF4-FFF2-40B4-BE49-F238E27FC236}">
                <a16:creationId xmlns:a16="http://schemas.microsoft.com/office/drawing/2014/main" id="{D0AB61A2-E4BA-420F-8F4F-CA53392EE2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6120" y="5316610"/>
            <a:ext cx="27508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dirty="0">
                <a:latin typeface="Calibri" panose="020F0502020204030204" pitchFamily="34" charset="0"/>
              </a:rPr>
              <a:t>Mike Clague, Sylvie Urbe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Sonia Rocha, Terry Jones</a:t>
            </a:r>
          </a:p>
        </p:txBody>
      </p:sp>
      <p:sp>
        <p:nvSpPr>
          <p:cNvPr id="31" name="Text Box 5">
            <a:extLst>
              <a:ext uri="{FF2B5EF4-FFF2-40B4-BE49-F238E27FC236}">
                <a16:creationId xmlns:a16="http://schemas.microsoft.com/office/drawing/2014/main" id="{61184D84-D882-4B73-8095-775FAF7921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7277" y="4326440"/>
            <a:ext cx="3394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i="1" dirty="0">
                <a:latin typeface="Calibri" panose="020F0502020204030204" pitchFamily="34" charset="0"/>
              </a:rPr>
              <a:t>Clatterbridge Cancer Centre 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32" name="Text Box 6">
            <a:extLst>
              <a:ext uri="{FF2B5EF4-FFF2-40B4-BE49-F238E27FC236}">
                <a16:creationId xmlns:a16="http://schemas.microsoft.com/office/drawing/2014/main" id="{DE62C219-50DF-4617-B635-1C4F8329A4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7277" y="4614472"/>
            <a:ext cx="20396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dirty="0">
                <a:latin typeface="Calibri" panose="020F0502020204030204" pitchFamily="34" charset="0"/>
              </a:rPr>
              <a:t>Andrzej Kacperek</a:t>
            </a:r>
          </a:p>
        </p:txBody>
      </p:sp>
      <p:sp>
        <p:nvSpPr>
          <p:cNvPr id="33" name="Text Box 5">
            <a:extLst>
              <a:ext uri="{FF2B5EF4-FFF2-40B4-BE49-F238E27FC236}">
                <a16:creationId xmlns:a16="http://schemas.microsoft.com/office/drawing/2014/main" id="{8E533240-D299-4BFA-B8B5-74503C8A8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6120" y="5012379"/>
            <a:ext cx="354567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i="1" dirty="0">
                <a:latin typeface="Calibri" panose="020F0502020204030204" pitchFamily="34" charset="0"/>
              </a:rPr>
              <a:t>University of Liverpool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pic>
        <p:nvPicPr>
          <p:cNvPr id="38" name="Picture 37" descr="A close up of a logo&#10;&#10;Description automatically generated">
            <a:extLst>
              <a:ext uri="{FF2B5EF4-FFF2-40B4-BE49-F238E27FC236}">
                <a16:creationId xmlns:a16="http://schemas.microsoft.com/office/drawing/2014/main" id="{F534C5E6-A26D-4AF6-B589-5DFE10BAA39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5"/>
          <a:stretch/>
        </p:blipFill>
        <p:spPr>
          <a:xfrm>
            <a:off x="10302820" y="5906296"/>
            <a:ext cx="1485977" cy="77241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541" y="5996836"/>
            <a:ext cx="2097397" cy="816001"/>
          </a:xfrm>
          <a:prstGeom prst="rect">
            <a:avLst/>
          </a:prstGeom>
        </p:spPr>
      </p:pic>
      <p:sp>
        <p:nvSpPr>
          <p:cNvPr id="20" name="Text Box 5">
            <a:extLst>
              <a:ext uri="{FF2B5EF4-FFF2-40B4-BE49-F238E27FC236}">
                <a16:creationId xmlns:a16="http://schemas.microsoft.com/office/drawing/2014/main" id="{8DCBE04E-AA63-4E73-AC3A-643546BF7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6500" y="3368847"/>
            <a:ext cx="468052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i="1" dirty="0">
                <a:latin typeface="Calibri" panose="020F0502020204030204" pitchFamily="34" charset="0"/>
              </a:rPr>
              <a:t>Imperial College London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22" name="Text Box 6">
            <a:extLst>
              <a:ext uri="{FF2B5EF4-FFF2-40B4-BE49-F238E27FC236}">
                <a16:creationId xmlns:a16="http://schemas.microsoft.com/office/drawing/2014/main" id="{A32722BA-D4F4-447D-9DD1-6CF6D2221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6500" y="3656879"/>
            <a:ext cx="11306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dirty="0">
                <a:latin typeface="Calibri" panose="020F0502020204030204" pitchFamily="34" charset="0"/>
              </a:rPr>
              <a:t>Ken Long</a:t>
            </a:r>
          </a:p>
        </p:txBody>
      </p:sp>
      <p:sp>
        <p:nvSpPr>
          <p:cNvPr id="26" name="Text Box 6">
            <a:extLst>
              <a:ext uri="{FF2B5EF4-FFF2-40B4-BE49-F238E27FC236}">
                <a16:creationId xmlns:a16="http://schemas.microsoft.com/office/drawing/2014/main" id="{B9841C35-34DB-4419-A4F8-2531F4475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6035" y="1414340"/>
            <a:ext cx="2774542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dirty="0">
                <a:latin typeface="Calibri" panose="020F0502020204030204" pitchFamily="34" charset="0"/>
              </a:rPr>
              <a:t>Stuart Green</a:t>
            </a:r>
          </a:p>
          <a:p>
            <a:r>
              <a:rPr lang="en-US" altLang="en-US" sz="2000" dirty="0" err="1">
                <a:latin typeface="Calibri" panose="020F0502020204030204" pitchFamily="34" charset="0"/>
              </a:rPr>
              <a:t>Tzany</a:t>
            </a:r>
            <a:r>
              <a:rPr lang="en-US" altLang="en-US" sz="2000" dirty="0">
                <a:latin typeface="Calibri" panose="020F0502020204030204" pitchFamily="34" charset="0"/>
              </a:rPr>
              <a:t> Kokalova-Wheldon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Ben Phoenix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Tony Price</a:t>
            </a:r>
          </a:p>
          <a:p>
            <a:endParaRPr lang="en-US" altLang="en-US" sz="800" dirty="0">
              <a:latin typeface="Calibri" panose="020F0502020204030204" pitchFamily="34" charset="0"/>
            </a:endParaRPr>
          </a:p>
          <a:p>
            <a:r>
              <a:rPr lang="en-US" altLang="en-US" sz="2000" dirty="0">
                <a:latin typeface="Calibri" panose="020F0502020204030204" pitchFamily="34" charset="0"/>
              </a:rPr>
              <a:t>Hisham Mehanna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Colin Watts</a:t>
            </a:r>
          </a:p>
        </p:txBody>
      </p:sp>
      <p:sp>
        <p:nvSpPr>
          <p:cNvPr id="29" name="Text Box 6">
            <a:extLst>
              <a:ext uri="{FF2B5EF4-FFF2-40B4-BE49-F238E27FC236}">
                <a16:creationId xmlns:a16="http://schemas.microsoft.com/office/drawing/2014/main" id="{063B8CDC-F46E-4D77-BF07-99FC2108A7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4594" y="4049452"/>
            <a:ext cx="222702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dirty="0">
                <a:latin typeface="Calibri" panose="020F0502020204030204" pitchFamily="34" charset="0"/>
              </a:rPr>
              <a:t>Mark Hill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James Thompson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Kristoffer Petersson</a:t>
            </a:r>
          </a:p>
        </p:txBody>
      </p:sp>
      <p:pic>
        <p:nvPicPr>
          <p:cNvPr id="4098" name="Picture 2" descr="National Institutes of Health (NIH) - Turning Discovery into Health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033" y="6056945"/>
            <a:ext cx="3653088" cy="56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 Box 5">
            <a:extLst>
              <a:ext uri="{FF2B5EF4-FFF2-40B4-BE49-F238E27FC236}">
                <a16:creationId xmlns:a16="http://schemas.microsoft.com/office/drawing/2014/main" id="{8DCBE04E-AA63-4E73-AC3A-643546BF7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7277" y="3571636"/>
            <a:ext cx="30217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i="1" dirty="0">
                <a:latin typeface="Calibri" panose="020F0502020204030204" pitchFamily="34" charset="0"/>
              </a:rPr>
              <a:t>University of Glasgow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42" name="Text Box 6">
            <a:extLst>
              <a:ext uri="{FF2B5EF4-FFF2-40B4-BE49-F238E27FC236}">
                <a16:creationId xmlns:a16="http://schemas.microsoft.com/office/drawing/2014/main" id="{A32722BA-D4F4-447D-9DD1-6CF6D2221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7277" y="3859668"/>
            <a:ext cx="209839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dirty="0">
                <a:latin typeface="Calibri" panose="020F0502020204030204" pitchFamily="34" charset="0"/>
              </a:rPr>
              <a:t>Anthony Chalmers</a:t>
            </a:r>
          </a:p>
        </p:txBody>
      </p:sp>
      <p:sp>
        <p:nvSpPr>
          <p:cNvPr id="44" name="Text Box 5">
            <a:extLst>
              <a:ext uri="{FF2B5EF4-FFF2-40B4-BE49-F238E27FC236}">
                <a16:creationId xmlns:a16="http://schemas.microsoft.com/office/drawing/2014/main" id="{8DCBE04E-AA63-4E73-AC3A-643546BF7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0134" y="4046597"/>
            <a:ext cx="28228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i="1" dirty="0">
                <a:latin typeface="Calibri" panose="020F0502020204030204" pitchFamily="34" charset="0"/>
              </a:rPr>
              <a:t>AstraZeneca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45" name="Text Box 6">
            <a:extLst>
              <a:ext uri="{FF2B5EF4-FFF2-40B4-BE49-F238E27FC236}">
                <a16:creationId xmlns:a16="http://schemas.microsoft.com/office/drawing/2014/main" id="{A32722BA-D4F4-447D-9DD1-6CF6D2221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6500" y="4334629"/>
            <a:ext cx="182376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dirty="0">
                <a:latin typeface="Calibri" panose="020F0502020204030204" pitchFamily="34" charset="0"/>
              </a:rPr>
              <a:t>Stephen Durant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Alan Lau</a:t>
            </a:r>
          </a:p>
        </p:txBody>
      </p:sp>
      <p:sp>
        <p:nvSpPr>
          <p:cNvPr id="46" name="Text Box 5">
            <a:extLst>
              <a:ext uri="{FF2B5EF4-FFF2-40B4-BE49-F238E27FC236}">
                <a16:creationId xmlns:a16="http://schemas.microsoft.com/office/drawing/2014/main" id="{8DCBE04E-AA63-4E73-AC3A-643546BF7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979" y="5040958"/>
            <a:ext cx="22872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i="1" dirty="0">
                <a:latin typeface="Calibri" panose="020F0502020204030204" pitchFamily="34" charset="0"/>
              </a:rPr>
              <a:t>Thanks to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47" name="Text Box 6">
            <a:extLst>
              <a:ext uri="{FF2B5EF4-FFF2-40B4-BE49-F238E27FC236}">
                <a16:creationId xmlns:a16="http://schemas.microsoft.com/office/drawing/2014/main" id="{A32722BA-D4F4-447D-9DD1-6CF6D2221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2345" y="5328990"/>
            <a:ext cx="197047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dirty="0">
                <a:latin typeface="Calibri" panose="020F0502020204030204" pitchFamily="34" charset="0"/>
              </a:rPr>
              <a:t>Helen Bryant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Thomas Helleday</a:t>
            </a: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70CD5730-A999-AA01-49DA-2C65DCC21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4852" y="5116555"/>
            <a:ext cx="19107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i="1" dirty="0" err="1">
                <a:latin typeface="Calibri" panose="020F0502020204030204" pitchFamily="34" charset="0"/>
              </a:rPr>
              <a:t>Charité</a:t>
            </a:r>
            <a:r>
              <a:rPr lang="en-US" altLang="en-US" sz="2000" b="1" i="1" dirty="0">
                <a:latin typeface="Calibri" panose="020F0502020204030204" pitchFamily="34" charset="0"/>
              </a:rPr>
              <a:t>, Berlin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57BD9E0B-E3B6-F623-98BF-13A4806F46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1218" y="5404587"/>
            <a:ext cx="259410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dirty="0">
                <a:latin typeface="Calibri" panose="020F0502020204030204" pitchFamily="34" charset="0"/>
              </a:rPr>
              <a:t>Inge Tinhofer-Keilholz</a:t>
            </a:r>
          </a:p>
        </p:txBody>
      </p:sp>
    </p:spTree>
    <p:extLst>
      <p:ext uri="{BB962C8B-B14F-4D97-AF65-F5344CB8AC3E}">
        <p14:creationId xmlns:p14="http://schemas.microsoft.com/office/powerpoint/2010/main" val="2761860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1218417" y="114300"/>
            <a:ext cx="9905926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3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The advantages but also biological uncertainties following proton beam therapy (PBT)</a:t>
            </a:r>
            <a:endParaRPr lang="en-US" sz="3600" b="1" kern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6A11469-42D0-A2A5-8DDB-CDE4D7F8BE69}"/>
              </a:ext>
            </a:extLst>
          </p:cNvPr>
          <p:cNvGrpSpPr/>
          <p:nvPr/>
        </p:nvGrpSpPr>
        <p:grpSpPr>
          <a:xfrm>
            <a:off x="133540" y="1992812"/>
            <a:ext cx="4608317" cy="3054469"/>
            <a:chOff x="1059335" y="1403431"/>
            <a:chExt cx="6020013" cy="3990164"/>
          </a:xfrm>
        </p:grpSpPr>
        <p:cxnSp>
          <p:nvCxnSpPr>
            <p:cNvPr id="96" name="Straight Connector 95"/>
            <p:cNvCxnSpPr/>
            <p:nvPr/>
          </p:nvCxnSpPr>
          <p:spPr>
            <a:xfrm>
              <a:off x="1624656" y="1984326"/>
              <a:ext cx="0" cy="284915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1624656" y="4833483"/>
              <a:ext cx="342608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8" name="TextBox 97"/>
            <p:cNvSpPr txBox="1"/>
            <p:nvPr/>
          </p:nvSpPr>
          <p:spPr>
            <a:xfrm>
              <a:off x="2561933" y="4951330"/>
              <a:ext cx="2073685" cy="442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Depth in tissue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 rot="16200000">
              <a:off x="404168" y="3054108"/>
              <a:ext cx="1752600" cy="442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Relative dose</a:t>
              </a:r>
            </a:p>
          </p:txBody>
        </p:sp>
        <p:cxnSp>
          <p:nvCxnSpPr>
            <p:cNvPr id="100" name="Straight Connector 99"/>
            <p:cNvCxnSpPr/>
            <p:nvPr/>
          </p:nvCxnSpPr>
          <p:spPr>
            <a:xfrm>
              <a:off x="1624656" y="4833483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5050744" y="4833483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3345213" y="4833483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4194222" y="4833483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2511231" y="4833483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1534496" y="4835476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1534496" y="3419426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1534496" y="1984326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>
              <a:off x="1534496" y="2701876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>
              <a:off x="1534496" y="4149676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Freeform 109"/>
            <p:cNvSpPr/>
            <p:nvPr/>
          </p:nvSpPr>
          <p:spPr>
            <a:xfrm>
              <a:off x="1639682" y="2018133"/>
              <a:ext cx="3376451" cy="1667053"/>
            </a:xfrm>
            <a:custGeom>
              <a:avLst/>
              <a:gdLst>
                <a:gd name="connsiteX0" fmla="*/ 0 w 2914650"/>
                <a:gd name="connsiteY0" fmla="*/ 2946565 h 2946565"/>
                <a:gd name="connsiteX1" fmla="*/ 304800 w 2914650"/>
                <a:gd name="connsiteY1" fmla="*/ 235115 h 2946565"/>
                <a:gd name="connsiteX2" fmla="*/ 1073150 w 2914650"/>
                <a:gd name="connsiteY2" fmla="*/ 285915 h 2946565"/>
                <a:gd name="connsiteX3" fmla="*/ 2914650 w 2914650"/>
                <a:gd name="connsiteY3" fmla="*/ 1511465 h 2946565"/>
                <a:gd name="connsiteX4" fmla="*/ 2914650 w 2914650"/>
                <a:gd name="connsiteY4" fmla="*/ 1511465 h 2946565"/>
                <a:gd name="connsiteX0" fmla="*/ 0 w 2914650"/>
                <a:gd name="connsiteY0" fmla="*/ 2906654 h 2906654"/>
                <a:gd name="connsiteX1" fmla="*/ 304800 w 2914650"/>
                <a:gd name="connsiteY1" fmla="*/ 195204 h 2906654"/>
                <a:gd name="connsiteX2" fmla="*/ 1117600 w 2914650"/>
                <a:gd name="connsiteY2" fmla="*/ 353954 h 2906654"/>
                <a:gd name="connsiteX3" fmla="*/ 2914650 w 2914650"/>
                <a:gd name="connsiteY3" fmla="*/ 1471554 h 2906654"/>
                <a:gd name="connsiteX4" fmla="*/ 2914650 w 2914650"/>
                <a:gd name="connsiteY4" fmla="*/ 1471554 h 2906654"/>
                <a:gd name="connsiteX0" fmla="*/ 0 w 2914650"/>
                <a:gd name="connsiteY0" fmla="*/ 2862295 h 2862295"/>
                <a:gd name="connsiteX1" fmla="*/ 304800 w 2914650"/>
                <a:gd name="connsiteY1" fmla="*/ 150845 h 2862295"/>
                <a:gd name="connsiteX2" fmla="*/ 1377950 w 2914650"/>
                <a:gd name="connsiteY2" fmla="*/ 461995 h 2862295"/>
                <a:gd name="connsiteX3" fmla="*/ 2914650 w 2914650"/>
                <a:gd name="connsiteY3" fmla="*/ 1427195 h 2862295"/>
                <a:gd name="connsiteX4" fmla="*/ 2914650 w 2914650"/>
                <a:gd name="connsiteY4" fmla="*/ 1427195 h 2862295"/>
                <a:gd name="connsiteX0" fmla="*/ 0 w 2914650"/>
                <a:gd name="connsiteY0" fmla="*/ 2838819 h 2838819"/>
                <a:gd name="connsiteX1" fmla="*/ 304800 w 2914650"/>
                <a:gd name="connsiteY1" fmla="*/ 127369 h 2838819"/>
                <a:gd name="connsiteX2" fmla="*/ 1352550 w 2914650"/>
                <a:gd name="connsiteY2" fmla="*/ 540119 h 2838819"/>
                <a:gd name="connsiteX3" fmla="*/ 2914650 w 2914650"/>
                <a:gd name="connsiteY3" fmla="*/ 1403719 h 2838819"/>
                <a:gd name="connsiteX4" fmla="*/ 2914650 w 2914650"/>
                <a:gd name="connsiteY4" fmla="*/ 1403719 h 2838819"/>
                <a:gd name="connsiteX0" fmla="*/ 0 w 3011675"/>
                <a:gd name="connsiteY0" fmla="*/ 2838819 h 6191748"/>
                <a:gd name="connsiteX1" fmla="*/ 304800 w 3011675"/>
                <a:gd name="connsiteY1" fmla="*/ 127369 h 6191748"/>
                <a:gd name="connsiteX2" fmla="*/ 1352550 w 3011675"/>
                <a:gd name="connsiteY2" fmla="*/ 540119 h 6191748"/>
                <a:gd name="connsiteX3" fmla="*/ 2914650 w 3011675"/>
                <a:gd name="connsiteY3" fmla="*/ 1403719 h 6191748"/>
                <a:gd name="connsiteX4" fmla="*/ 3011675 w 3011675"/>
                <a:gd name="connsiteY4" fmla="*/ 6191748 h 6191748"/>
                <a:gd name="connsiteX0" fmla="*/ 0 w 3011675"/>
                <a:gd name="connsiteY0" fmla="*/ 2711836 h 6064765"/>
                <a:gd name="connsiteX1" fmla="*/ 304800 w 3011675"/>
                <a:gd name="connsiteY1" fmla="*/ 386 h 6064765"/>
                <a:gd name="connsiteX2" fmla="*/ 1490002 w 3011675"/>
                <a:gd name="connsiteY2" fmla="*/ 2503148 h 6064765"/>
                <a:gd name="connsiteX3" fmla="*/ 2914650 w 3011675"/>
                <a:gd name="connsiteY3" fmla="*/ 1276736 h 6064765"/>
                <a:gd name="connsiteX4" fmla="*/ 3011675 w 3011675"/>
                <a:gd name="connsiteY4" fmla="*/ 6064765 h 6064765"/>
                <a:gd name="connsiteX0" fmla="*/ 0 w 3011675"/>
                <a:gd name="connsiteY0" fmla="*/ 2711972 h 6064901"/>
                <a:gd name="connsiteX1" fmla="*/ 304800 w 3011675"/>
                <a:gd name="connsiteY1" fmla="*/ 522 h 6064901"/>
                <a:gd name="connsiteX2" fmla="*/ 1490002 w 3011675"/>
                <a:gd name="connsiteY2" fmla="*/ 2503284 h 6064901"/>
                <a:gd name="connsiteX3" fmla="*/ 2615490 w 3011675"/>
                <a:gd name="connsiteY3" fmla="*/ 4924894 h 6064901"/>
                <a:gd name="connsiteX4" fmla="*/ 3011675 w 3011675"/>
                <a:gd name="connsiteY4" fmla="*/ 6064901 h 6064901"/>
                <a:gd name="connsiteX0" fmla="*/ 0 w 3011675"/>
                <a:gd name="connsiteY0" fmla="*/ 2727818 h 6080747"/>
                <a:gd name="connsiteX1" fmla="*/ 304800 w 3011675"/>
                <a:gd name="connsiteY1" fmla="*/ 16368 h 6080747"/>
                <a:gd name="connsiteX2" fmla="*/ 1360636 w 3011675"/>
                <a:gd name="connsiteY2" fmla="*/ 3963139 h 6080747"/>
                <a:gd name="connsiteX3" fmla="*/ 2615490 w 3011675"/>
                <a:gd name="connsiteY3" fmla="*/ 4940740 h 6080747"/>
                <a:gd name="connsiteX4" fmla="*/ 3011675 w 3011675"/>
                <a:gd name="connsiteY4" fmla="*/ 6080747 h 6080747"/>
                <a:gd name="connsiteX0" fmla="*/ 0 w 3011675"/>
                <a:gd name="connsiteY0" fmla="*/ 2727818 h 6080747"/>
                <a:gd name="connsiteX1" fmla="*/ 304800 w 3011675"/>
                <a:gd name="connsiteY1" fmla="*/ 16368 h 6080747"/>
                <a:gd name="connsiteX2" fmla="*/ 1360636 w 3011675"/>
                <a:gd name="connsiteY2" fmla="*/ 3963139 h 6080747"/>
                <a:gd name="connsiteX3" fmla="*/ 2575063 w 3011675"/>
                <a:gd name="connsiteY3" fmla="*/ 5776745 h 6080747"/>
                <a:gd name="connsiteX4" fmla="*/ 3011675 w 3011675"/>
                <a:gd name="connsiteY4" fmla="*/ 6080747 h 6080747"/>
                <a:gd name="connsiteX0" fmla="*/ 0 w 2575063"/>
                <a:gd name="connsiteY0" fmla="*/ 2727818 h 5776745"/>
                <a:gd name="connsiteX1" fmla="*/ 304800 w 2575063"/>
                <a:gd name="connsiteY1" fmla="*/ 16368 h 5776745"/>
                <a:gd name="connsiteX2" fmla="*/ 1360636 w 2575063"/>
                <a:gd name="connsiteY2" fmla="*/ 3963139 h 5776745"/>
                <a:gd name="connsiteX3" fmla="*/ 2575063 w 2575063"/>
                <a:gd name="connsiteY3" fmla="*/ 5776745 h 5776745"/>
                <a:gd name="connsiteX0" fmla="*/ 0 w 2866137"/>
                <a:gd name="connsiteY0" fmla="*/ 2727818 h 6650750"/>
                <a:gd name="connsiteX1" fmla="*/ 304800 w 2866137"/>
                <a:gd name="connsiteY1" fmla="*/ 16368 h 6650750"/>
                <a:gd name="connsiteX2" fmla="*/ 1360636 w 2866137"/>
                <a:gd name="connsiteY2" fmla="*/ 3963139 h 6650750"/>
                <a:gd name="connsiteX3" fmla="*/ 2866137 w 2866137"/>
                <a:gd name="connsiteY3" fmla="*/ 6650750 h 665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6137" h="6650750">
                  <a:moveTo>
                    <a:pt x="0" y="2727818"/>
                  </a:moveTo>
                  <a:cubicBezTo>
                    <a:pt x="62971" y="1593814"/>
                    <a:pt x="78027" y="-189519"/>
                    <a:pt x="304800" y="16368"/>
                  </a:cubicBezTo>
                  <a:cubicBezTo>
                    <a:pt x="531573" y="222255"/>
                    <a:pt x="933746" y="2857409"/>
                    <a:pt x="1360636" y="3963139"/>
                  </a:cubicBezTo>
                  <a:cubicBezTo>
                    <a:pt x="1787526" y="5068869"/>
                    <a:pt x="2605787" y="6506817"/>
                    <a:pt x="2866137" y="6650750"/>
                  </a:cubicBezTo>
                </a:path>
              </a:pathLst>
            </a:custGeom>
            <a:ln w="19050">
              <a:solidFill>
                <a:srgbClr val="C0504D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111" name="Freeform 110"/>
            <p:cNvSpPr/>
            <p:nvPr/>
          </p:nvSpPr>
          <p:spPr>
            <a:xfrm>
              <a:off x="1639683" y="1990308"/>
              <a:ext cx="3411061" cy="2838819"/>
            </a:xfrm>
            <a:custGeom>
              <a:avLst/>
              <a:gdLst>
                <a:gd name="connsiteX0" fmla="*/ 0 w 2901950"/>
                <a:gd name="connsiteY0" fmla="*/ 1867026 h 3111626"/>
                <a:gd name="connsiteX1" fmla="*/ 977900 w 2901950"/>
                <a:gd name="connsiteY1" fmla="*/ 1867026 h 3111626"/>
                <a:gd name="connsiteX2" fmla="*/ 1879600 w 2901950"/>
                <a:gd name="connsiteY2" fmla="*/ 1714626 h 3111626"/>
                <a:gd name="connsiteX3" fmla="*/ 2501900 w 2901950"/>
                <a:gd name="connsiteY3" fmla="*/ 6476 h 3111626"/>
                <a:gd name="connsiteX4" fmla="*/ 2622550 w 2901950"/>
                <a:gd name="connsiteY4" fmla="*/ 2419476 h 3111626"/>
                <a:gd name="connsiteX5" fmla="*/ 2901950 w 2901950"/>
                <a:gd name="connsiteY5" fmla="*/ 3111626 h 3111626"/>
                <a:gd name="connsiteX0" fmla="*/ 0 w 2882900"/>
                <a:gd name="connsiteY0" fmla="*/ 2286028 h 3111626"/>
                <a:gd name="connsiteX1" fmla="*/ 958850 w 2882900"/>
                <a:gd name="connsiteY1" fmla="*/ 1867026 h 3111626"/>
                <a:gd name="connsiteX2" fmla="*/ 1860550 w 2882900"/>
                <a:gd name="connsiteY2" fmla="*/ 1714626 h 3111626"/>
                <a:gd name="connsiteX3" fmla="*/ 2482850 w 2882900"/>
                <a:gd name="connsiteY3" fmla="*/ 6476 h 3111626"/>
                <a:gd name="connsiteX4" fmla="*/ 2603500 w 2882900"/>
                <a:gd name="connsiteY4" fmla="*/ 2419476 h 3111626"/>
                <a:gd name="connsiteX5" fmla="*/ 2882900 w 2882900"/>
                <a:gd name="connsiteY5" fmla="*/ 3111626 h 3111626"/>
                <a:gd name="connsiteX0" fmla="*/ 0 w 2882900"/>
                <a:gd name="connsiteY0" fmla="*/ 2286269 h 3111867"/>
                <a:gd name="connsiteX1" fmla="*/ 996950 w 2882900"/>
                <a:gd name="connsiteY1" fmla="*/ 2216435 h 3111867"/>
                <a:gd name="connsiteX2" fmla="*/ 1860550 w 2882900"/>
                <a:gd name="connsiteY2" fmla="*/ 1714867 h 3111867"/>
                <a:gd name="connsiteX3" fmla="*/ 2482850 w 2882900"/>
                <a:gd name="connsiteY3" fmla="*/ 6717 h 3111867"/>
                <a:gd name="connsiteX4" fmla="*/ 2603500 w 2882900"/>
                <a:gd name="connsiteY4" fmla="*/ 2419717 h 3111867"/>
                <a:gd name="connsiteX5" fmla="*/ 2882900 w 2882900"/>
                <a:gd name="connsiteY5" fmla="*/ 3111867 h 3111867"/>
                <a:gd name="connsiteX0" fmla="*/ 0 w 2882900"/>
                <a:gd name="connsiteY0" fmla="*/ 2309464 h 3135062"/>
                <a:gd name="connsiteX1" fmla="*/ 996950 w 2882900"/>
                <a:gd name="connsiteY1" fmla="*/ 2239630 h 3135062"/>
                <a:gd name="connsiteX2" fmla="*/ 1860550 w 2882900"/>
                <a:gd name="connsiteY2" fmla="*/ 1738062 h 3135062"/>
                <a:gd name="connsiteX3" fmla="*/ 2520950 w 2882900"/>
                <a:gd name="connsiteY3" fmla="*/ 6634 h 3135062"/>
                <a:gd name="connsiteX4" fmla="*/ 2603500 w 2882900"/>
                <a:gd name="connsiteY4" fmla="*/ 2442912 h 3135062"/>
                <a:gd name="connsiteX5" fmla="*/ 2882900 w 2882900"/>
                <a:gd name="connsiteY5" fmla="*/ 3135062 h 3135062"/>
                <a:gd name="connsiteX0" fmla="*/ 0 w 2882900"/>
                <a:gd name="connsiteY0" fmla="*/ 2313228 h 3138826"/>
                <a:gd name="connsiteX1" fmla="*/ 996950 w 2882900"/>
                <a:gd name="connsiteY1" fmla="*/ 2243394 h 3138826"/>
                <a:gd name="connsiteX2" fmla="*/ 2044700 w 2882900"/>
                <a:gd name="connsiteY2" fmla="*/ 1594399 h 3138826"/>
                <a:gd name="connsiteX3" fmla="*/ 2520950 w 2882900"/>
                <a:gd name="connsiteY3" fmla="*/ 10398 h 3138826"/>
                <a:gd name="connsiteX4" fmla="*/ 2603500 w 2882900"/>
                <a:gd name="connsiteY4" fmla="*/ 2446676 h 3138826"/>
                <a:gd name="connsiteX5" fmla="*/ 2882900 w 2882900"/>
                <a:gd name="connsiteY5" fmla="*/ 3138826 h 3138826"/>
                <a:gd name="connsiteX0" fmla="*/ 0 w 2882900"/>
                <a:gd name="connsiteY0" fmla="*/ 2320942 h 3146540"/>
                <a:gd name="connsiteX1" fmla="*/ 996950 w 2882900"/>
                <a:gd name="connsiteY1" fmla="*/ 2251108 h 3146540"/>
                <a:gd name="connsiteX2" fmla="*/ 2044700 w 2882900"/>
                <a:gd name="connsiteY2" fmla="*/ 1602113 h 3146540"/>
                <a:gd name="connsiteX3" fmla="*/ 2393950 w 2882900"/>
                <a:gd name="connsiteY3" fmla="*/ 10352 h 3146540"/>
                <a:gd name="connsiteX4" fmla="*/ 2603500 w 2882900"/>
                <a:gd name="connsiteY4" fmla="*/ 2454390 h 3146540"/>
                <a:gd name="connsiteX5" fmla="*/ 2882900 w 2882900"/>
                <a:gd name="connsiteY5" fmla="*/ 3146540 h 3146540"/>
                <a:gd name="connsiteX0" fmla="*/ 0 w 2882900"/>
                <a:gd name="connsiteY0" fmla="*/ 2320916 h 3146514"/>
                <a:gd name="connsiteX1" fmla="*/ 1111250 w 2882900"/>
                <a:gd name="connsiteY1" fmla="*/ 2227804 h 3146514"/>
                <a:gd name="connsiteX2" fmla="*/ 2044700 w 2882900"/>
                <a:gd name="connsiteY2" fmla="*/ 1602087 h 3146514"/>
                <a:gd name="connsiteX3" fmla="*/ 2393950 w 2882900"/>
                <a:gd name="connsiteY3" fmla="*/ 10326 h 3146514"/>
                <a:gd name="connsiteX4" fmla="*/ 2603500 w 2882900"/>
                <a:gd name="connsiteY4" fmla="*/ 2454364 h 3146514"/>
                <a:gd name="connsiteX5" fmla="*/ 2882900 w 2882900"/>
                <a:gd name="connsiteY5" fmla="*/ 3146514 h 3146514"/>
                <a:gd name="connsiteX0" fmla="*/ 0 w 2882900"/>
                <a:gd name="connsiteY0" fmla="*/ 2344057 h 3169655"/>
                <a:gd name="connsiteX1" fmla="*/ 1111250 w 2882900"/>
                <a:gd name="connsiteY1" fmla="*/ 2250945 h 3169655"/>
                <a:gd name="connsiteX2" fmla="*/ 2044700 w 2882900"/>
                <a:gd name="connsiteY2" fmla="*/ 1625228 h 3169655"/>
                <a:gd name="connsiteX3" fmla="*/ 2495550 w 2882900"/>
                <a:gd name="connsiteY3" fmla="*/ 10190 h 3169655"/>
                <a:gd name="connsiteX4" fmla="*/ 2603500 w 2882900"/>
                <a:gd name="connsiteY4" fmla="*/ 2477505 h 3169655"/>
                <a:gd name="connsiteX5" fmla="*/ 2882900 w 2882900"/>
                <a:gd name="connsiteY5" fmla="*/ 3169655 h 316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2900" h="3169655">
                  <a:moveTo>
                    <a:pt x="0" y="2344057"/>
                  </a:moveTo>
                  <a:cubicBezTo>
                    <a:pt x="332316" y="2356757"/>
                    <a:pt x="770467" y="2370750"/>
                    <a:pt x="1111250" y="2250945"/>
                  </a:cubicBezTo>
                  <a:cubicBezTo>
                    <a:pt x="1452033" y="2131140"/>
                    <a:pt x="1813983" y="1998687"/>
                    <a:pt x="2044700" y="1625228"/>
                  </a:cubicBezTo>
                  <a:cubicBezTo>
                    <a:pt x="2275417" y="1251769"/>
                    <a:pt x="2402417" y="-131856"/>
                    <a:pt x="2495550" y="10190"/>
                  </a:cubicBezTo>
                  <a:cubicBezTo>
                    <a:pt x="2588683" y="152236"/>
                    <a:pt x="2538942" y="1950928"/>
                    <a:pt x="2603500" y="2477505"/>
                  </a:cubicBezTo>
                  <a:cubicBezTo>
                    <a:pt x="2668058" y="3004082"/>
                    <a:pt x="2776537" y="3082342"/>
                    <a:pt x="2882900" y="3169655"/>
                  </a:cubicBezTo>
                </a:path>
              </a:pathLst>
            </a:custGeom>
            <a:noFill/>
            <a:ln w="19050"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cxnSp>
          <p:nvCxnSpPr>
            <p:cNvPr id="112" name="Straight Arrow Connector 111"/>
            <p:cNvCxnSpPr/>
            <p:nvPr/>
          </p:nvCxnSpPr>
          <p:spPr>
            <a:xfrm flipV="1">
              <a:off x="2472418" y="2029660"/>
              <a:ext cx="450801" cy="304800"/>
            </a:xfrm>
            <a:prstGeom prst="straightConnector1">
              <a:avLst/>
            </a:prstGeom>
            <a:ln>
              <a:solidFill>
                <a:srgbClr val="C0504D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13" name="TextBox 112"/>
            <p:cNvSpPr txBox="1"/>
            <p:nvPr/>
          </p:nvSpPr>
          <p:spPr>
            <a:xfrm>
              <a:off x="2878140" y="1767911"/>
              <a:ext cx="2073685" cy="442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BE4834"/>
                  </a:solidFill>
                </a:rPr>
                <a:t>X-rays</a:t>
              </a:r>
            </a:p>
          </p:txBody>
        </p:sp>
        <p:cxnSp>
          <p:nvCxnSpPr>
            <p:cNvPr id="114" name="Straight Arrow Connector 113"/>
            <p:cNvCxnSpPr/>
            <p:nvPr/>
          </p:nvCxnSpPr>
          <p:spPr>
            <a:xfrm flipV="1">
              <a:off x="1994822" y="3744676"/>
              <a:ext cx="450801" cy="304800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>
              <a:off x="2400543" y="3482926"/>
              <a:ext cx="2073685" cy="442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385D8A"/>
                  </a:solidFill>
                </a:rPr>
                <a:t>protons</a:t>
              </a:r>
            </a:p>
          </p:txBody>
        </p:sp>
        <p:cxnSp>
          <p:nvCxnSpPr>
            <p:cNvPr id="116" name="Straight Arrow Connector 115"/>
            <p:cNvCxnSpPr>
              <a:endCxn id="117" idx="1"/>
            </p:cNvCxnSpPr>
            <p:nvPr/>
          </p:nvCxnSpPr>
          <p:spPr>
            <a:xfrm flipV="1">
              <a:off x="4602173" y="1868909"/>
              <a:ext cx="403489" cy="83668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17" name="TextBox 116"/>
            <p:cNvSpPr txBox="1"/>
            <p:nvPr/>
          </p:nvSpPr>
          <p:spPr>
            <a:xfrm>
              <a:off x="5005663" y="1647776"/>
              <a:ext cx="2073685" cy="442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385D8A"/>
                  </a:solidFill>
                </a:rPr>
                <a:t>Bragg peak</a:t>
              </a:r>
            </a:p>
          </p:txBody>
        </p:sp>
        <p:cxnSp>
          <p:nvCxnSpPr>
            <p:cNvPr id="118" name="Straight Arrow Connector 117"/>
            <p:cNvCxnSpPr/>
            <p:nvPr/>
          </p:nvCxnSpPr>
          <p:spPr>
            <a:xfrm flipV="1">
              <a:off x="4705129" y="2468326"/>
              <a:ext cx="450801" cy="304800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5079319" y="2264608"/>
              <a:ext cx="963185" cy="763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385D8A"/>
                  </a:solidFill>
                </a:rPr>
                <a:t>Distal fall-off</a:t>
              </a:r>
            </a:p>
          </p:txBody>
        </p:sp>
        <p:cxnSp>
          <p:nvCxnSpPr>
            <p:cNvPr id="120" name="Straight Connector 119"/>
            <p:cNvCxnSpPr/>
            <p:nvPr/>
          </p:nvCxnSpPr>
          <p:spPr>
            <a:xfrm>
              <a:off x="4148781" y="1647776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4691706" y="1647776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>
            <a:xfrm>
              <a:off x="4163793" y="1679051"/>
              <a:ext cx="522627" cy="0"/>
            </a:xfrm>
            <a:prstGeom prst="straightConnector1">
              <a:avLst/>
            </a:prstGeom>
            <a:ln w="9525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3" name="TextBox 122"/>
            <p:cNvSpPr txBox="1"/>
            <p:nvPr/>
          </p:nvSpPr>
          <p:spPr>
            <a:xfrm>
              <a:off x="4040044" y="1403431"/>
              <a:ext cx="960231" cy="361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Tumour</a:t>
              </a:r>
            </a:p>
          </p:txBody>
        </p:sp>
        <p:sp>
          <p:nvSpPr>
            <p:cNvPr id="124" name="Freeform 70">
              <a:extLst>
                <a:ext uri="{FF2B5EF4-FFF2-40B4-BE49-F238E27FC236}">
                  <a16:creationId xmlns:a16="http://schemas.microsoft.com/office/drawing/2014/main" id="{F67D7E62-164A-4480-B69D-66F7AA955AFB}"/>
                </a:ext>
              </a:extLst>
            </p:cNvPr>
            <p:cNvSpPr/>
            <p:nvPr/>
          </p:nvSpPr>
          <p:spPr>
            <a:xfrm flipV="1">
              <a:off x="1638078" y="2347805"/>
              <a:ext cx="3268649" cy="2008228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456330 w 2456330"/>
                <a:gd name="connsiteY5" fmla="*/ 1858682 h 9911418"/>
                <a:gd name="connsiteX6" fmla="*/ 2295748 w 2456330"/>
                <a:gd name="connsiteY6" fmla="*/ 9911418 h 9911418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177989 w 2456330"/>
                <a:gd name="connsiteY5" fmla="*/ 5429712 h 9911418"/>
                <a:gd name="connsiteX6" fmla="*/ 2295748 w 2456330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169459 w 2295748"/>
                <a:gd name="connsiteY3" fmla="*/ 1643529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057052 w 2295748"/>
                <a:gd name="connsiteY3" fmla="*/ 1964922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2057052 w 2322511"/>
                <a:gd name="connsiteY3" fmla="*/ 1964922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65582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8473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3121 w 2322511"/>
                <a:gd name="connsiteY2" fmla="*/ 1242513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2511" h="10339939">
                  <a:moveTo>
                    <a:pt x="0" y="0"/>
                  </a:moveTo>
                  <a:cubicBezTo>
                    <a:pt x="592667" y="311772"/>
                    <a:pt x="1196931" y="599738"/>
                    <a:pt x="1494118" y="806823"/>
                  </a:cubicBezTo>
                  <a:cubicBezTo>
                    <a:pt x="1791305" y="1013908"/>
                    <a:pt x="1710710" y="1037593"/>
                    <a:pt x="1783121" y="1242513"/>
                  </a:cubicBezTo>
                  <a:cubicBezTo>
                    <a:pt x="1855532" y="1447433"/>
                    <a:pt x="1890430" y="1772955"/>
                    <a:pt x="1928586" y="2036346"/>
                  </a:cubicBezTo>
                  <a:cubicBezTo>
                    <a:pt x="1966742" y="2299737"/>
                    <a:pt x="2012056" y="2822858"/>
                    <a:pt x="2012056" y="2822858"/>
                  </a:cubicBezTo>
                  <a:lnTo>
                    <a:pt x="2135168" y="5358295"/>
                  </a:lnTo>
                  <a:cubicBezTo>
                    <a:pt x="2135168" y="5364272"/>
                    <a:pt x="2322511" y="10333962"/>
                    <a:pt x="2322511" y="10339939"/>
                  </a:cubicBezTo>
                </a:path>
              </a:pathLst>
            </a:custGeom>
            <a:ln w="19050">
              <a:solidFill>
                <a:srgbClr val="9BBB59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125" name="Straight Arrow Connector 124"/>
            <p:cNvCxnSpPr/>
            <p:nvPr/>
          </p:nvCxnSpPr>
          <p:spPr>
            <a:xfrm>
              <a:off x="4474228" y="3894878"/>
              <a:ext cx="385949" cy="125731"/>
            </a:xfrm>
            <a:prstGeom prst="straightConnector1">
              <a:avLst/>
            </a:prstGeom>
            <a:ln>
              <a:solidFill>
                <a:srgbClr val="9BBB59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26" name="TextBox 125"/>
            <p:cNvSpPr txBox="1"/>
            <p:nvPr/>
          </p:nvSpPr>
          <p:spPr>
            <a:xfrm>
              <a:off x="4815097" y="3828267"/>
              <a:ext cx="2073685" cy="442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9BBB59"/>
                  </a:solidFill>
                </a:rPr>
                <a:t>LET (protons)</a:t>
              </a:r>
            </a:p>
          </p:txBody>
        </p:sp>
      </p:grpSp>
      <p:sp>
        <p:nvSpPr>
          <p:cNvPr id="127" name="Text Box 10"/>
          <p:cNvSpPr txBox="1">
            <a:spLocks noChangeArrowheads="1"/>
          </p:cNvSpPr>
          <p:nvPr/>
        </p:nvSpPr>
        <p:spPr bwMode="auto">
          <a:xfrm>
            <a:off x="263352" y="5379520"/>
            <a:ext cx="10860991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100" b="1" dirty="0">
              <a:latin typeface="Calibri" panose="020F0502020204030204" pitchFamily="34" charset="0"/>
            </a:endParaRPr>
          </a:p>
          <a:p>
            <a:pPr lvl="1" algn="just" eaLnBrk="1" hangingPunct="1">
              <a:spcAft>
                <a:spcPts val="1200"/>
              </a:spcAft>
              <a:buFontTx/>
              <a:buChar char="•"/>
            </a:pPr>
            <a:r>
              <a:rPr lang="en-GB" sz="2000" b="1" dirty="0">
                <a:latin typeface="+mj-lt"/>
              </a:rPr>
              <a:t>Further research exploiting the biological impact of PBT is vital for establishing RBE and optimal clinical treatment for tumours.</a:t>
            </a:r>
          </a:p>
        </p:txBody>
      </p:sp>
      <p:grpSp>
        <p:nvGrpSpPr>
          <p:cNvPr id="128" name="Group 127"/>
          <p:cNvGrpSpPr/>
          <p:nvPr/>
        </p:nvGrpSpPr>
        <p:grpSpPr>
          <a:xfrm>
            <a:off x="7801106" y="1563216"/>
            <a:ext cx="4352641" cy="3698013"/>
            <a:chOff x="4549763" y="1130607"/>
            <a:chExt cx="4352641" cy="3698013"/>
          </a:xfrm>
        </p:grpSpPr>
        <p:grpSp>
          <p:nvGrpSpPr>
            <p:cNvPr id="129" name="Group 128"/>
            <p:cNvGrpSpPr/>
            <p:nvPr/>
          </p:nvGrpSpPr>
          <p:grpSpPr>
            <a:xfrm>
              <a:off x="4549763" y="1483384"/>
              <a:ext cx="4352641" cy="3345236"/>
              <a:chOff x="4312871" y="1588091"/>
              <a:chExt cx="4352641" cy="3345236"/>
            </a:xfrm>
          </p:grpSpPr>
          <p:pic>
            <p:nvPicPr>
              <p:cNvPr id="134" name="Picture 13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56201" y="1588091"/>
                <a:ext cx="4065330" cy="2996375"/>
              </a:xfrm>
              <a:prstGeom prst="rect">
                <a:avLst/>
              </a:prstGeom>
            </p:spPr>
          </p:pic>
          <p:sp>
            <p:nvSpPr>
              <p:cNvPr id="135" name="Text Box 10"/>
              <p:cNvSpPr txBox="1">
                <a:spLocks noChangeArrowheads="1"/>
              </p:cNvSpPr>
              <p:nvPr/>
            </p:nvSpPr>
            <p:spPr bwMode="auto">
              <a:xfrm>
                <a:off x="4312871" y="4625550"/>
                <a:ext cx="435264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447675" indent="-28575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sz="1400" i="1" dirty="0">
                    <a:latin typeface="+mj-lt"/>
                  </a:rPr>
                  <a:t>Taken from </a:t>
                </a:r>
                <a:r>
                  <a:rPr lang="en-GB" sz="1400" i="1" dirty="0" err="1">
                    <a:latin typeface="+mj-lt"/>
                  </a:rPr>
                  <a:t>Paganetti</a:t>
                </a:r>
                <a:r>
                  <a:rPr lang="en-GB" sz="1400" i="1" dirty="0">
                    <a:latin typeface="+mj-lt"/>
                  </a:rPr>
                  <a:t> and van </a:t>
                </a:r>
                <a:r>
                  <a:rPr lang="en-GB" sz="1400" i="1" dirty="0" err="1">
                    <a:latin typeface="+mj-lt"/>
                  </a:rPr>
                  <a:t>Luijk</a:t>
                </a:r>
                <a:r>
                  <a:rPr lang="en-GB" sz="1400" i="1" dirty="0">
                    <a:latin typeface="+mj-lt"/>
                  </a:rPr>
                  <a:t> (2013) </a:t>
                </a:r>
                <a:r>
                  <a:rPr lang="en-GB" sz="1400" i="1" dirty="0" err="1">
                    <a:latin typeface="+mj-lt"/>
                  </a:rPr>
                  <a:t>Sem</a:t>
                </a:r>
                <a:r>
                  <a:rPr lang="en-GB" sz="1400" i="1" dirty="0">
                    <a:latin typeface="+mj-lt"/>
                  </a:rPr>
                  <a:t> Rad </a:t>
                </a:r>
                <a:r>
                  <a:rPr lang="en-GB" sz="1400" i="1" dirty="0" err="1">
                    <a:latin typeface="+mj-lt"/>
                  </a:rPr>
                  <a:t>Oncol</a:t>
                </a:r>
                <a:endParaRPr lang="en-GB" sz="1400" i="1" dirty="0">
                  <a:latin typeface="+mj-lt"/>
                </a:endParaRPr>
              </a:p>
            </p:txBody>
          </p:sp>
        </p:grpSp>
        <p:sp>
          <p:nvSpPr>
            <p:cNvPr id="130" name="Oval 129"/>
            <p:cNvSpPr/>
            <p:nvPr/>
          </p:nvSpPr>
          <p:spPr>
            <a:xfrm>
              <a:off x="6008434" y="1299124"/>
              <a:ext cx="72008" cy="7200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6008434" y="1130607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-</a:t>
              </a:r>
              <a:r>
                <a:rPr lang="en-GB" sz="1400" i="1" dirty="0"/>
                <a:t>in vitro</a:t>
              </a:r>
            </a:p>
          </p:txBody>
        </p:sp>
        <p:sp>
          <p:nvSpPr>
            <p:cNvPr id="132" name="Oval 131"/>
            <p:cNvSpPr/>
            <p:nvPr/>
          </p:nvSpPr>
          <p:spPr>
            <a:xfrm>
              <a:off x="6779711" y="1299124"/>
              <a:ext cx="72008" cy="7200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6779711" y="1130607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-</a:t>
              </a:r>
              <a:r>
                <a:rPr lang="en-GB" sz="1400" i="1" dirty="0"/>
                <a:t>in vivo</a:t>
              </a:r>
            </a:p>
          </p:txBody>
        </p:sp>
      </p:grpSp>
      <p:sp>
        <p:nvSpPr>
          <p:cNvPr id="136" name="Text Box 52"/>
          <p:cNvSpPr txBox="1">
            <a:spLocks noChangeArrowheads="1"/>
          </p:cNvSpPr>
          <p:nvPr/>
        </p:nvSpPr>
        <p:spPr bwMode="auto">
          <a:xfrm>
            <a:off x="56318" y="6471009"/>
            <a:ext cx="70580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US" altLang="en-US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Vitti and Parsons (2019) </a:t>
            </a:r>
            <a:r>
              <a:rPr lang="en-US" altLang="en-US" sz="1600" b="1" i="1" dirty="0">
                <a:solidFill>
                  <a:srgbClr val="002060"/>
                </a:solidFill>
                <a:latin typeface="Calibri" panose="020F0502020204030204" pitchFamily="34" charset="0"/>
              </a:rPr>
              <a:t>Cancers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BB5A20E-8445-8D3B-C618-C741982AB641}"/>
              </a:ext>
            </a:extLst>
          </p:cNvPr>
          <p:cNvGrpSpPr/>
          <p:nvPr/>
        </p:nvGrpSpPr>
        <p:grpSpPr>
          <a:xfrm>
            <a:off x="4172375" y="1852099"/>
            <a:ext cx="3381366" cy="3179630"/>
            <a:chOff x="1373354" y="1052736"/>
            <a:chExt cx="5437823" cy="4887861"/>
          </a:xfrm>
        </p:grpSpPr>
        <p:pic>
          <p:nvPicPr>
            <p:cNvPr id="23" name="Picture 22" descr="dna_gene">
              <a:extLst>
                <a:ext uri="{FF2B5EF4-FFF2-40B4-BE49-F238E27FC236}">
                  <a16:creationId xmlns:a16="http://schemas.microsoft.com/office/drawing/2014/main" id="{CB450F4D-19C4-8FA4-D425-17C3A9A3088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483"/>
            <a:stretch/>
          </p:blipFill>
          <p:spPr bwMode="auto">
            <a:xfrm rot="5400000">
              <a:off x="2523679" y="2741017"/>
              <a:ext cx="4887861" cy="151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7C8B059-888C-7AA4-F430-90967CD9D2B8}"/>
                </a:ext>
              </a:extLst>
            </p:cNvPr>
            <p:cNvCxnSpPr/>
            <p:nvPr/>
          </p:nvCxnSpPr>
          <p:spPr>
            <a:xfrm flipV="1">
              <a:off x="3219827" y="4006282"/>
              <a:ext cx="3526655" cy="743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Explosion 1 8">
              <a:extLst>
                <a:ext uri="{FF2B5EF4-FFF2-40B4-BE49-F238E27FC236}">
                  <a16:creationId xmlns:a16="http://schemas.microsoft.com/office/drawing/2014/main" id="{9333579B-9F19-8BBC-E7FD-4096F46A58A7}"/>
                </a:ext>
              </a:extLst>
            </p:cNvPr>
            <p:cNvSpPr/>
            <p:nvPr/>
          </p:nvSpPr>
          <p:spPr>
            <a:xfrm rot="5400000">
              <a:off x="5292856" y="3867761"/>
              <a:ext cx="276630" cy="323355"/>
            </a:xfrm>
            <a:prstGeom prst="irregularSeal1">
              <a:avLst/>
            </a:prstGeom>
            <a:solidFill>
              <a:schemeClr val="accent6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6" name="Explosion 1 9">
              <a:extLst>
                <a:ext uri="{FF2B5EF4-FFF2-40B4-BE49-F238E27FC236}">
                  <a16:creationId xmlns:a16="http://schemas.microsoft.com/office/drawing/2014/main" id="{41A0838B-A8B8-4D3C-D3D5-ED9233AFD0FE}"/>
                </a:ext>
              </a:extLst>
            </p:cNvPr>
            <p:cNvSpPr/>
            <p:nvPr/>
          </p:nvSpPr>
          <p:spPr>
            <a:xfrm rot="5400000">
              <a:off x="4781246" y="3867760"/>
              <a:ext cx="276630" cy="323355"/>
            </a:xfrm>
            <a:prstGeom prst="irregularSeal1">
              <a:avLst/>
            </a:prstGeom>
            <a:solidFill>
              <a:srgbClr val="00B05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7" name="Explosion 1 10">
              <a:extLst>
                <a:ext uri="{FF2B5EF4-FFF2-40B4-BE49-F238E27FC236}">
                  <a16:creationId xmlns:a16="http://schemas.microsoft.com/office/drawing/2014/main" id="{CCB42339-0235-A87F-9119-487AC801A7A2}"/>
                </a:ext>
              </a:extLst>
            </p:cNvPr>
            <p:cNvSpPr/>
            <p:nvPr/>
          </p:nvSpPr>
          <p:spPr>
            <a:xfrm rot="5400000">
              <a:off x="4132410" y="3783222"/>
              <a:ext cx="276630" cy="323355"/>
            </a:xfrm>
            <a:prstGeom prst="irregularSeal1">
              <a:avLst/>
            </a:prstGeom>
            <a:solidFill>
              <a:schemeClr val="accent6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8" name="Explosion 1 11">
              <a:extLst>
                <a:ext uri="{FF2B5EF4-FFF2-40B4-BE49-F238E27FC236}">
                  <a16:creationId xmlns:a16="http://schemas.microsoft.com/office/drawing/2014/main" id="{7E3BFF31-1358-5C96-4CA8-6D4A332C4E5E}"/>
                </a:ext>
              </a:extLst>
            </p:cNvPr>
            <p:cNvSpPr/>
            <p:nvPr/>
          </p:nvSpPr>
          <p:spPr>
            <a:xfrm rot="5400000">
              <a:off x="4591716" y="3852040"/>
              <a:ext cx="276630" cy="323355"/>
            </a:xfrm>
            <a:prstGeom prst="irregularSeal1">
              <a:avLst/>
            </a:prstGeom>
            <a:solidFill>
              <a:srgbClr val="00B05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B81CD83-95C9-01F4-AA77-A7E6C5CECAEC}"/>
                </a:ext>
              </a:extLst>
            </p:cNvPr>
            <p:cNvCxnSpPr/>
            <p:nvPr/>
          </p:nvCxnSpPr>
          <p:spPr>
            <a:xfrm flipV="1">
              <a:off x="3128381" y="2737197"/>
              <a:ext cx="3526655" cy="743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7415A17-435D-8B9F-86BD-F14824AEB73D}"/>
                </a:ext>
              </a:extLst>
            </p:cNvPr>
            <p:cNvCxnSpPr/>
            <p:nvPr/>
          </p:nvCxnSpPr>
          <p:spPr>
            <a:xfrm flipV="1">
              <a:off x="3128381" y="1197815"/>
              <a:ext cx="3455922" cy="115850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Explosion 1 14">
              <a:extLst>
                <a:ext uri="{FF2B5EF4-FFF2-40B4-BE49-F238E27FC236}">
                  <a16:creationId xmlns:a16="http://schemas.microsoft.com/office/drawing/2014/main" id="{B0731CB0-F96A-A193-C18A-030E815CD52A}"/>
                </a:ext>
              </a:extLst>
            </p:cNvPr>
            <p:cNvSpPr/>
            <p:nvPr/>
          </p:nvSpPr>
          <p:spPr>
            <a:xfrm rot="5400000">
              <a:off x="4383192" y="2566894"/>
              <a:ext cx="276630" cy="323355"/>
            </a:xfrm>
            <a:prstGeom prst="irregularSeal1">
              <a:avLst/>
            </a:prstGeom>
            <a:solidFill>
              <a:schemeClr val="accent6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2" name="Explosion 1 15">
              <a:extLst>
                <a:ext uri="{FF2B5EF4-FFF2-40B4-BE49-F238E27FC236}">
                  <a16:creationId xmlns:a16="http://schemas.microsoft.com/office/drawing/2014/main" id="{90FFF2FB-FF61-1334-5BC6-5FD5F6D7CB1B}"/>
                </a:ext>
              </a:extLst>
            </p:cNvPr>
            <p:cNvSpPr/>
            <p:nvPr/>
          </p:nvSpPr>
          <p:spPr>
            <a:xfrm rot="5400000">
              <a:off x="4591715" y="1237789"/>
              <a:ext cx="276630" cy="323355"/>
            </a:xfrm>
            <a:prstGeom prst="irregularSeal1">
              <a:avLst/>
            </a:prstGeom>
            <a:solidFill>
              <a:srgbClr val="00B05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5C17814-C1B6-C34E-FFB8-666B248C6907}"/>
                </a:ext>
              </a:extLst>
            </p:cNvPr>
            <p:cNvCxnSpPr/>
            <p:nvPr/>
          </p:nvCxnSpPr>
          <p:spPr>
            <a:xfrm flipV="1">
              <a:off x="3631720" y="1823535"/>
              <a:ext cx="45279" cy="298563"/>
            </a:xfrm>
            <a:prstGeom prst="line">
              <a:avLst/>
            </a:prstGeom>
            <a:ln w="15875">
              <a:solidFill>
                <a:srgbClr val="C00000"/>
              </a:solidFill>
              <a:prstDash val="sys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E3FBD-2AB6-F5C0-5AE3-0A33B323B238}"/>
                </a:ext>
              </a:extLst>
            </p:cNvPr>
            <p:cNvCxnSpPr/>
            <p:nvPr/>
          </p:nvCxnSpPr>
          <p:spPr>
            <a:xfrm flipV="1">
              <a:off x="3755605" y="1547489"/>
              <a:ext cx="335463" cy="162125"/>
            </a:xfrm>
            <a:prstGeom prst="line">
              <a:avLst/>
            </a:prstGeom>
            <a:ln w="19050">
              <a:solidFill>
                <a:srgbClr val="C0000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6E317E9-36A2-AD9A-4472-A21FBE0456CB}"/>
                </a:ext>
              </a:extLst>
            </p:cNvPr>
            <p:cNvCxnSpPr/>
            <p:nvPr/>
          </p:nvCxnSpPr>
          <p:spPr>
            <a:xfrm flipV="1">
              <a:off x="4226185" y="1411169"/>
              <a:ext cx="480209" cy="97348"/>
            </a:xfrm>
            <a:prstGeom prst="line">
              <a:avLst/>
            </a:prstGeom>
            <a:ln w="19050">
              <a:solidFill>
                <a:srgbClr val="C0000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DD5B80C-89E3-04C0-37BF-A1942C240842}"/>
                </a:ext>
              </a:extLst>
            </p:cNvPr>
            <p:cNvSpPr txBox="1"/>
            <p:nvPr/>
          </p:nvSpPr>
          <p:spPr>
            <a:xfrm>
              <a:off x="1373354" y="2223591"/>
              <a:ext cx="1830630" cy="682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Low-LET radiation tracks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F154AFA-6B91-3BF9-23A6-D0CE9103B3C6}"/>
                </a:ext>
              </a:extLst>
            </p:cNvPr>
            <p:cNvSpPr txBox="1"/>
            <p:nvPr/>
          </p:nvSpPr>
          <p:spPr>
            <a:xfrm>
              <a:off x="1441393" y="3498267"/>
              <a:ext cx="1949068" cy="682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High-LET radiation tracks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AEC2B80-3E36-CC5F-830A-1021A4C6AEB0}"/>
                </a:ext>
              </a:extLst>
            </p:cNvPr>
            <p:cNvSpPr/>
            <p:nvPr/>
          </p:nvSpPr>
          <p:spPr>
            <a:xfrm>
              <a:off x="3391208" y="3915980"/>
              <a:ext cx="167812" cy="1612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191BF59-9839-3CC8-508F-2177EC5CC3E8}"/>
                </a:ext>
              </a:extLst>
            </p:cNvPr>
            <p:cNvSpPr/>
            <p:nvPr/>
          </p:nvSpPr>
          <p:spPr>
            <a:xfrm>
              <a:off x="4072695" y="1448826"/>
              <a:ext cx="167812" cy="16127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ACD8C83-1549-702F-B244-48E761377F3F}"/>
                </a:ext>
              </a:extLst>
            </p:cNvPr>
            <p:cNvSpPr/>
            <p:nvPr/>
          </p:nvSpPr>
          <p:spPr>
            <a:xfrm>
              <a:off x="3589616" y="1664486"/>
              <a:ext cx="167812" cy="16127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149D8B2-35B8-FA69-48AD-D453B5D19FCC}"/>
                </a:ext>
              </a:extLst>
            </p:cNvPr>
            <p:cNvSpPr/>
            <p:nvPr/>
          </p:nvSpPr>
          <p:spPr>
            <a:xfrm>
              <a:off x="3598242" y="3881475"/>
              <a:ext cx="167812" cy="1612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FBE61FA-CB99-AFDA-AA1B-EBAC50F97F3F}"/>
                </a:ext>
              </a:extLst>
            </p:cNvPr>
            <p:cNvSpPr/>
            <p:nvPr/>
          </p:nvSpPr>
          <p:spPr>
            <a:xfrm>
              <a:off x="3874287" y="3915981"/>
              <a:ext cx="167812" cy="1612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0FDB15D-2522-9124-074C-8B0D31013E06}"/>
                </a:ext>
              </a:extLst>
            </p:cNvPr>
            <p:cNvSpPr/>
            <p:nvPr/>
          </p:nvSpPr>
          <p:spPr>
            <a:xfrm>
              <a:off x="5565065" y="3898729"/>
              <a:ext cx="167812" cy="1612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A90FD8F-0423-61AA-A8C2-55BCD1117061}"/>
                </a:ext>
              </a:extLst>
            </p:cNvPr>
            <p:cNvSpPr/>
            <p:nvPr/>
          </p:nvSpPr>
          <p:spPr>
            <a:xfrm>
              <a:off x="5746219" y="3933234"/>
              <a:ext cx="167812" cy="1612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7816ECC-9909-88F7-F899-FF26BAEFF1CB}"/>
                </a:ext>
              </a:extLst>
            </p:cNvPr>
            <p:cNvSpPr/>
            <p:nvPr/>
          </p:nvSpPr>
          <p:spPr>
            <a:xfrm>
              <a:off x="5927373" y="3890102"/>
              <a:ext cx="167812" cy="1612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28516C4-CDFB-9601-1E9D-2010E98CB918}"/>
                </a:ext>
              </a:extLst>
            </p:cNvPr>
            <p:cNvSpPr/>
            <p:nvPr/>
          </p:nvSpPr>
          <p:spPr>
            <a:xfrm>
              <a:off x="6186165" y="3907355"/>
              <a:ext cx="167812" cy="1612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7FFCC83E-6AC9-A171-33A2-76253F34744D}"/>
                </a:ext>
              </a:extLst>
            </p:cNvPr>
            <p:cNvSpPr/>
            <p:nvPr/>
          </p:nvSpPr>
          <p:spPr>
            <a:xfrm>
              <a:off x="6384572" y="3907355"/>
              <a:ext cx="167812" cy="1612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B39089D-BC60-C6DE-1CD1-F9DEC86FE360}"/>
                </a:ext>
              </a:extLst>
            </p:cNvPr>
            <p:cNvSpPr/>
            <p:nvPr/>
          </p:nvSpPr>
          <p:spPr>
            <a:xfrm>
              <a:off x="6643365" y="3898728"/>
              <a:ext cx="167812" cy="1612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25FC3900-B05C-D913-FC76-1C3FDF2B9C52}"/>
                </a:ext>
              </a:extLst>
            </p:cNvPr>
            <p:cNvSpPr/>
            <p:nvPr/>
          </p:nvSpPr>
          <p:spPr>
            <a:xfrm>
              <a:off x="3537858" y="2078554"/>
              <a:ext cx="167812" cy="1612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6E4A213A-4040-C252-B501-7CDAD23A391C}"/>
                </a:ext>
              </a:extLst>
            </p:cNvPr>
            <p:cNvSpPr/>
            <p:nvPr/>
          </p:nvSpPr>
          <p:spPr>
            <a:xfrm>
              <a:off x="4417752" y="3907355"/>
              <a:ext cx="167812" cy="1612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5FA8285C-74C7-E2CD-75A3-856C7EE4D5B1}"/>
                </a:ext>
              </a:extLst>
            </p:cNvPr>
            <p:cNvSpPr/>
            <p:nvPr/>
          </p:nvSpPr>
          <p:spPr>
            <a:xfrm>
              <a:off x="5073359" y="3941861"/>
              <a:ext cx="167812" cy="1612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</p:spTree>
    <p:extLst>
      <p:ext uri="{BB962C8B-B14F-4D97-AF65-F5344CB8AC3E}">
        <p14:creationId xmlns:p14="http://schemas.microsoft.com/office/powerpoint/2010/main" val="3607459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7369" y="1349375"/>
            <a:ext cx="11305256" cy="3807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1800"/>
              </a:spcAft>
              <a:tabLst>
                <a:tab pos="542925" algn="l"/>
              </a:tabLst>
              <a:defRPr/>
            </a:pPr>
            <a:r>
              <a:rPr lang="en-GB" sz="2600" kern="0" dirty="0">
                <a:latin typeface="Calibri" panose="020F0502020204030204" pitchFamily="34" charset="0"/>
              </a:rPr>
              <a:t>Do protons, particularly at increasing LET, lead to changes in the molecular (DNA) and cellular (survival/RBE) profiles.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  <a:tabLst>
                <a:tab pos="542925" algn="l"/>
              </a:tabLst>
              <a:defRPr/>
            </a:pPr>
            <a:r>
              <a:rPr lang="en-GB" sz="2600" kern="0" dirty="0">
                <a:latin typeface="Calibri" panose="020F0502020204030204" pitchFamily="34" charset="0"/>
              </a:rPr>
              <a:t>Can the effectiveness of protons (particularly at high-LET) be further exacerbated using drugs/inhibitors.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  <a:tabLst>
                <a:tab pos="542925" algn="l"/>
              </a:tabLst>
              <a:defRPr/>
            </a:pPr>
            <a:r>
              <a:rPr lang="en-GB" sz="2600" kern="0" dirty="0">
                <a:latin typeface="Calibri" panose="020F0502020204030204" pitchFamily="34" charset="0"/>
              </a:rPr>
              <a:t>What is the impact of reduced oxygen (hypoxia) on photon versus proton efficacy.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  <a:tabLst>
                <a:tab pos="542925" algn="l"/>
              </a:tabLst>
              <a:defRPr/>
            </a:pPr>
            <a:r>
              <a:rPr lang="en-GB" sz="2600" kern="0" dirty="0">
                <a:latin typeface="Calibri" panose="020F0502020204030204" pitchFamily="34" charset="0"/>
              </a:rPr>
              <a:t>What is the effect of dose rate (FLASH) on proton radiobiology.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559496" y="116632"/>
            <a:ext cx="888682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Major research questions/aims</a:t>
            </a: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2" name="Picture 2" descr="National Institutes of Health (NIH) - Turning Discovery into Health">
            <a:extLst>
              <a:ext uri="{FF2B5EF4-FFF2-40B4-BE49-F238E27FC236}">
                <a16:creationId xmlns:a16="http://schemas.microsoft.com/office/drawing/2014/main" id="{A19A0C45-CE58-4547-11D3-27FC4750C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8617" y="6237312"/>
            <a:ext cx="3077702" cy="47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DD061182-E24F-E7A9-7D3E-CF556A4552B5}"/>
              </a:ext>
            </a:extLst>
          </p:cNvPr>
          <p:cNvSpPr txBox="1">
            <a:spLocks noChangeArrowheads="1"/>
          </p:cNvSpPr>
          <p:nvPr/>
        </p:nvSpPr>
        <p:spPr>
          <a:xfrm>
            <a:off x="6634966" y="6278757"/>
            <a:ext cx="2160240" cy="432048"/>
          </a:xfrm>
          <a:prstGeom prst="rect">
            <a:avLst/>
          </a:prstGeom>
          <a:noFill/>
        </p:spPr>
        <p:txBody>
          <a:bodyPr lIns="76200" tIns="38100" rIns="76200" bIns="3810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R01CA256854-01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19F6EF-5199-C833-2997-7188FAF51B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83" y="5983420"/>
            <a:ext cx="1720851" cy="75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692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7369" y="1349375"/>
            <a:ext cx="11305256" cy="3807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1800"/>
              </a:spcAft>
              <a:tabLst>
                <a:tab pos="542925" algn="l"/>
              </a:tabLst>
              <a:defRPr/>
            </a:pPr>
            <a:r>
              <a:rPr lang="en-GB" sz="2600" kern="0" dirty="0">
                <a:latin typeface="Calibri" panose="020F0502020204030204" pitchFamily="34" charset="0"/>
              </a:rPr>
              <a:t>Do protons, particularly at increasing LET, lead to changes in the molecular (DNA) and cellular (survival/RBE) profiles.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  <a:tabLst>
                <a:tab pos="542925" algn="l"/>
              </a:tabLst>
              <a:defRPr/>
            </a:pPr>
            <a:r>
              <a:rPr lang="en-GB" sz="2600" kern="0" dirty="0">
                <a:latin typeface="Calibri" panose="020F0502020204030204" pitchFamily="34" charset="0"/>
              </a:rPr>
              <a:t>Can the effectiveness of protons (particularly at high-LET) be further exacerbated using drugs/inhibitors.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  <a:tabLst>
                <a:tab pos="542925" algn="l"/>
              </a:tabLst>
              <a:defRPr/>
            </a:pPr>
            <a:r>
              <a:rPr lang="en-GB" sz="2600" kern="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</a:rPr>
              <a:t>What is the impact of reduced oxygen (hypoxia) on photon versus proton efficacy.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  <a:tabLst>
                <a:tab pos="542925" algn="l"/>
              </a:tabLst>
              <a:defRPr/>
            </a:pPr>
            <a:r>
              <a:rPr lang="en-GB" sz="2600" kern="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</a:rPr>
              <a:t>What is the effect of dose rate (FLASH) on proton radiobiology.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559496" y="116632"/>
            <a:ext cx="888682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Major research questions/aims</a:t>
            </a: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2" name="Picture 2" descr="National Institutes of Health (NIH) - Turning Discovery into Health">
            <a:extLst>
              <a:ext uri="{FF2B5EF4-FFF2-40B4-BE49-F238E27FC236}">
                <a16:creationId xmlns:a16="http://schemas.microsoft.com/office/drawing/2014/main" id="{A19A0C45-CE58-4547-11D3-27FC4750C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8617" y="6237312"/>
            <a:ext cx="3077702" cy="47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DD061182-E24F-E7A9-7D3E-CF556A4552B5}"/>
              </a:ext>
            </a:extLst>
          </p:cNvPr>
          <p:cNvSpPr txBox="1">
            <a:spLocks noChangeArrowheads="1"/>
          </p:cNvSpPr>
          <p:nvPr/>
        </p:nvSpPr>
        <p:spPr>
          <a:xfrm>
            <a:off x="6634966" y="6278757"/>
            <a:ext cx="2160240" cy="432048"/>
          </a:xfrm>
          <a:prstGeom prst="rect">
            <a:avLst/>
          </a:prstGeom>
          <a:noFill/>
        </p:spPr>
        <p:txBody>
          <a:bodyPr lIns="76200" tIns="38100" rIns="76200" bIns="3810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R01CA256854-01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19F6EF-5199-C833-2997-7188FAF51B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83" y="5983420"/>
            <a:ext cx="1720851" cy="75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425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325813" y="-37231"/>
            <a:ext cx="1177059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“Relatively” high-LET protons cause a decrease in cell survival due to CDD formation compared to low-LET protons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274708"/>
            <a:ext cx="40001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sz="1600" b="1" dirty="0">
                <a:solidFill>
                  <a:srgbClr val="002060"/>
                </a:solidFill>
                <a:latin typeface="+mn-lt"/>
              </a:rPr>
              <a:t>Carter 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et al., </a:t>
            </a:r>
            <a:r>
              <a:rPr lang="en-GB" sz="1600" b="1" dirty="0">
                <a:solidFill>
                  <a:srgbClr val="002060"/>
                </a:solidFill>
                <a:latin typeface="+mn-lt"/>
              </a:rPr>
              <a:t>(2018)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Int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J Rad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Oncol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Phys</a:t>
            </a:r>
            <a:endParaRPr lang="en-GB" sz="1600" b="1" i="1" dirty="0">
              <a:solidFill>
                <a:srgbClr val="002060"/>
              </a:solidFill>
              <a:latin typeface="+mn-lt"/>
            </a:endParaRPr>
          </a:p>
          <a:p>
            <a:pPr marL="0" lvl="1" eaLnBrk="1" hangingPunct="1"/>
            <a:r>
              <a:rPr lang="en-GB" sz="1600" b="1" dirty="0">
                <a:solidFill>
                  <a:srgbClr val="002060"/>
                </a:solidFill>
                <a:latin typeface="+mn-lt"/>
              </a:rPr>
              <a:t>Fabbrizi 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et al., </a:t>
            </a:r>
            <a:r>
              <a:rPr lang="en-GB" sz="1600" b="1" dirty="0">
                <a:solidFill>
                  <a:srgbClr val="002060"/>
                </a:solidFill>
                <a:latin typeface="+mn-lt"/>
              </a:rPr>
              <a:t>(2021) 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Methods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Protoc</a:t>
            </a:r>
            <a:endParaRPr lang="en-GB" sz="1600" b="1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5556084" y="6187180"/>
            <a:ext cx="41764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>
                <a:solidFill>
                  <a:srgbClr val="002060"/>
                </a:solidFill>
                <a:latin typeface="+mn-lt"/>
              </a:rPr>
              <a:t>58 MeV (1 </a:t>
            </a:r>
            <a:r>
              <a:rPr lang="en-GB" b="1" dirty="0" err="1">
                <a:solidFill>
                  <a:srgbClr val="002060"/>
                </a:solidFill>
                <a:latin typeface="+mn-lt"/>
              </a:rPr>
              <a:t>keV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/</a:t>
            </a:r>
            <a:r>
              <a:rPr lang="el-GR" b="1" dirty="0">
                <a:solidFill>
                  <a:srgbClr val="002060"/>
                </a:solidFill>
                <a:latin typeface="+mn-lt"/>
              </a:rPr>
              <a:t>μ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m); 11 MeV (12 </a:t>
            </a:r>
            <a:r>
              <a:rPr lang="en-GB" b="1" dirty="0" err="1">
                <a:solidFill>
                  <a:srgbClr val="002060"/>
                </a:solidFill>
                <a:latin typeface="+mn-lt"/>
              </a:rPr>
              <a:t>keV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/</a:t>
            </a:r>
            <a:r>
              <a:rPr lang="el-GR" b="1" dirty="0">
                <a:solidFill>
                  <a:srgbClr val="002060"/>
                </a:solidFill>
                <a:latin typeface="+mn-lt"/>
              </a:rPr>
              <a:t>μ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m)</a:t>
            </a:r>
          </a:p>
        </p:txBody>
      </p:sp>
      <p:grpSp>
        <p:nvGrpSpPr>
          <p:cNvPr id="106" name="Group 105"/>
          <p:cNvGrpSpPr/>
          <p:nvPr/>
        </p:nvGrpSpPr>
        <p:grpSpPr>
          <a:xfrm>
            <a:off x="188379" y="981980"/>
            <a:ext cx="3605969" cy="2615397"/>
            <a:chOff x="188379" y="981980"/>
            <a:chExt cx="3605969" cy="2615397"/>
          </a:xfrm>
        </p:grpSpPr>
        <p:grpSp>
          <p:nvGrpSpPr>
            <p:cNvPr id="104" name="Group 103"/>
            <p:cNvGrpSpPr/>
            <p:nvPr/>
          </p:nvGrpSpPr>
          <p:grpSpPr>
            <a:xfrm>
              <a:off x="188379" y="981980"/>
              <a:ext cx="3605969" cy="2615397"/>
              <a:chOff x="188379" y="981980"/>
              <a:chExt cx="3605969" cy="2615397"/>
            </a:xfrm>
          </p:grpSpPr>
          <p:sp>
            <p:nvSpPr>
              <p:cNvPr id="50" name="Text Box 10"/>
              <p:cNvSpPr txBox="1">
                <a:spLocks noChangeArrowheads="1"/>
              </p:cNvSpPr>
              <p:nvPr/>
            </p:nvSpPr>
            <p:spPr bwMode="auto">
              <a:xfrm>
                <a:off x="188379" y="3289600"/>
                <a:ext cx="360596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lvl="1" algn="ctr" eaLnBrk="1" hangingPunct="1">
                  <a:spcAft>
                    <a:spcPts val="1200"/>
                  </a:spcAft>
                </a:pPr>
                <a:r>
                  <a:rPr lang="en-GB" sz="1400" dirty="0">
                    <a:latin typeface="+mj-lt"/>
                  </a:rPr>
                  <a:t>SF2, p&lt;0.02; RBE=1.7</a:t>
                </a:r>
              </a:p>
            </p:txBody>
          </p:sp>
          <p:graphicFrame>
            <p:nvGraphicFramePr>
              <p:cNvPr id="52" name="Chart 51">
                <a:extLst>
                  <a:ext uri="{FF2B5EF4-FFF2-40B4-BE49-F238E27FC236}">
                    <a16:creationId xmlns:a16="http://schemas.microsoft.com/office/drawing/2014/main" id="{AE69DAFD-0DE6-4CB9-AEAE-40754606E394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570192808"/>
                  </p:ext>
                </p:extLst>
              </p:nvPr>
            </p:nvGraphicFramePr>
            <p:xfrm>
              <a:off x="358492" y="981980"/>
              <a:ext cx="3272455" cy="237879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</p:grpSp>
        <p:sp>
          <p:nvSpPr>
            <p:cNvPr id="54" name="Text Box 10"/>
            <p:cNvSpPr txBox="1">
              <a:spLocks noChangeArrowheads="1"/>
            </p:cNvSpPr>
            <p:nvPr/>
          </p:nvSpPr>
          <p:spPr bwMode="auto">
            <a:xfrm>
              <a:off x="1662000" y="1032008"/>
              <a:ext cx="160319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algn="ctr" eaLnBrk="1" hangingPunct="1">
                <a:spcAft>
                  <a:spcPts val="1200"/>
                </a:spcAft>
              </a:pPr>
              <a:r>
                <a:rPr lang="en-GB" b="1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UMSCC74A</a:t>
              </a: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217914" y="3525857"/>
            <a:ext cx="3605969" cy="2681620"/>
            <a:chOff x="217914" y="3631916"/>
            <a:chExt cx="3605969" cy="2681620"/>
          </a:xfrm>
        </p:grpSpPr>
        <p:grpSp>
          <p:nvGrpSpPr>
            <p:cNvPr id="105" name="Group 104"/>
            <p:cNvGrpSpPr/>
            <p:nvPr/>
          </p:nvGrpSpPr>
          <p:grpSpPr>
            <a:xfrm>
              <a:off x="217914" y="3631916"/>
              <a:ext cx="3605969" cy="2681620"/>
              <a:chOff x="217914" y="3631916"/>
              <a:chExt cx="3605969" cy="2681620"/>
            </a:xfrm>
          </p:grpSpPr>
          <p:sp>
            <p:nvSpPr>
              <p:cNvPr id="51" name="Text Box 10"/>
              <p:cNvSpPr txBox="1">
                <a:spLocks noChangeArrowheads="1"/>
              </p:cNvSpPr>
              <p:nvPr/>
            </p:nvSpPr>
            <p:spPr bwMode="auto">
              <a:xfrm>
                <a:off x="217914" y="6005759"/>
                <a:ext cx="360596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lvl="1" algn="ctr" eaLnBrk="1" hangingPunct="1">
                  <a:spcAft>
                    <a:spcPts val="1200"/>
                  </a:spcAft>
                </a:pPr>
                <a:r>
                  <a:rPr lang="en-GB" sz="1400" dirty="0">
                    <a:latin typeface="+mj-lt"/>
                  </a:rPr>
                  <a:t>SF2, p&lt;0.01; RBE=1.9</a:t>
                </a:r>
              </a:p>
            </p:txBody>
          </p:sp>
          <p:graphicFrame>
            <p:nvGraphicFramePr>
              <p:cNvPr id="53" name="Chart 52">
                <a:extLst>
                  <a:ext uri="{FF2B5EF4-FFF2-40B4-BE49-F238E27FC236}">
                    <a16:creationId xmlns:a16="http://schemas.microsoft.com/office/drawing/2014/main" id="{4AB6BF20-460A-42AD-818E-5F76B99625F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270793967"/>
                  </p:ext>
                </p:extLst>
              </p:nvPr>
            </p:nvGraphicFramePr>
            <p:xfrm>
              <a:off x="390697" y="3631916"/>
              <a:ext cx="3151740" cy="244167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sp>
          <p:nvSpPr>
            <p:cNvPr id="55" name="Text Box 10"/>
            <p:cNvSpPr txBox="1">
              <a:spLocks noChangeArrowheads="1"/>
            </p:cNvSpPr>
            <p:nvPr/>
          </p:nvSpPr>
          <p:spPr bwMode="auto">
            <a:xfrm>
              <a:off x="1675191" y="3710461"/>
              <a:ext cx="160319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algn="ctr" eaLnBrk="1" hangingPunct="1">
                <a:spcAft>
                  <a:spcPts val="1200"/>
                </a:spcAft>
              </a:pPr>
              <a:r>
                <a:rPr lang="en-GB" b="1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UMSCC6</a:t>
              </a:r>
            </a:p>
          </p:txBody>
        </p:sp>
      </p:grp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9E1792C-9EC4-6572-5DAB-77B5AB51E7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566395"/>
              </p:ext>
            </p:extLst>
          </p:nvPr>
        </p:nvGraphicFramePr>
        <p:xfrm>
          <a:off x="3813459" y="1458900"/>
          <a:ext cx="3296910" cy="2174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1" name="Chart 90">
            <a:extLst>
              <a:ext uri="{FF2B5EF4-FFF2-40B4-BE49-F238E27FC236}">
                <a16:creationId xmlns:a16="http://schemas.microsoft.com/office/drawing/2014/main" id="{C9B4A597-EDE7-B86B-36FF-9170D3AEC0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682434"/>
              </p:ext>
            </p:extLst>
          </p:nvPr>
        </p:nvGraphicFramePr>
        <p:xfrm>
          <a:off x="4038617" y="3807894"/>
          <a:ext cx="2977571" cy="2351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92" name="Group 91">
            <a:extLst>
              <a:ext uri="{FF2B5EF4-FFF2-40B4-BE49-F238E27FC236}">
                <a16:creationId xmlns:a16="http://schemas.microsoft.com/office/drawing/2014/main" id="{606F7540-9B6A-95CB-77ED-1832783F943A}"/>
              </a:ext>
            </a:extLst>
          </p:cNvPr>
          <p:cNvGrpSpPr/>
          <p:nvPr/>
        </p:nvGrpSpPr>
        <p:grpSpPr>
          <a:xfrm>
            <a:off x="4182435" y="3923739"/>
            <a:ext cx="529803" cy="1887051"/>
            <a:chOff x="3411415" y="1936563"/>
            <a:chExt cx="598957" cy="2569933"/>
          </a:xfrm>
          <a:solidFill>
            <a:schemeClr val="bg1"/>
          </a:solidFill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63D6D289-6F13-5282-A75A-A8E0948A5AFE}"/>
                </a:ext>
              </a:extLst>
            </p:cNvPr>
            <p:cNvSpPr txBox="1"/>
            <p:nvPr/>
          </p:nvSpPr>
          <p:spPr>
            <a:xfrm>
              <a:off x="3578325" y="4214108"/>
              <a:ext cx="432047" cy="2923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300" dirty="0"/>
                <a:t>0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C383480D-9A62-1B54-7F9C-830E0478E979}"/>
                </a:ext>
              </a:extLst>
            </p:cNvPr>
            <p:cNvSpPr txBox="1"/>
            <p:nvPr/>
          </p:nvSpPr>
          <p:spPr>
            <a:xfrm>
              <a:off x="3496167" y="3853329"/>
              <a:ext cx="432047" cy="2923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300" dirty="0"/>
                <a:t>20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BC9F7ED4-F078-891A-908D-4FBD8D51F3D9}"/>
                </a:ext>
              </a:extLst>
            </p:cNvPr>
            <p:cNvSpPr txBox="1"/>
            <p:nvPr/>
          </p:nvSpPr>
          <p:spPr>
            <a:xfrm>
              <a:off x="3496167" y="3467585"/>
              <a:ext cx="432047" cy="2923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300" dirty="0"/>
                <a:t>40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BCE0AD3D-2C95-4E50-B052-AEC257D74674}"/>
                </a:ext>
              </a:extLst>
            </p:cNvPr>
            <p:cNvSpPr txBox="1"/>
            <p:nvPr/>
          </p:nvSpPr>
          <p:spPr>
            <a:xfrm>
              <a:off x="3496167" y="3084860"/>
              <a:ext cx="432047" cy="2923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300" dirty="0"/>
                <a:t>60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6C49E365-A050-6079-755D-967592751E27}"/>
                </a:ext>
              </a:extLst>
            </p:cNvPr>
            <p:cNvSpPr txBox="1"/>
            <p:nvPr/>
          </p:nvSpPr>
          <p:spPr>
            <a:xfrm>
              <a:off x="3496167" y="2698502"/>
              <a:ext cx="432047" cy="2923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300" dirty="0"/>
                <a:t>80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D08DA56E-8EAF-E200-F7BF-97818FF03C21}"/>
                </a:ext>
              </a:extLst>
            </p:cNvPr>
            <p:cNvSpPr txBox="1"/>
            <p:nvPr/>
          </p:nvSpPr>
          <p:spPr>
            <a:xfrm>
              <a:off x="3411415" y="2323218"/>
              <a:ext cx="516800" cy="2923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300" dirty="0"/>
                <a:t>100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4C6ECC17-49FF-3A4C-624E-A366007F1BB2}"/>
                </a:ext>
              </a:extLst>
            </p:cNvPr>
            <p:cNvSpPr txBox="1"/>
            <p:nvPr/>
          </p:nvSpPr>
          <p:spPr>
            <a:xfrm>
              <a:off x="3411415" y="1936563"/>
              <a:ext cx="516800" cy="2923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300" dirty="0"/>
                <a:t>120</a:t>
              </a:r>
            </a:p>
          </p:txBody>
        </p:sp>
      </p:grpSp>
      <p:graphicFrame>
        <p:nvGraphicFramePr>
          <p:cNvPr id="124" name="Chart 123">
            <a:extLst>
              <a:ext uri="{FF2B5EF4-FFF2-40B4-BE49-F238E27FC236}">
                <a16:creationId xmlns:a16="http://schemas.microsoft.com/office/drawing/2014/main" id="{70573198-5CC2-8139-ED5F-A2B47DA16B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265677"/>
              </p:ext>
            </p:extLst>
          </p:nvPr>
        </p:nvGraphicFramePr>
        <p:xfrm>
          <a:off x="7470934" y="2337770"/>
          <a:ext cx="4127247" cy="2780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125" name="Group 124">
            <a:extLst>
              <a:ext uri="{FF2B5EF4-FFF2-40B4-BE49-F238E27FC236}">
                <a16:creationId xmlns:a16="http://schemas.microsoft.com/office/drawing/2014/main" id="{12022F80-140D-5C25-9E0B-6285CDAF6FEF}"/>
              </a:ext>
            </a:extLst>
          </p:cNvPr>
          <p:cNvGrpSpPr/>
          <p:nvPr/>
        </p:nvGrpSpPr>
        <p:grpSpPr>
          <a:xfrm>
            <a:off x="7992212" y="1802380"/>
            <a:ext cx="3605969" cy="3789931"/>
            <a:chOff x="8501989" y="1460678"/>
            <a:chExt cx="3605969" cy="3789931"/>
          </a:xfrm>
        </p:grpSpPr>
        <p:sp>
          <p:nvSpPr>
            <p:cNvPr id="126" name="Text Box 10">
              <a:extLst>
                <a:ext uri="{FF2B5EF4-FFF2-40B4-BE49-F238E27FC236}">
                  <a16:creationId xmlns:a16="http://schemas.microsoft.com/office/drawing/2014/main" id="{E8AB0548-FC3B-D5C8-A522-5CC628D6F1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01989" y="4942832"/>
              <a:ext cx="360596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algn="ctr" eaLnBrk="1" hangingPunct="1">
                <a:spcAft>
                  <a:spcPts val="1200"/>
                </a:spcAft>
              </a:pPr>
              <a:r>
                <a:rPr lang="en-GB" sz="1400" dirty="0">
                  <a:latin typeface="+mj-lt"/>
                </a:rPr>
                <a:t>*p&lt;0.02, **p&lt;0.01, ***p&lt;0.005, ****p&lt;0.001</a:t>
              </a:r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DFF326EF-83BE-4D6B-3193-148A9D896A9A}"/>
                </a:ext>
              </a:extLst>
            </p:cNvPr>
            <p:cNvGrpSpPr/>
            <p:nvPr/>
          </p:nvGrpSpPr>
          <p:grpSpPr>
            <a:xfrm>
              <a:off x="9398659" y="1909673"/>
              <a:ext cx="2697753" cy="2035286"/>
              <a:chOff x="9361276" y="1876897"/>
              <a:chExt cx="3011804" cy="2242590"/>
            </a:xfrm>
          </p:grpSpPr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5FE26399-E3AC-6728-B9E8-C05C3625E90B}"/>
                  </a:ext>
                </a:extLst>
              </p:cNvPr>
              <p:cNvCxnSpPr/>
              <p:nvPr/>
            </p:nvCxnSpPr>
            <p:spPr>
              <a:xfrm flipV="1">
                <a:off x="9816551" y="2099058"/>
                <a:ext cx="0" cy="23841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53388AC5-295E-56F0-C750-DB015638C840}"/>
                  </a:ext>
                </a:extLst>
              </p:cNvPr>
              <p:cNvCxnSpPr/>
              <p:nvPr/>
            </p:nvCxnSpPr>
            <p:spPr>
              <a:xfrm flipV="1">
                <a:off x="9671494" y="2100383"/>
                <a:ext cx="0" cy="722925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2146C889-8EC6-488D-2CAD-722EB7127CBF}"/>
                  </a:ext>
                </a:extLst>
              </p:cNvPr>
              <p:cNvCxnSpPr/>
              <p:nvPr/>
            </p:nvCxnSpPr>
            <p:spPr>
              <a:xfrm flipH="1">
                <a:off x="9677841" y="2099058"/>
                <a:ext cx="133564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3AEF9FCA-43FB-7526-D495-E0800BFC6492}"/>
                  </a:ext>
                </a:extLst>
              </p:cNvPr>
              <p:cNvSpPr txBox="1"/>
              <p:nvPr/>
            </p:nvSpPr>
            <p:spPr>
              <a:xfrm>
                <a:off x="9361276" y="1876897"/>
                <a:ext cx="722776" cy="3391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latin typeface="+mj-lt"/>
                    <a:cs typeface="Arial" panose="020B0604020202020204" pitchFamily="34" charset="0"/>
                  </a:rPr>
                  <a:t>****</a:t>
                </a:r>
              </a:p>
            </p:txBody>
          </p: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E35966C3-AAF1-83E5-E76E-7FDC17665B2A}"/>
                  </a:ext>
                </a:extLst>
              </p:cNvPr>
              <p:cNvCxnSpPr/>
              <p:nvPr/>
            </p:nvCxnSpPr>
            <p:spPr>
              <a:xfrm flipV="1">
                <a:off x="10609507" y="2955317"/>
                <a:ext cx="0" cy="175292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A4E71912-1CB4-9552-35DC-25626E47FF41}"/>
                  </a:ext>
                </a:extLst>
              </p:cNvPr>
              <p:cNvCxnSpPr/>
              <p:nvPr/>
            </p:nvCxnSpPr>
            <p:spPr>
              <a:xfrm flipV="1">
                <a:off x="10464450" y="2956641"/>
                <a:ext cx="0" cy="63460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92524C00-C40E-D916-72D0-3820E4E1F496}"/>
                  </a:ext>
                </a:extLst>
              </p:cNvPr>
              <p:cNvCxnSpPr/>
              <p:nvPr/>
            </p:nvCxnSpPr>
            <p:spPr>
              <a:xfrm flipH="1">
                <a:off x="10470797" y="2955317"/>
                <a:ext cx="133564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B80A847-CF79-4E14-B673-0EF7200CF037}"/>
                  </a:ext>
                </a:extLst>
              </p:cNvPr>
              <p:cNvSpPr txBox="1"/>
              <p:nvPr/>
            </p:nvSpPr>
            <p:spPr>
              <a:xfrm>
                <a:off x="10296349" y="2762220"/>
                <a:ext cx="48543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latin typeface="+mj-lt"/>
                    <a:cs typeface="Arial" panose="020B0604020202020204" pitchFamily="34" charset="0"/>
                  </a:rPr>
                  <a:t>*</a:t>
                </a:r>
              </a:p>
            </p:txBody>
          </p: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D8B33E2B-A3D4-F897-4DFE-1C55D33A39DC}"/>
                  </a:ext>
                </a:extLst>
              </p:cNvPr>
              <p:cNvCxnSpPr/>
              <p:nvPr/>
            </p:nvCxnSpPr>
            <p:spPr>
              <a:xfrm flipV="1">
                <a:off x="11408711" y="3340852"/>
                <a:ext cx="0" cy="175292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5BD97F50-C6C4-9AF4-9B3B-C6E02749664F}"/>
                  </a:ext>
                </a:extLst>
              </p:cNvPr>
              <p:cNvCxnSpPr/>
              <p:nvPr/>
            </p:nvCxnSpPr>
            <p:spPr>
              <a:xfrm flipV="1">
                <a:off x="11263654" y="3342177"/>
                <a:ext cx="0" cy="77731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C7C6A6F8-DE3D-164D-68CA-896BF1DC38DE}"/>
                  </a:ext>
                </a:extLst>
              </p:cNvPr>
              <p:cNvCxnSpPr/>
              <p:nvPr/>
            </p:nvCxnSpPr>
            <p:spPr>
              <a:xfrm flipH="1">
                <a:off x="11270001" y="3340852"/>
                <a:ext cx="133564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C27CF2CD-69C2-86DC-ED6C-107219903B28}"/>
                  </a:ext>
                </a:extLst>
              </p:cNvPr>
              <p:cNvSpPr txBox="1"/>
              <p:nvPr/>
            </p:nvSpPr>
            <p:spPr>
              <a:xfrm>
                <a:off x="11056647" y="3118691"/>
                <a:ext cx="559356" cy="3391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latin typeface="+mj-lt"/>
                    <a:cs typeface="Arial" panose="020B0604020202020204" pitchFamily="34" charset="0"/>
                  </a:rPr>
                  <a:t>***</a:t>
                </a:r>
              </a:p>
            </p:txBody>
          </p: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7E25744E-300D-4714-0855-0D2AEF23DC45}"/>
                  </a:ext>
                </a:extLst>
              </p:cNvPr>
              <p:cNvCxnSpPr/>
              <p:nvPr/>
            </p:nvCxnSpPr>
            <p:spPr>
              <a:xfrm flipV="1">
                <a:off x="12200799" y="3451663"/>
                <a:ext cx="0" cy="175292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D686F19F-0498-9111-1B88-07D963B536AD}"/>
                  </a:ext>
                </a:extLst>
              </p:cNvPr>
              <p:cNvCxnSpPr/>
              <p:nvPr/>
            </p:nvCxnSpPr>
            <p:spPr>
              <a:xfrm flipV="1">
                <a:off x="12055742" y="3452987"/>
                <a:ext cx="0" cy="63460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20F91163-DFAD-1507-FD85-F63E0FBB2011}"/>
                  </a:ext>
                </a:extLst>
              </p:cNvPr>
              <p:cNvCxnSpPr/>
              <p:nvPr/>
            </p:nvCxnSpPr>
            <p:spPr>
              <a:xfrm flipH="1">
                <a:off x="12062089" y="3451663"/>
                <a:ext cx="133564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17911F22-316E-C616-C85E-C77A5DA87DA8}"/>
                  </a:ext>
                </a:extLst>
              </p:cNvPr>
              <p:cNvSpPr txBox="1"/>
              <p:nvPr/>
            </p:nvSpPr>
            <p:spPr>
              <a:xfrm>
                <a:off x="11887641" y="3219815"/>
                <a:ext cx="48543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latin typeface="+mj-lt"/>
                    <a:cs typeface="Arial" panose="020B0604020202020204" pitchFamily="34" charset="0"/>
                  </a:rPr>
                  <a:t>**</a:t>
                </a:r>
              </a:p>
            </p:txBody>
          </p:sp>
        </p:grpSp>
        <p:sp>
          <p:nvSpPr>
            <p:cNvPr id="128" name="Text Box 30">
              <a:extLst>
                <a:ext uri="{FF2B5EF4-FFF2-40B4-BE49-F238E27FC236}">
                  <a16:creationId xmlns:a16="http://schemas.microsoft.com/office/drawing/2014/main" id="{2EAE1A72-2AAC-2F39-3E25-A158E191A9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43631" y="1460678"/>
              <a:ext cx="31652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b="1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Arial" pitchFamily="34" charset="0"/>
                </a:rPr>
                <a:t>Enzyme-modified (DSB+CDD)</a:t>
              </a:r>
            </a:p>
          </p:txBody>
        </p:sp>
        <p:sp>
          <p:nvSpPr>
            <p:cNvPr id="129" name="Text Box 30">
              <a:extLst>
                <a:ext uri="{FF2B5EF4-FFF2-40B4-BE49-F238E27FC236}">
                  <a16:creationId xmlns:a16="http://schemas.microsoft.com/office/drawing/2014/main" id="{A2A5074A-82E0-5D28-6370-6351474042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97421" y="2505096"/>
              <a:ext cx="62183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400" b="1" dirty="0">
                  <a:solidFill>
                    <a:srgbClr val="002060"/>
                  </a:solidFill>
                  <a:latin typeface="+mn-lt"/>
                  <a:cs typeface="Arial" pitchFamily="34" charset="0"/>
                </a:rPr>
                <a:t>CDD</a:t>
              </a:r>
            </a:p>
          </p:txBody>
        </p:sp>
        <p:sp>
          <p:nvSpPr>
            <p:cNvPr id="130" name="Left Brace 129">
              <a:extLst>
                <a:ext uri="{FF2B5EF4-FFF2-40B4-BE49-F238E27FC236}">
                  <a16:creationId xmlns:a16="http://schemas.microsoft.com/office/drawing/2014/main" id="{42415B18-7A47-20E3-BCD0-E651C3D623CB}"/>
                </a:ext>
              </a:extLst>
            </p:cNvPr>
            <p:cNvSpPr/>
            <p:nvPr/>
          </p:nvSpPr>
          <p:spPr>
            <a:xfrm>
              <a:off x="9495889" y="2517297"/>
              <a:ext cx="82752" cy="304800"/>
            </a:xfrm>
            <a:prstGeom prst="leftBrac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9CDDBF0A-B269-436A-813F-B921ED5E3731}"/>
              </a:ext>
            </a:extLst>
          </p:cNvPr>
          <p:cNvGrpSpPr/>
          <p:nvPr/>
        </p:nvGrpSpPr>
        <p:grpSpPr>
          <a:xfrm>
            <a:off x="4127127" y="1535132"/>
            <a:ext cx="2944792" cy="2380751"/>
            <a:chOff x="3754044" y="1969766"/>
            <a:chExt cx="4110529" cy="3427731"/>
          </a:xfrm>
        </p:grpSpPr>
        <p:sp>
          <p:nvSpPr>
            <p:cNvPr id="148" name="Text Box 10">
              <a:extLst>
                <a:ext uri="{FF2B5EF4-FFF2-40B4-BE49-F238E27FC236}">
                  <a16:creationId xmlns:a16="http://schemas.microsoft.com/office/drawing/2014/main" id="{B0E05D15-A13B-88C2-38EF-D52F8DF255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54044" y="4986664"/>
              <a:ext cx="4072877" cy="410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algn="ctr" eaLnBrk="1" hangingPunct="1">
                <a:spcAft>
                  <a:spcPts val="1200"/>
                </a:spcAft>
              </a:pPr>
              <a:r>
                <a:rPr lang="en-GB" sz="1200" dirty="0">
                  <a:latin typeface="+mj-lt"/>
                </a:rPr>
                <a:t>*p&lt;0.005, **p&lt;0.002, ***p&lt;0.001</a:t>
              </a:r>
            </a:p>
          </p:txBody>
        </p: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5863CF32-F219-0BAA-8F3A-27DCB802E826}"/>
                </a:ext>
              </a:extLst>
            </p:cNvPr>
            <p:cNvCxnSpPr/>
            <p:nvPr/>
          </p:nvCxnSpPr>
          <p:spPr>
            <a:xfrm flipV="1">
              <a:off x="6406448" y="2261033"/>
              <a:ext cx="0" cy="23841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6A34ABC3-81B5-82B0-AE2B-52F41D58B958}"/>
                </a:ext>
              </a:extLst>
            </p:cNvPr>
            <p:cNvCxnSpPr/>
            <p:nvPr/>
          </p:nvCxnSpPr>
          <p:spPr>
            <a:xfrm flipV="1">
              <a:off x="6261391" y="2262362"/>
              <a:ext cx="0" cy="125292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1D14C1CA-0B07-F1A7-AB71-25F3F9267879}"/>
                </a:ext>
              </a:extLst>
            </p:cNvPr>
            <p:cNvCxnSpPr/>
            <p:nvPr/>
          </p:nvCxnSpPr>
          <p:spPr>
            <a:xfrm flipH="1">
              <a:off x="6267738" y="2261033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1BE4EF4E-4767-BAA7-E6DE-E0FF02A39FE7}"/>
                </a:ext>
              </a:extLst>
            </p:cNvPr>
            <p:cNvSpPr txBox="1"/>
            <p:nvPr/>
          </p:nvSpPr>
          <p:spPr>
            <a:xfrm>
              <a:off x="6091799" y="1969766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4C0611C8-482E-C8F2-B300-F792BBFDD250}"/>
                </a:ext>
              </a:extLst>
            </p:cNvPr>
            <p:cNvCxnSpPr/>
            <p:nvPr/>
          </p:nvCxnSpPr>
          <p:spPr>
            <a:xfrm flipV="1">
              <a:off x="7012504" y="2803294"/>
              <a:ext cx="0" cy="23841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BB5DD3D5-2866-40CA-9603-0DDFDF157ED9}"/>
                </a:ext>
              </a:extLst>
            </p:cNvPr>
            <p:cNvCxnSpPr/>
            <p:nvPr/>
          </p:nvCxnSpPr>
          <p:spPr>
            <a:xfrm flipV="1">
              <a:off x="6867447" y="2804623"/>
              <a:ext cx="0" cy="111469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39761D12-F7B8-EFD5-74CA-5B87E3C90EF9}"/>
                </a:ext>
              </a:extLst>
            </p:cNvPr>
            <p:cNvCxnSpPr/>
            <p:nvPr/>
          </p:nvCxnSpPr>
          <p:spPr>
            <a:xfrm flipH="1">
              <a:off x="6873794" y="2803294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A6B4ED5A-C2DA-7E03-B65A-F6E62539B30E}"/>
                </a:ext>
              </a:extLst>
            </p:cNvPr>
            <p:cNvSpPr txBox="1"/>
            <p:nvPr/>
          </p:nvSpPr>
          <p:spPr>
            <a:xfrm>
              <a:off x="6553498" y="2537387"/>
              <a:ext cx="774156" cy="456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BCEA25CF-17AB-7B94-31BB-1DB3C78488C2}"/>
                </a:ext>
              </a:extLst>
            </p:cNvPr>
            <p:cNvCxnSpPr/>
            <p:nvPr/>
          </p:nvCxnSpPr>
          <p:spPr>
            <a:xfrm flipV="1">
              <a:off x="7618560" y="3292391"/>
              <a:ext cx="0" cy="23841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593D74C5-E84A-BF9D-9819-75E890973DC1}"/>
                </a:ext>
              </a:extLst>
            </p:cNvPr>
            <p:cNvCxnSpPr/>
            <p:nvPr/>
          </p:nvCxnSpPr>
          <p:spPr>
            <a:xfrm flipV="1">
              <a:off x="7473503" y="3293721"/>
              <a:ext cx="0" cy="76382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FE3CB3CB-F9E3-0378-AA8B-2730FE69F830}"/>
                </a:ext>
              </a:extLst>
            </p:cNvPr>
            <p:cNvCxnSpPr/>
            <p:nvPr/>
          </p:nvCxnSpPr>
          <p:spPr>
            <a:xfrm flipH="1">
              <a:off x="7479850" y="3292391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70A044B6-1283-58AD-DA92-EDDCE63DAFB0}"/>
                </a:ext>
              </a:extLst>
            </p:cNvPr>
            <p:cNvSpPr txBox="1"/>
            <p:nvPr/>
          </p:nvSpPr>
          <p:spPr>
            <a:xfrm>
              <a:off x="7228688" y="3041712"/>
              <a:ext cx="635885" cy="456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</a:t>
              </a:r>
            </a:p>
          </p:txBody>
        </p: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7203D299-0EB2-D4D4-DF89-DFA478BBFC6C}"/>
                </a:ext>
              </a:extLst>
            </p:cNvPr>
            <p:cNvCxnSpPr/>
            <p:nvPr/>
          </p:nvCxnSpPr>
          <p:spPr>
            <a:xfrm flipV="1">
              <a:off x="5800392" y="2482813"/>
              <a:ext cx="0" cy="1165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C386DE6C-802A-9DB9-A5C9-E89AAF9FBF76}"/>
                </a:ext>
              </a:extLst>
            </p:cNvPr>
            <p:cNvCxnSpPr/>
            <p:nvPr/>
          </p:nvCxnSpPr>
          <p:spPr>
            <a:xfrm flipV="1">
              <a:off x="5655335" y="2484142"/>
              <a:ext cx="0" cy="44484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71F6EC61-380C-9CB9-1326-11B2825BE263}"/>
                </a:ext>
              </a:extLst>
            </p:cNvPr>
            <p:cNvCxnSpPr/>
            <p:nvPr/>
          </p:nvCxnSpPr>
          <p:spPr>
            <a:xfrm flipH="1">
              <a:off x="5661682" y="2482813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BD284D2A-E800-8F44-7F32-283340D19710}"/>
                </a:ext>
              </a:extLst>
            </p:cNvPr>
            <p:cNvSpPr txBox="1"/>
            <p:nvPr/>
          </p:nvSpPr>
          <p:spPr>
            <a:xfrm>
              <a:off x="5485744" y="2179414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</a:t>
              </a: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8B3AA285-49B6-61B2-5EDA-E9BE8D1EBF95}"/>
              </a:ext>
            </a:extLst>
          </p:cNvPr>
          <p:cNvGrpSpPr/>
          <p:nvPr/>
        </p:nvGrpSpPr>
        <p:grpSpPr>
          <a:xfrm>
            <a:off x="4038165" y="1286792"/>
            <a:ext cx="501478" cy="2030584"/>
            <a:chOff x="3411415" y="1850031"/>
            <a:chExt cx="598957" cy="2737512"/>
          </a:xfrm>
          <a:solidFill>
            <a:schemeClr val="bg1"/>
          </a:solidFill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31E8C077-4BBF-7189-5369-A4C7E8D13E8B}"/>
                </a:ext>
              </a:extLst>
            </p:cNvPr>
            <p:cNvSpPr txBox="1"/>
            <p:nvPr/>
          </p:nvSpPr>
          <p:spPr>
            <a:xfrm>
              <a:off x="3578324" y="4214109"/>
              <a:ext cx="432048" cy="37343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0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357A3F43-4967-EA09-C151-03CD0F4D9ACC}"/>
                </a:ext>
              </a:extLst>
            </p:cNvPr>
            <p:cNvSpPr txBox="1"/>
            <p:nvPr/>
          </p:nvSpPr>
          <p:spPr>
            <a:xfrm>
              <a:off x="3496167" y="3916009"/>
              <a:ext cx="432048" cy="37343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20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8606FDA6-30C6-6053-9C3D-E498D6C1980B}"/>
                </a:ext>
              </a:extLst>
            </p:cNvPr>
            <p:cNvSpPr txBox="1"/>
            <p:nvPr/>
          </p:nvSpPr>
          <p:spPr>
            <a:xfrm>
              <a:off x="3496167" y="3626076"/>
              <a:ext cx="432048" cy="37343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40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276F9225-8C86-5B96-367B-10C91B1F11BA}"/>
                </a:ext>
              </a:extLst>
            </p:cNvPr>
            <p:cNvSpPr txBox="1"/>
            <p:nvPr/>
          </p:nvSpPr>
          <p:spPr>
            <a:xfrm>
              <a:off x="3496167" y="3318346"/>
              <a:ext cx="432048" cy="37343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60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E6DEE469-5417-2C11-5119-A17DA7AA653A}"/>
                </a:ext>
              </a:extLst>
            </p:cNvPr>
            <p:cNvSpPr txBox="1"/>
            <p:nvPr/>
          </p:nvSpPr>
          <p:spPr>
            <a:xfrm>
              <a:off x="3496167" y="3028200"/>
              <a:ext cx="432048" cy="37343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80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5AEBEDC6-951F-7BA0-8B12-A6A6DE7539A1}"/>
                </a:ext>
              </a:extLst>
            </p:cNvPr>
            <p:cNvSpPr txBox="1"/>
            <p:nvPr/>
          </p:nvSpPr>
          <p:spPr>
            <a:xfrm>
              <a:off x="3411415" y="2729261"/>
              <a:ext cx="516800" cy="37343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100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E5433FCF-5874-201F-C0D8-0F9488533B09}"/>
                </a:ext>
              </a:extLst>
            </p:cNvPr>
            <p:cNvSpPr txBox="1"/>
            <p:nvPr/>
          </p:nvSpPr>
          <p:spPr>
            <a:xfrm>
              <a:off x="3411415" y="2439114"/>
              <a:ext cx="516800" cy="37343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120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9AC807CF-578B-1F94-F5FB-C82801D91751}"/>
                </a:ext>
              </a:extLst>
            </p:cNvPr>
            <p:cNvSpPr txBox="1"/>
            <p:nvPr/>
          </p:nvSpPr>
          <p:spPr>
            <a:xfrm>
              <a:off x="3411415" y="2148969"/>
              <a:ext cx="516800" cy="37343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140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FCEC81E4-1A8D-B392-A0BF-CB7141C9DA7B}"/>
                </a:ext>
              </a:extLst>
            </p:cNvPr>
            <p:cNvSpPr txBox="1"/>
            <p:nvPr/>
          </p:nvSpPr>
          <p:spPr>
            <a:xfrm>
              <a:off x="3411415" y="1850031"/>
              <a:ext cx="516800" cy="37343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160</a:t>
              </a:r>
            </a:p>
          </p:txBody>
        </p:sp>
      </p:grpSp>
      <p:sp>
        <p:nvSpPr>
          <p:cNvPr id="175" name="Text Box 10">
            <a:extLst>
              <a:ext uri="{FF2B5EF4-FFF2-40B4-BE49-F238E27FC236}">
                <a16:creationId xmlns:a16="http://schemas.microsoft.com/office/drawing/2014/main" id="{3EFB9917-B485-C402-F442-24EC9FC02C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5690" y="1247444"/>
            <a:ext cx="1328325" cy="27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UMSCC74A</a:t>
            </a:r>
          </a:p>
        </p:txBody>
      </p:sp>
    </p:spTree>
    <p:extLst>
      <p:ext uri="{BB962C8B-B14F-4D97-AF65-F5344CB8AC3E}">
        <p14:creationId xmlns:p14="http://schemas.microsoft.com/office/powerpoint/2010/main" val="426479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91" grpId="0">
        <p:bldAsOne/>
      </p:bldGraphic>
      <p:bldGraphic spid="124" grpId="0">
        <p:bldAsOne/>
      </p:bldGraphic>
      <p:bldP spid="17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2"/>
          <p:cNvSpPr txBox="1">
            <a:spLocks noChangeArrowheads="1"/>
          </p:cNvSpPr>
          <p:nvPr/>
        </p:nvSpPr>
        <p:spPr bwMode="auto">
          <a:xfrm>
            <a:off x="-79100" y="-24482"/>
            <a:ext cx="1231336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Modulation of proton-induced cellular sensitivity following DUB siRNA knockdown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893312"/>
              </p:ext>
            </p:extLst>
          </p:nvPr>
        </p:nvGraphicFramePr>
        <p:xfrm>
          <a:off x="-24516" y="827012"/>
          <a:ext cx="2563099" cy="2956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79376" y="1427783"/>
            <a:ext cx="218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11 MeV protons</a:t>
            </a:r>
          </a:p>
        </p:txBody>
      </p:sp>
      <p:cxnSp>
        <p:nvCxnSpPr>
          <p:cNvPr id="3" name="Straight Arrow Connector 2"/>
          <p:cNvCxnSpPr>
            <a:cxnSpLocks/>
          </p:cNvCxnSpPr>
          <p:nvPr/>
        </p:nvCxnSpPr>
        <p:spPr>
          <a:xfrm>
            <a:off x="2427232" y="2455489"/>
            <a:ext cx="0" cy="695234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95400" y="1034012"/>
            <a:ext cx="16031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HeLa</a:t>
            </a:r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544463" y="3001145"/>
            <a:ext cx="1882769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276949"/>
            <a:ext cx="89281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sz="1600" b="1" dirty="0">
                <a:solidFill>
                  <a:srgbClr val="002060"/>
                </a:solidFill>
                <a:latin typeface="+mn-lt"/>
              </a:rPr>
              <a:t>Carter 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et al., </a:t>
            </a:r>
            <a:r>
              <a:rPr lang="en-GB" sz="1600" b="1" dirty="0">
                <a:solidFill>
                  <a:srgbClr val="002060"/>
                </a:solidFill>
                <a:latin typeface="+mn-lt"/>
              </a:rPr>
              <a:t>(2019)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Int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J Rad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Oncol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Phys</a:t>
            </a:r>
            <a:endParaRPr lang="en-GB" sz="1600" b="1" i="1" dirty="0">
              <a:solidFill>
                <a:srgbClr val="002060"/>
              </a:solidFill>
              <a:latin typeface="+mn-lt"/>
            </a:endParaRPr>
          </a:p>
          <a:p>
            <a:pPr marL="0" lvl="1" eaLnBrk="1" hangingPunct="1"/>
            <a:r>
              <a:rPr lang="en-GB" sz="1600" b="1" dirty="0">
                <a:solidFill>
                  <a:srgbClr val="002060"/>
                </a:solidFill>
                <a:latin typeface="+mj-lt"/>
              </a:rPr>
              <a:t>Nickson, Fabbrizi </a:t>
            </a:r>
            <a:r>
              <a:rPr lang="en-GB" sz="1600" b="1" i="1" dirty="0">
                <a:solidFill>
                  <a:srgbClr val="002060"/>
                </a:solidFill>
                <a:latin typeface="+mj-lt"/>
              </a:rPr>
              <a:t>et al., </a:t>
            </a:r>
            <a:r>
              <a:rPr lang="en-GB" sz="1600" b="1" dirty="0">
                <a:solidFill>
                  <a:srgbClr val="002060"/>
                </a:solidFill>
                <a:latin typeface="+mj-lt"/>
              </a:rPr>
              <a:t>(2021) </a:t>
            </a:r>
            <a:r>
              <a:rPr lang="en-GB" sz="1600" b="1" i="1" dirty="0">
                <a:solidFill>
                  <a:srgbClr val="002060"/>
                </a:solidFill>
                <a:latin typeface="+mj-lt"/>
              </a:rPr>
              <a:t>Front </a:t>
            </a:r>
            <a:r>
              <a:rPr lang="en-GB" sz="1600" b="1" i="1" dirty="0" err="1">
                <a:solidFill>
                  <a:srgbClr val="002060"/>
                </a:solidFill>
                <a:latin typeface="+mj-lt"/>
              </a:rPr>
              <a:t>Oncol</a:t>
            </a:r>
            <a:endParaRPr lang="en-GB" sz="1600" b="1" i="1" dirty="0">
              <a:solidFill>
                <a:srgbClr val="002060"/>
              </a:solidFill>
              <a:latin typeface="+mj-lt"/>
            </a:endParaRPr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28AB9D29-B6B0-7288-00CC-BB84DCEE3D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053338"/>
              </p:ext>
            </p:extLst>
          </p:nvPr>
        </p:nvGraphicFramePr>
        <p:xfrm>
          <a:off x="2909741" y="1378980"/>
          <a:ext cx="3552914" cy="2899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" name="Text Box 10">
            <a:extLst>
              <a:ext uri="{FF2B5EF4-FFF2-40B4-BE49-F238E27FC236}">
                <a16:creationId xmlns:a16="http://schemas.microsoft.com/office/drawing/2014/main" id="{F76999AE-9BAE-D1BC-9551-D9B5BA81D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3875" y="1101421"/>
            <a:ext cx="379169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200" dirty="0">
                <a:latin typeface="+mj-lt"/>
              </a:rPr>
              <a:t>*p&lt;0.01, **p&lt;0.005, ***p&lt;0.002, ****p&lt;0.001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501E85C-0C87-29B8-600A-2178F9FFB82B}"/>
              </a:ext>
            </a:extLst>
          </p:cNvPr>
          <p:cNvGrpSpPr/>
          <p:nvPr/>
        </p:nvGrpSpPr>
        <p:grpSpPr>
          <a:xfrm>
            <a:off x="4214950" y="1887831"/>
            <a:ext cx="2081348" cy="1698678"/>
            <a:chOff x="4206909" y="2211932"/>
            <a:chExt cx="2502489" cy="1920264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8D45130-1CF6-1E30-ACA4-245A2881B3B2}"/>
                </a:ext>
              </a:extLst>
            </p:cNvPr>
            <p:cNvCxnSpPr/>
            <p:nvPr/>
          </p:nvCxnSpPr>
          <p:spPr>
            <a:xfrm flipV="1">
              <a:off x="4328570" y="2211932"/>
              <a:ext cx="0" cy="1165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833A8A9-23F6-8091-DECC-2C8A66B42DE0}"/>
                </a:ext>
              </a:extLst>
            </p:cNvPr>
            <p:cNvCxnSpPr/>
            <p:nvPr/>
          </p:nvCxnSpPr>
          <p:spPr>
            <a:xfrm flipV="1">
              <a:off x="4206909" y="2213261"/>
              <a:ext cx="0" cy="39926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D8F9CAA-DCD1-B35A-3267-9F23A3D4CE66}"/>
                </a:ext>
              </a:extLst>
            </p:cNvPr>
            <p:cNvCxnSpPr/>
            <p:nvPr/>
          </p:nvCxnSpPr>
          <p:spPr>
            <a:xfrm flipH="1">
              <a:off x="4206909" y="2211932"/>
              <a:ext cx="11651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271D064-B63C-932D-815A-B443328CF69E}"/>
                </a:ext>
              </a:extLst>
            </p:cNvPr>
            <p:cNvCxnSpPr/>
            <p:nvPr/>
          </p:nvCxnSpPr>
          <p:spPr>
            <a:xfrm flipV="1">
              <a:off x="5030045" y="2757842"/>
              <a:ext cx="0" cy="1165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F865796-67CC-0E28-55F5-2EFF6EE3D23D}"/>
                </a:ext>
              </a:extLst>
            </p:cNvPr>
            <p:cNvCxnSpPr/>
            <p:nvPr/>
          </p:nvCxnSpPr>
          <p:spPr>
            <a:xfrm flipV="1">
              <a:off x="4908384" y="2759172"/>
              <a:ext cx="0" cy="62340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D1C3E42-F966-FE1D-F75A-77F36CF3AF85}"/>
                </a:ext>
              </a:extLst>
            </p:cNvPr>
            <p:cNvCxnSpPr/>
            <p:nvPr/>
          </p:nvCxnSpPr>
          <p:spPr>
            <a:xfrm flipH="1">
              <a:off x="4908384" y="2757842"/>
              <a:ext cx="11651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F941815-B841-2539-4C9C-B72076407DAC}"/>
                </a:ext>
              </a:extLst>
            </p:cNvPr>
            <p:cNvCxnSpPr/>
            <p:nvPr/>
          </p:nvCxnSpPr>
          <p:spPr>
            <a:xfrm flipV="1">
              <a:off x="5764411" y="3221865"/>
              <a:ext cx="0" cy="1165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F38569E-C0F7-942E-86E7-D4A73B0A7924}"/>
                </a:ext>
              </a:extLst>
            </p:cNvPr>
            <p:cNvCxnSpPr/>
            <p:nvPr/>
          </p:nvCxnSpPr>
          <p:spPr>
            <a:xfrm flipV="1">
              <a:off x="5642750" y="3223196"/>
              <a:ext cx="0" cy="76498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724FF1A-C820-3AB6-CE6E-6DA0C304AF34}"/>
                </a:ext>
              </a:extLst>
            </p:cNvPr>
            <p:cNvCxnSpPr/>
            <p:nvPr/>
          </p:nvCxnSpPr>
          <p:spPr>
            <a:xfrm flipH="1">
              <a:off x="5642751" y="3221865"/>
              <a:ext cx="11651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B9C2165-4D6D-FB15-4803-42E9E85CFE09}"/>
                </a:ext>
              </a:extLst>
            </p:cNvPr>
            <p:cNvCxnSpPr/>
            <p:nvPr/>
          </p:nvCxnSpPr>
          <p:spPr>
            <a:xfrm flipV="1">
              <a:off x="6473434" y="3472074"/>
              <a:ext cx="0" cy="1165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D1BEAEB-66D1-C04D-D0A2-BA76FB9A13E2}"/>
                </a:ext>
              </a:extLst>
            </p:cNvPr>
            <p:cNvCxnSpPr/>
            <p:nvPr/>
          </p:nvCxnSpPr>
          <p:spPr>
            <a:xfrm flipV="1">
              <a:off x="6351773" y="3473405"/>
              <a:ext cx="0" cy="65879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2D173EA-27C1-1AF7-E163-DC868A257ABA}"/>
                </a:ext>
              </a:extLst>
            </p:cNvPr>
            <p:cNvCxnSpPr/>
            <p:nvPr/>
          </p:nvCxnSpPr>
          <p:spPr>
            <a:xfrm flipH="1">
              <a:off x="6351774" y="3472074"/>
              <a:ext cx="11651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95B9D87-1EAD-7D25-523C-B1E410714FD6}"/>
                </a:ext>
              </a:extLst>
            </p:cNvPr>
            <p:cNvCxnSpPr/>
            <p:nvPr/>
          </p:nvCxnSpPr>
          <p:spPr>
            <a:xfrm flipV="1">
              <a:off x="6010071" y="2771489"/>
              <a:ext cx="0" cy="1165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9C8A67A-6534-A2BE-C686-E56AB16B59F6}"/>
                </a:ext>
              </a:extLst>
            </p:cNvPr>
            <p:cNvCxnSpPr/>
            <p:nvPr/>
          </p:nvCxnSpPr>
          <p:spPr>
            <a:xfrm flipV="1">
              <a:off x="5761031" y="2772821"/>
              <a:ext cx="0" cy="24126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2F9925F-721C-3A49-579B-25BDDE1DAFC4}"/>
                </a:ext>
              </a:extLst>
            </p:cNvPr>
            <p:cNvCxnSpPr/>
            <p:nvPr/>
          </p:nvCxnSpPr>
          <p:spPr>
            <a:xfrm flipH="1">
              <a:off x="5759265" y="2771489"/>
              <a:ext cx="2456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DEB8A78-6400-AF1C-36B0-E15883A0CE07}"/>
                </a:ext>
              </a:extLst>
            </p:cNvPr>
            <p:cNvCxnSpPr/>
            <p:nvPr/>
          </p:nvCxnSpPr>
          <p:spPr>
            <a:xfrm flipV="1">
              <a:off x="6465504" y="2941145"/>
              <a:ext cx="0" cy="36409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3E03874-39AD-E818-A6F5-D502DF541CF9}"/>
                </a:ext>
              </a:extLst>
            </p:cNvPr>
            <p:cNvCxnSpPr/>
            <p:nvPr/>
          </p:nvCxnSpPr>
          <p:spPr>
            <a:xfrm flipH="1">
              <a:off x="6463738" y="2939812"/>
              <a:ext cx="2456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93A3BE7-6BE5-4D52-51CE-26E3825FFB10}"/>
                </a:ext>
              </a:extLst>
            </p:cNvPr>
            <p:cNvCxnSpPr/>
            <p:nvPr/>
          </p:nvCxnSpPr>
          <p:spPr>
            <a:xfrm flipV="1">
              <a:off x="6697186" y="2936703"/>
              <a:ext cx="0" cy="10533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D84176F-D006-D401-7113-7E04E52D5BC0}"/>
              </a:ext>
            </a:extLst>
          </p:cNvPr>
          <p:cNvGrpSpPr/>
          <p:nvPr/>
        </p:nvGrpSpPr>
        <p:grpSpPr>
          <a:xfrm>
            <a:off x="8497947" y="1700457"/>
            <a:ext cx="3835358" cy="1434917"/>
            <a:chOff x="6476132" y="4001846"/>
            <a:chExt cx="3994509" cy="1387540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085D175-FAA1-D471-2D8F-15BAFB49DB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278" t="21943" r="12295" b="67959"/>
            <a:stretch/>
          </p:blipFill>
          <p:spPr>
            <a:xfrm>
              <a:off x="6486973" y="4718215"/>
              <a:ext cx="2985745" cy="354433"/>
            </a:xfrm>
            <a:prstGeom prst="rect">
              <a:avLst/>
            </a:prstGeom>
          </p:spPr>
        </p:pic>
        <p:graphicFrame>
          <p:nvGraphicFramePr>
            <p:cNvPr id="41" name="Object 40">
              <a:extLst>
                <a:ext uri="{FF2B5EF4-FFF2-40B4-BE49-F238E27FC236}">
                  <a16:creationId xmlns:a16="http://schemas.microsoft.com/office/drawing/2014/main" id="{95B2B684-03E1-B042-F2A1-EC54DA64417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44045266"/>
                </p:ext>
              </p:extLst>
            </p:nvPr>
          </p:nvGraphicFramePr>
          <p:xfrm>
            <a:off x="6498240" y="5063131"/>
            <a:ext cx="3019160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-PAINT" r:id="rId6" imgW="2621160" imgH="292320" progId="CorelPHOTOPAINT.Image.16">
                    <p:embed/>
                  </p:oleObj>
                </mc:Choice>
                <mc:Fallback>
                  <p:oleObj name="PHOTO-PAINT" r:id="rId6" imgW="2621160" imgH="292320" progId="CorelPHOTOPAINT.Image.16">
                    <p:embed/>
                    <p:pic>
                      <p:nvPicPr>
                        <p:cNvPr id="36" name="Object 35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498240" y="5063131"/>
                          <a:ext cx="3019160" cy="292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B1936F7-A612-A54B-CCE6-EAE3872599AD}"/>
                </a:ext>
              </a:extLst>
            </p:cNvPr>
            <p:cNvSpPr/>
            <p:nvPr/>
          </p:nvSpPr>
          <p:spPr>
            <a:xfrm>
              <a:off x="6476132" y="4720893"/>
              <a:ext cx="3041268" cy="66849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3" name="Text Box 232">
              <a:extLst>
                <a:ext uri="{FF2B5EF4-FFF2-40B4-BE49-F238E27FC236}">
                  <a16:creationId xmlns:a16="http://schemas.microsoft.com/office/drawing/2014/main" id="{0CC02967-D8C9-FB63-15FB-91C1C54C70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40348" y="5112387"/>
              <a:ext cx="667433" cy="26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b="1" dirty="0">
                  <a:latin typeface="+mn-lt"/>
                </a:rPr>
                <a:t>Actin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8FD1154-ABA6-56D3-B523-7F616E4885EE}"/>
                </a:ext>
              </a:extLst>
            </p:cNvPr>
            <p:cNvCxnSpPr/>
            <p:nvPr/>
          </p:nvCxnSpPr>
          <p:spPr>
            <a:xfrm>
              <a:off x="6476132" y="5063131"/>
              <a:ext cx="304126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 Box 232">
              <a:extLst>
                <a:ext uri="{FF2B5EF4-FFF2-40B4-BE49-F238E27FC236}">
                  <a16:creationId xmlns:a16="http://schemas.microsoft.com/office/drawing/2014/main" id="{3C89F0D3-7570-54AD-5D37-ADFA012DDC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40348" y="4745659"/>
              <a:ext cx="735064" cy="26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b="1" dirty="0">
                  <a:latin typeface="+mn-lt"/>
                </a:rPr>
                <a:t>PARP-1</a:t>
              </a:r>
            </a:p>
          </p:txBody>
        </p:sp>
        <p:sp>
          <p:nvSpPr>
            <p:cNvPr id="46" name="Text Box 30">
              <a:extLst>
                <a:ext uri="{FF2B5EF4-FFF2-40B4-BE49-F238E27FC236}">
                  <a16:creationId xmlns:a16="http://schemas.microsoft.com/office/drawing/2014/main" id="{0FDFFF9B-2384-5EA4-3150-EC311CE272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40898" y="4445729"/>
              <a:ext cx="259138" cy="26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latin typeface="+mn-lt"/>
                </a:rPr>
                <a:t>0</a:t>
              </a:r>
            </a:p>
          </p:txBody>
        </p:sp>
        <p:sp>
          <p:nvSpPr>
            <p:cNvPr id="47" name="Right Brace 46">
              <a:extLst>
                <a:ext uri="{FF2B5EF4-FFF2-40B4-BE49-F238E27FC236}">
                  <a16:creationId xmlns:a16="http://schemas.microsoft.com/office/drawing/2014/main" id="{3E1A1683-DA25-4F95-38BC-936A38D87B73}"/>
                </a:ext>
              </a:extLst>
            </p:cNvPr>
            <p:cNvSpPr/>
            <p:nvPr/>
          </p:nvSpPr>
          <p:spPr>
            <a:xfrm rot="16200000">
              <a:off x="7080275" y="3677909"/>
              <a:ext cx="295275" cy="1445568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 sz="1200"/>
            </a:p>
          </p:txBody>
        </p:sp>
        <p:sp>
          <p:nvSpPr>
            <p:cNvPr id="48" name="Text Box 30">
              <a:extLst>
                <a:ext uri="{FF2B5EF4-FFF2-40B4-BE49-F238E27FC236}">
                  <a16:creationId xmlns:a16="http://schemas.microsoft.com/office/drawing/2014/main" id="{53AECF5E-2824-9832-F750-7B7701C92A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6172" y="4001846"/>
              <a:ext cx="1008112" cy="26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latin typeface="+mn-lt"/>
                </a:rPr>
                <a:t>NT siRNA</a:t>
              </a:r>
            </a:p>
          </p:txBody>
        </p:sp>
        <p:sp>
          <p:nvSpPr>
            <p:cNvPr id="49" name="Text Box 30">
              <a:extLst>
                <a:ext uri="{FF2B5EF4-FFF2-40B4-BE49-F238E27FC236}">
                  <a16:creationId xmlns:a16="http://schemas.microsoft.com/office/drawing/2014/main" id="{AFE50E28-1FC2-8E15-D315-65CF96E1FA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56416" y="4445729"/>
              <a:ext cx="460942" cy="26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latin typeface="+mn-lt"/>
                </a:rPr>
                <a:t>0.5</a:t>
              </a:r>
            </a:p>
          </p:txBody>
        </p:sp>
        <p:sp>
          <p:nvSpPr>
            <p:cNvPr id="50" name="Text Box 30">
              <a:extLst>
                <a:ext uri="{FF2B5EF4-FFF2-40B4-BE49-F238E27FC236}">
                  <a16:creationId xmlns:a16="http://schemas.microsoft.com/office/drawing/2014/main" id="{2783C515-18C1-CA1B-F385-BDC3177F9F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15003" y="4445729"/>
              <a:ext cx="259138" cy="26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latin typeface="+mn-lt"/>
                </a:rPr>
                <a:t>2</a:t>
              </a:r>
            </a:p>
          </p:txBody>
        </p:sp>
        <p:sp>
          <p:nvSpPr>
            <p:cNvPr id="51" name="Text Box 30">
              <a:extLst>
                <a:ext uri="{FF2B5EF4-FFF2-40B4-BE49-F238E27FC236}">
                  <a16:creationId xmlns:a16="http://schemas.microsoft.com/office/drawing/2014/main" id="{5BC397AA-0018-5FC2-A05F-49B5E2400B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91559" y="4445729"/>
              <a:ext cx="259138" cy="26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latin typeface="+mn-lt"/>
                </a:rPr>
                <a:t>4</a:t>
              </a:r>
            </a:p>
          </p:txBody>
        </p:sp>
        <p:sp>
          <p:nvSpPr>
            <p:cNvPr id="52" name="Text Box 30">
              <a:extLst>
                <a:ext uri="{FF2B5EF4-FFF2-40B4-BE49-F238E27FC236}">
                  <a16:creationId xmlns:a16="http://schemas.microsoft.com/office/drawing/2014/main" id="{0BCC6430-AC39-854A-6CAE-A0BFED91B8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24204" y="4445729"/>
              <a:ext cx="259138" cy="26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latin typeface="+mn-lt"/>
                </a:rPr>
                <a:t>1</a:t>
              </a:r>
            </a:p>
          </p:txBody>
        </p:sp>
        <p:sp>
          <p:nvSpPr>
            <p:cNvPr id="53" name="Text Box 30">
              <a:extLst>
                <a:ext uri="{FF2B5EF4-FFF2-40B4-BE49-F238E27FC236}">
                  <a16:creationId xmlns:a16="http://schemas.microsoft.com/office/drawing/2014/main" id="{9EFA3738-1011-5B8E-1BB6-17B126F4C9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21355" y="4445729"/>
              <a:ext cx="259138" cy="26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latin typeface="+mn-lt"/>
                </a:rPr>
                <a:t>0</a:t>
              </a:r>
            </a:p>
          </p:txBody>
        </p:sp>
        <p:sp>
          <p:nvSpPr>
            <p:cNvPr id="54" name="Right Brace 53">
              <a:extLst>
                <a:ext uri="{FF2B5EF4-FFF2-40B4-BE49-F238E27FC236}">
                  <a16:creationId xmlns:a16="http://schemas.microsoft.com/office/drawing/2014/main" id="{2F1629E9-927C-D0B9-9421-459B58258CE7}"/>
                </a:ext>
              </a:extLst>
            </p:cNvPr>
            <p:cNvSpPr/>
            <p:nvPr/>
          </p:nvSpPr>
          <p:spPr>
            <a:xfrm rot="16200000">
              <a:off x="8560732" y="3677909"/>
              <a:ext cx="295275" cy="1445568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 sz="1200"/>
            </a:p>
          </p:txBody>
        </p:sp>
        <p:sp>
          <p:nvSpPr>
            <p:cNvPr id="55" name="Text Box 30">
              <a:extLst>
                <a:ext uri="{FF2B5EF4-FFF2-40B4-BE49-F238E27FC236}">
                  <a16:creationId xmlns:a16="http://schemas.microsoft.com/office/drawing/2014/main" id="{51B2BE2D-BAC7-1931-5E8A-E4286F57D9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6630" y="4001846"/>
              <a:ext cx="1008112" cy="26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latin typeface="+mn-lt"/>
                </a:rPr>
                <a:t>USP6 siRNA</a:t>
              </a:r>
            </a:p>
          </p:txBody>
        </p:sp>
        <p:sp>
          <p:nvSpPr>
            <p:cNvPr id="56" name="Text Box 30">
              <a:extLst>
                <a:ext uri="{FF2B5EF4-FFF2-40B4-BE49-F238E27FC236}">
                  <a16:creationId xmlns:a16="http://schemas.microsoft.com/office/drawing/2014/main" id="{B541F0B3-E3F8-B8C9-96B4-554DD3CE1F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36872" y="4445729"/>
              <a:ext cx="460942" cy="26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latin typeface="+mn-lt"/>
                </a:rPr>
                <a:t>0.5</a:t>
              </a:r>
            </a:p>
          </p:txBody>
        </p:sp>
        <p:sp>
          <p:nvSpPr>
            <p:cNvPr id="57" name="Text Box 30">
              <a:extLst>
                <a:ext uri="{FF2B5EF4-FFF2-40B4-BE49-F238E27FC236}">
                  <a16:creationId xmlns:a16="http://schemas.microsoft.com/office/drawing/2014/main" id="{F60FEC9F-8A1F-D05A-638E-654A708815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95460" y="4445729"/>
              <a:ext cx="259138" cy="26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latin typeface="+mn-lt"/>
                </a:rPr>
                <a:t>2</a:t>
              </a:r>
            </a:p>
          </p:txBody>
        </p:sp>
        <p:sp>
          <p:nvSpPr>
            <p:cNvPr id="58" name="Text Box 30">
              <a:extLst>
                <a:ext uri="{FF2B5EF4-FFF2-40B4-BE49-F238E27FC236}">
                  <a16:creationId xmlns:a16="http://schemas.microsoft.com/office/drawing/2014/main" id="{23F14478-F18D-C368-0EA0-BF830A8F78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2016" y="4445729"/>
              <a:ext cx="259138" cy="26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latin typeface="+mn-lt"/>
                </a:rPr>
                <a:t>4</a:t>
              </a:r>
            </a:p>
          </p:txBody>
        </p:sp>
        <p:sp>
          <p:nvSpPr>
            <p:cNvPr id="59" name="Text Box 30">
              <a:extLst>
                <a:ext uri="{FF2B5EF4-FFF2-40B4-BE49-F238E27FC236}">
                  <a16:creationId xmlns:a16="http://schemas.microsoft.com/office/drawing/2014/main" id="{BFA42EEF-ED3A-4C23-F344-D88A704F9D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04661" y="4445729"/>
              <a:ext cx="259138" cy="26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latin typeface="+mn-lt"/>
                </a:rPr>
                <a:t>1</a:t>
              </a:r>
            </a:p>
          </p:txBody>
        </p:sp>
        <p:sp>
          <p:nvSpPr>
            <p:cNvPr id="60" name="Text Box 30">
              <a:extLst>
                <a:ext uri="{FF2B5EF4-FFF2-40B4-BE49-F238E27FC236}">
                  <a16:creationId xmlns:a16="http://schemas.microsoft.com/office/drawing/2014/main" id="{B76635E5-2F3D-3FAD-4D91-4355B7BB89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40349" y="4302486"/>
              <a:ext cx="930292" cy="446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latin typeface="+mn-lt"/>
                </a:rPr>
                <a:t>Hours post-CHX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F9EC73D-021E-B6D1-C59A-28D7E6A37842}"/>
              </a:ext>
            </a:extLst>
          </p:cNvPr>
          <p:cNvGrpSpPr/>
          <p:nvPr/>
        </p:nvGrpSpPr>
        <p:grpSpPr>
          <a:xfrm>
            <a:off x="6890443" y="1381475"/>
            <a:ext cx="2149867" cy="2726937"/>
            <a:chOff x="5202905" y="3612697"/>
            <a:chExt cx="1848533" cy="2406088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0D11D01E-4B2B-106E-1739-F9B57F43BB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76" t="22824" r="46236" b="71276"/>
            <a:stretch/>
          </p:blipFill>
          <p:spPr>
            <a:xfrm>
              <a:off x="5224306" y="4407161"/>
              <a:ext cx="762505" cy="192285"/>
            </a:xfrm>
            <a:prstGeom prst="rect">
              <a:avLst/>
            </a:prstGeom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7C65FC33-99A2-E6E5-3AC3-6E905C0DEB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163" b="14423"/>
            <a:stretch/>
          </p:blipFill>
          <p:spPr>
            <a:xfrm>
              <a:off x="5242304" y="5253612"/>
              <a:ext cx="744507" cy="166232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5AB9DA64-512A-3330-4B3B-22B95B585F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33069" b="6144"/>
            <a:stretch/>
          </p:blipFill>
          <p:spPr>
            <a:xfrm>
              <a:off x="5204894" y="4168321"/>
              <a:ext cx="781917" cy="192804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6072F9B9-C1AD-B005-4F63-F92302488F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84" t="65553" r="19995" b="25239"/>
            <a:stretch/>
          </p:blipFill>
          <p:spPr>
            <a:xfrm>
              <a:off x="5212053" y="4971073"/>
              <a:ext cx="774758" cy="236483"/>
            </a:xfrm>
            <a:prstGeom prst="rect">
              <a:avLst/>
            </a:prstGeom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3EDBA189-D6FD-BE76-66D7-1E02C6265C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674" t="33313" r="20599" b="58991"/>
            <a:stretch/>
          </p:blipFill>
          <p:spPr>
            <a:xfrm>
              <a:off x="5204894" y="4646262"/>
              <a:ext cx="781917" cy="268230"/>
            </a:xfrm>
            <a:prstGeom prst="rect">
              <a:avLst/>
            </a:prstGeom>
          </p:spPr>
        </p:pic>
        <p:sp>
          <p:nvSpPr>
            <p:cNvPr id="67" name="Text Box 232">
              <a:extLst>
                <a:ext uri="{FF2B5EF4-FFF2-40B4-BE49-F238E27FC236}">
                  <a16:creationId xmlns:a16="http://schemas.microsoft.com/office/drawing/2014/main" id="{A0C739F5-B54D-41E4-AAB5-E43658709E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76640" y="4134095"/>
              <a:ext cx="5976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b="1" dirty="0">
                  <a:latin typeface="+mn-lt"/>
                </a:rPr>
                <a:t>USP6</a:t>
              </a:r>
            </a:p>
          </p:txBody>
        </p:sp>
        <p:sp>
          <p:nvSpPr>
            <p:cNvPr id="68" name="Text Box 30">
              <a:extLst>
                <a:ext uri="{FF2B5EF4-FFF2-40B4-BE49-F238E27FC236}">
                  <a16:creationId xmlns:a16="http://schemas.microsoft.com/office/drawing/2014/main" id="{3C071EA5-9391-FDB4-8DEE-D24FCBA3B1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800000">
              <a:off x="5269485" y="3666974"/>
              <a:ext cx="103707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 b="1" dirty="0">
                  <a:latin typeface="+mn-lt"/>
                  <a:cs typeface="Arial" pitchFamily="34" charset="0"/>
                </a:rPr>
                <a:t>NT siRNA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2307167-61BA-65D9-9B67-8524A5409F48}"/>
                </a:ext>
              </a:extLst>
            </p:cNvPr>
            <p:cNvSpPr/>
            <p:nvPr/>
          </p:nvSpPr>
          <p:spPr>
            <a:xfrm>
              <a:off x="5202906" y="4155126"/>
              <a:ext cx="783905" cy="134530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70" name="Text Box 232">
              <a:extLst>
                <a:ext uri="{FF2B5EF4-FFF2-40B4-BE49-F238E27FC236}">
                  <a16:creationId xmlns:a16="http://schemas.microsoft.com/office/drawing/2014/main" id="{036708F4-6F13-954A-3572-931FF7D842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76640" y="5234358"/>
              <a:ext cx="5976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b="1" dirty="0">
                  <a:latin typeface="+mn-lt"/>
                </a:rPr>
                <a:t>Actin</a:t>
              </a: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5CB46981-123F-C1F1-0046-BA09A0CECBEA}"/>
                </a:ext>
              </a:extLst>
            </p:cNvPr>
            <p:cNvCxnSpPr>
              <a:cxnSpLocks/>
            </p:cNvCxnSpPr>
            <p:nvPr/>
          </p:nvCxnSpPr>
          <p:spPr>
            <a:xfrm>
              <a:off x="5202905" y="4370049"/>
              <a:ext cx="789354" cy="575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 Box 30">
              <a:extLst>
                <a:ext uri="{FF2B5EF4-FFF2-40B4-BE49-F238E27FC236}">
                  <a16:creationId xmlns:a16="http://schemas.microsoft.com/office/drawing/2014/main" id="{1260E0C9-6B8B-6515-5625-919DD3A2A4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800000">
              <a:off x="5616290" y="3612697"/>
              <a:ext cx="133321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 b="1" dirty="0">
                  <a:latin typeface="+mn-lt"/>
                  <a:cs typeface="Arial" pitchFamily="34" charset="0"/>
                </a:rPr>
                <a:t>USP6 siRNA</a:t>
              </a: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7FA4A6C5-EE0A-8B69-4A3B-497BA355F5FB}"/>
                </a:ext>
              </a:extLst>
            </p:cNvPr>
            <p:cNvCxnSpPr>
              <a:cxnSpLocks/>
            </p:cNvCxnSpPr>
            <p:nvPr/>
          </p:nvCxnSpPr>
          <p:spPr>
            <a:xfrm>
              <a:off x="5202905" y="4645480"/>
              <a:ext cx="78390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 Box 232">
              <a:extLst>
                <a:ext uri="{FF2B5EF4-FFF2-40B4-BE49-F238E27FC236}">
                  <a16:creationId xmlns:a16="http://schemas.microsoft.com/office/drawing/2014/main" id="{4BF6F660-8B70-6F33-0EC5-310962DF54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76640" y="4650528"/>
              <a:ext cx="5976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b="1" dirty="0">
                  <a:latin typeface="+mn-lt"/>
                </a:rPr>
                <a:t>XRCC1</a:t>
              </a:r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941FEA8A-E137-F70C-2431-EC21C4DFD347}"/>
                </a:ext>
              </a:extLst>
            </p:cNvPr>
            <p:cNvCxnSpPr>
              <a:cxnSpLocks/>
            </p:cNvCxnSpPr>
            <p:nvPr/>
          </p:nvCxnSpPr>
          <p:spPr>
            <a:xfrm>
              <a:off x="5202905" y="4920911"/>
              <a:ext cx="78390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 Box 232">
              <a:extLst>
                <a:ext uri="{FF2B5EF4-FFF2-40B4-BE49-F238E27FC236}">
                  <a16:creationId xmlns:a16="http://schemas.microsoft.com/office/drawing/2014/main" id="{EFAA9980-8194-61A7-C1D6-9D4D275FC9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76640" y="4393787"/>
              <a:ext cx="69002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b="1" dirty="0">
                  <a:latin typeface="+mn-lt"/>
                </a:rPr>
                <a:t>PARP-1</a:t>
              </a:r>
            </a:p>
          </p:txBody>
        </p:sp>
        <p:sp>
          <p:nvSpPr>
            <p:cNvPr id="77" name="Text Box 232">
              <a:extLst>
                <a:ext uri="{FF2B5EF4-FFF2-40B4-BE49-F238E27FC236}">
                  <a16:creationId xmlns:a16="http://schemas.microsoft.com/office/drawing/2014/main" id="{0E6D9115-336F-8CF7-2280-38C6084A0D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76640" y="4950998"/>
              <a:ext cx="5976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b="1" dirty="0">
                  <a:latin typeface="+mn-lt"/>
                </a:rPr>
                <a:t>APE1</a:t>
              </a:r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2F18489B-5B91-6F4A-FC07-193E3D3D9C2A}"/>
                </a:ext>
              </a:extLst>
            </p:cNvPr>
            <p:cNvCxnSpPr>
              <a:cxnSpLocks/>
            </p:cNvCxnSpPr>
            <p:nvPr/>
          </p:nvCxnSpPr>
          <p:spPr>
            <a:xfrm>
              <a:off x="5202905" y="5221381"/>
              <a:ext cx="78390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 Box 232">
              <a:extLst>
                <a:ext uri="{FF2B5EF4-FFF2-40B4-BE49-F238E27FC236}">
                  <a16:creationId xmlns:a16="http://schemas.microsoft.com/office/drawing/2014/main" id="{207BD8D5-01BA-B207-FEF4-CF61DCE465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76639" y="5557120"/>
              <a:ext cx="107479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b="1" dirty="0">
                  <a:latin typeface="+mn-lt"/>
                </a:rPr>
                <a:t>PARP-1/actin ratio</a:t>
              </a:r>
            </a:p>
          </p:txBody>
        </p:sp>
        <p:sp>
          <p:nvSpPr>
            <p:cNvPr id="80" name="Text Box 30">
              <a:extLst>
                <a:ext uri="{FF2B5EF4-FFF2-40B4-BE49-F238E27FC236}">
                  <a16:creationId xmlns:a16="http://schemas.microsoft.com/office/drawing/2014/main" id="{59991D69-86D6-BAC5-E5A9-1923614420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5418" y="5546464"/>
              <a:ext cx="106498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1" dirty="0">
                  <a:latin typeface="+mn-lt"/>
                </a:rPr>
                <a:t>1.0     0.3 </a:t>
              </a:r>
            </a:p>
          </p:txBody>
        </p:sp>
      </p:grpSp>
      <p:graphicFrame>
        <p:nvGraphicFramePr>
          <p:cNvPr id="85" name="Chart 84">
            <a:extLst>
              <a:ext uri="{FF2B5EF4-FFF2-40B4-BE49-F238E27FC236}">
                <a16:creationId xmlns:a16="http://schemas.microsoft.com/office/drawing/2014/main" id="{72F22857-B5DD-43A4-7657-6BA23F2D3A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927841"/>
              </p:ext>
            </p:extLst>
          </p:nvPr>
        </p:nvGraphicFramePr>
        <p:xfrm>
          <a:off x="9209641" y="3651859"/>
          <a:ext cx="3020140" cy="3091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pSp>
        <p:nvGrpSpPr>
          <p:cNvPr id="86" name="Group 85">
            <a:extLst>
              <a:ext uri="{FF2B5EF4-FFF2-40B4-BE49-F238E27FC236}">
                <a16:creationId xmlns:a16="http://schemas.microsoft.com/office/drawing/2014/main" id="{544957D1-FC83-BBBC-1251-B8D1453EC8EA}"/>
              </a:ext>
            </a:extLst>
          </p:cNvPr>
          <p:cNvGrpSpPr/>
          <p:nvPr/>
        </p:nvGrpSpPr>
        <p:grpSpPr>
          <a:xfrm>
            <a:off x="10920536" y="4987692"/>
            <a:ext cx="1153562" cy="640840"/>
            <a:chOff x="10229949" y="3210070"/>
            <a:chExt cx="1466124" cy="898068"/>
          </a:xfrm>
        </p:grpSpPr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C0AF349C-4903-8AE0-AC9A-7F43A9BA6A02}"/>
                </a:ext>
              </a:extLst>
            </p:cNvPr>
            <p:cNvCxnSpPr/>
            <p:nvPr/>
          </p:nvCxnSpPr>
          <p:spPr>
            <a:xfrm flipV="1">
              <a:off x="10447144" y="3263233"/>
              <a:ext cx="0" cy="1165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E99841EC-95E5-4464-F4B7-2C5FBFA972C6}"/>
                </a:ext>
              </a:extLst>
            </p:cNvPr>
            <p:cNvCxnSpPr/>
            <p:nvPr/>
          </p:nvCxnSpPr>
          <p:spPr>
            <a:xfrm flipV="1">
              <a:off x="10229949" y="3264565"/>
              <a:ext cx="0" cy="28625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E5037D4-8EDC-685C-CC93-47A024F21ED8}"/>
                </a:ext>
              </a:extLst>
            </p:cNvPr>
            <p:cNvCxnSpPr/>
            <p:nvPr/>
          </p:nvCxnSpPr>
          <p:spPr>
            <a:xfrm flipH="1">
              <a:off x="10229950" y="3263233"/>
              <a:ext cx="21204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427AD571-3567-67DE-FD95-B2084943DD09}"/>
                </a:ext>
              </a:extLst>
            </p:cNvPr>
            <p:cNvCxnSpPr/>
            <p:nvPr/>
          </p:nvCxnSpPr>
          <p:spPr>
            <a:xfrm flipV="1">
              <a:off x="11073513" y="3220703"/>
              <a:ext cx="0" cy="1165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5DA94769-6350-1031-BD3D-90DDBEF81140}"/>
                </a:ext>
              </a:extLst>
            </p:cNvPr>
            <p:cNvCxnSpPr/>
            <p:nvPr/>
          </p:nvCxnSpPr>
          <p:spPr>
            <a:xfrm flipV="1">
              <a:off x="10856318" y="3222034"/>
              <a:ext cx="0" cy="68428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6404BACE-7330-EF17-0208-1E4D0479C8B5}"/>
                </a:ext>
              </a:extLst>
            </p:cNvPr>
            <p:cNvCxnSpPr/>
            <p:nvPr/>
          </p:nvCxnSpPr>
          <p:spPr>
            <a:xfrm flipH="1">
              <a:off x="10856319" y="3220703"/>
              <a:ext cx="21204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4AE63852-143A-9E88-F460-F7B493B1179C}"/>
                </a:ext>
              </a:extLst>
            </p:cNvPr>
            <p:cNvCxnSpPr/>
            <p:nvPr/>
          </p:nvCxnSpPr>
          <p:spPr>
            <a:xfrm flipV="1">
              <a:off x="11696073" y="3210070"/>
              <a:ext cx="0" cy="6239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509FCDE7-01D1-ECCE-C179-87CBF591EF50}"/>
                </a:ext>
              </a:extLst>
            </p:cNvPr>
            <p:cNvCxnSpPr/>
            <p:nvPr/>
          </p:nvCxnSpPr>
          <p:spPr>
            <a:xfrm flipV="1">
              <a:off x="11478878" y="3211401"/>
              <a:ext cx="0" cy="89673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D9541174-F53E-9897-C10C-E41CE8F7DC55}"/>
                </a:ext>
              </a:extLst>
            </p:cNvPr>
            <p:cNvCxnSpPr/>
            <p:nvPr/>
          </p:nvCxnSpPr>
          <p:spPr>
            <a:xfrm flipH="1">
              <a:off x="11478879" y="3210070"/>
              <a:ext cx="21204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6" name="Text Box 10">
            <a:extLst>
              <a:ext uri="{FF2B5EF4-FFF2-40B4-BE49-F238E27FC236}">
                <a16:creationId xmlns:a16="http://schemas.microsoft.com/office/drawing/2014/main" id="{57616200-F7BA-37EA-EBF1-105E7CE97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4776" y="3389803"/>
            <a:ext cx="28380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200" dirty="0">
                <a:latin typeface="+mj-lt"/>
              </a:rPr>
              <a:t>*p&lt;0.01, **p&lt;0.005, ***p&lt;0.001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D06281F2-DB9A-9FDC-518E-4AB1E93143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504317"/>
              </p:ext>
            </p:extLst>
          </p:nvPr>
        </p:nvGraphicFramePr>
        <p:xfrm>
          <a:off x="2325089" y="4504824"/>
          <a:ext cx="2361109" cy="1628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F938C37-CDB6-51B9-71D6-65E7B21913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8305783"/>
              </p:ext>
            </p:extLst>
          </p:nvPr>
        </p:nvGraphicFramePr>
        <p:xfrm>
          <a:off x="4632167" y="4530228"/>
          <a:ext cx="2371658" cy="1627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D4B33D8-D355-B0DE-B96A-630BF5557F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9979373"/>
              </p:ext>
            </p:extLst>
          </p:nvPr>
        </p:nvGraphicFramePr>
        <p:xfrm>
          <a:off x="6842044" y="4503367"/>
          <a:ext cx="2483228" cy="1773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ADA3716-18C1-A5CF-E276-82AD96558F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6530098"/>
              </p:ext>
            </p:extLst>
          </p:nvPr>
        </p:nvGraphicFramePr>
        <p:xfrm>
          <a:off x="0" y="4497927"/>
          <a:ext cx="2384858" cy="1586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E2EB31D-CF51-F429-7F0F-C2EBA922315F}"/>
              </a:ext>
            </a:extLst>
          </p:cNvPr>
          <p:cNvSpPr txBox="1"/>
          <p:nvPr/>
        </p:nvSpPr>
        <p:spPr>
          <a:xfrm>
            <a:off x="11324" y="4277894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11 MeV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0C58A4-544E-6B81-95CF-36BF7802D1D6}"/>
              </a:ext>
            </a:extLst>
          </p:cNvPr>
          <p:cNvSpPr txBox="1"/>
          <p:nvPr/>
        </p:nvSpPr>
        <p:spPr>
          <a:xfrm>
            <a:off x="2307111" y="4277894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11 MeV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AF440B-A67A-5E71-64BE-CC301959768E}"/>
              </a:ext>
            </a:extLst>
          </p:cNvPr>
          <p:cNvSpPr txBox="1"/>
          <p:nvPr/>
        </p:nvSpPr>
        <p:spPr>
          <a:xfrm>
            <a:off x="4616880" y="4277894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58 MeV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B52876-3571-E268-7D34-094854D13BAC}"/>
              </a:ext>
            </a:extLst>
          </p:cNvPr>
          <p:cNvSpPr txBox="1"/>
          <p:nvPr/>
        </p:nvSpPr>
        <p:spPr>
          <a:xfrm>
            <a:off x="6912667" y="4277894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58 MeV</a:t>
            </a:r>
          </a:p>
        </p:txBody>
      </p:sp>
    </p:spTree>
    <p:extLst>
      <p:ext uri="{BB962C8B-B14F-4D97-AF65-F5344CB8AC3E}">
        <p14:creationId xmlns:p14="http://schemas.microsoft.com/office/powerpoint/2010/main" val="39007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Graphic spid="18" grpId="0">
        <p:bldAsOne/>
      </p:bldGraphic>
      <p:bldP spid="36" grpId="0"/>
      <p:bldGraphic spid="85" grpId="0">
        <p:bldAsOne/>
      </p:bldGraphic>
      <p:bldP spid="96" grpId="0"/>
      <p:bldGraphic spid="2" grpId="0">
        <p:bldAsOne/>
      </p:bldGraphic>
      <p:bldGraphic spid="4" grpId="0">
        <p:bldAsOne/>
      </p:bldGraphic>
      <p:bldGraphic spid="6" grpId="0">
        <p:bldAsOne/>
      </p:bldGraphic>
      <p:bldGraphic spid="7" grpId="0">
        <p:bldAsOne/>
      </p:bldGraphic>
      <p:bldP spid="10" grpId="0"/>
      <p:bldP spid="12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52">
            <a:extLst>
              <a:ext uri="{FF2B5EF4-FFF2-40B4-BE49-F238E27FC236}">
                <a16:creationId xmlns:a16="http://schemas.microsoft.com/office/drawing/2014/main" id="{E13D5424-E073-A249-3FC6-EF9F06C7D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9100" y="-24482"/>
            <a:ext cx="123133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Modulation of proton-induced cellular sensitivity following DDR siRNA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7AE56C1-D019-2820-37DE-D62534F47818}"/>
              </a:ext>
            </a:extLst>
          </p:cNvPr>
          <p:cNvGrpSpPr/>
          <p:nvPr/>
        </p:nvGrpSpPr>
        <p:grpSpPr>
          <a:xfrm>
            <a:off x="49223" y="578991"/>
            <a:ext cx="3788359" cy="3490093"/>
            <a:chOff x="757042" y="21049633"/>
            <a:chExt cx="12866269" cy="970132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5E39FF9-30EA-837D-AE02-7E4DC4DF88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5636" y="21049633"/>
              <a:ext cx="12787675" cy="2583282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A17D60B4-29B6-70BF-2E6A-1A1ECFA508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7042" y="23404930"/>
              <a:ext cx="12796167" cy="2422285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4460CCB4-4C38-CDD4-3FBD-F0D63B2D9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2125" y="25921395"/>
              <a:ext cx="12753369" cy="2422285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B12818EA-3E0C-49E6-60EB-070FE786D4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7396" y="28328676"/>
              <a:ext cx="12787601" cy="2422284"/>
            </a:xfrm>
            <a:prstGeom prst="rect">
              <a:avLst/>
            </a:prstGeom>
          </p:spPr>
        </p:pic>
      </p:grpSp>
      <p:sp>
        <p:nvSpPr>
          <p:cNvPr id="32" name="Text Box 10">
            <a:extLst>
              <a:ext uri="{FF2B5EF4-FFF2-40B4-BE49-F238E27FC236}">
                <a16:creationId xmlns:a16="http://schemas.microsoft.com/office/drawing/2014/main" id="{C69D058F-E615-658E-E4A2-F47D842424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19446"/>
            <a:ext cx="36477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sz="1600" b="1" dirty="0">
                <a:solidFill>
                  <a:srgbClr val="002060"/>
                </a:solidFill>
                <a:latin typeface="+mn-lt"/>
              </a:rPr>
              <a:t>Fabbrizi, Nickson 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et al., (in review)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C4F2FD15-1F89-0DED-2FCF-E5A483839C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8482538"/>
              </p:ext>
            </p:extLst>
          </p:nvPr>
        </p:nvGraphicFramePr>
        <p:xfrm>
          <a:off x="7995240" y="824850"/>
          <a:ext cx="2222196" cy="1600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08059D5A-E977-8B82-DA21-A51DAAD1B0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3394955"/>
              </p:ext>
            </p:extLst>
          </p:nvPr>
        </p:nvGraphicFramePr>
        <p:xfrm>
          <a:off x="3878824" y="769487"/>
          <a:ext cx="2107682" cy="1606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CBF7F57D-FA70-06CA-6758-C91C5114FD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6791272"/>
              </p:ext>
            </p:extLst>
          </p:nvPr>
        </p:nvGraphicFramePr>
        <p:xfrm>
          <a:off x="10025082" y="959816"/>
          <a:ext cx="2418624" cy="1620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4F59DF65-83B1-7EA8-61B1-0F1F2D817A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4689398"/>
              </p:ext>
            </p:extLst>
          </p:nvPr>
        </p:nvGraphicFramePr>
        <p:xfrm>
          <a:off x="5948637" y="805104"/>
          <a:ext cx="2105823" cy="1694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BDDA5D43-6174-1AEB-B5B5-16242493EBB1}"/>
              </a:ext>
            </a:extLst>
          </p:cNvPr>
          <p:cNvSpPr txBox="1"/>
          <p:nvPr/>
        </p:nvSpPr>
        <p:spPr>
          <a:xfrm>
            <a:off x="5598279" y="453229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11 MeV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7324299-B904-6D9B-A95F-D2D636F37058}"/>
              </a:ext>
            </a:extLst>
          </p:cNvPr>
          <p:cNvGrpSpPr/>
          <p:nvPr/>
        </p:nvGrpSpPr>
        <p:grpSpPr>
          <a:xfrm>
            <a:off x="767408" y="3983495"/>
            <a:ext cx="4687778" cy="2621540"/>
            <a:chOff x="7024542" y="584822"/>
            <a:chExt cx="5114414" cy="2860127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511D323-34B8-B55B-EC70-9BF2766D4148}"/>
                </a:ext>
              </a:extLst>
            </p:cNvPr>
            <p:cNvSpPr txBox="1"/>
            <p:nvPr/>
          </p:nvSpPr>
          <p:spPr>
            <a:xfrm>
              <a:off x="7538090" y="105804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BD43B18-F474-270E-9C4D-2DE96CEF8F71}"/>
                </a:ext>
              </a:extLst>
            </p:cNvPr>
            <p:cNvSpPr txBox="1"/>
            <p:nvPr/>
          </p:nvSpPr>
          <p:spPr>
            <a:xfrm rot="16200000">
              <a:off x="6736619" y="1582776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cs typeface="Arial" panose="020B0604020202020204" pitchFamily="34" charset="0"/>
                </a:rPr>
                <a:t>OGG1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DC7E2DB-D90A-BAAD-C8A9-8C3647C48596}"/>
                </a:ext>
              </a:extLst>
            </p:cNvPr>
            <p:cNvSpPr txBox="1"/>
            <p:nvPr/>
          </p:nvSpPr>
          <p:spPr>
            <a:xfrm rot="16200000">
              <a:off x="6736620" y="2634029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cs typeface="Arial" panose="020B0604020202020204" pitchFamily="34" charset="0"/>
                </a:rPr>
                <a:t>DAPI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06ADB50-BFAF-C5B3-25F9-ADEB5337642E}"/>
                </a:ext>
              </a:extLst>
            </p:cNvPr>
            <p:cNvSpPr txBox="1"/>
            <p:nvPr/>
          </p:nvSpPr>
          <p:spPr>
            <a:xfrm>
              <a:off x="8842863" y="105804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cs typeface="Arial" panose="020B0604020202020204" pitchFamily="34" charset="0"/>
                </a:rPr>
                <a:t>24 h</a:t>
              </a:r>
            </a:p>
          </p:txBody>
        </p: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49884ACB-AA96-E002-3AD7-2836C1AE7F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t="5584"/>
            <a:stretch/>
          </p:blipFill>
          <p:spPr>
            <a:xfrm>
              <a:off x="7308368" y="1384243"/>
              <a:ext cx="1152440" cy="970629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6AD687BD-EE46-90A4-CF75-E2588FF36951}"/>
                </a:ext>
              </a:extLst>
            </p:cNvPr>
            <p:cNvPicPr>
              <a:picLocks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15808" y="2402983"/>
              <a:ext cx="1156050" cy="997135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3413A4C7-B3AB-D4F3-78C0-3921BB01E3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 l="57811" t="29226" r="18567" b="50879"/>
            <a:stretch/>
          </p:blipFill>
          <p:spPr>
            <a:xfrm>
              <a:off x="8527798" y="2405637"/>
              <a:ext cx="1152440" cy="1000460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732B915B-CDF5-8818-1752-668569A53F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l="58350" t="28687" r="18027" b="51418"/>
            <a:stretch/>
          </p:blipFill>
          <p:spPr>
            <a:xfrm>
              <a:off x="8527798" y="1384116"/>
              <a:ext cx="1152440" cy="970611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A5B4BDE7-4A0E-0D39-D3B2-36A577CF6747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15"/>
            <a:srcRect l="74401" t="34355" r="2022" b="45436"/>
            <a:stretch/>
          </p:blipFill>
          <p:spPr>
            <a:xfrm>
              <a:off x="9730735" y="2401192"/>
              <a:ext cx="1132296" cy="1030229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00AA3C38-93C6-BE59-0BFF-BA4AA6E4EF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rcRect l="74377" t="34882" r="2001" b="45223"/>
            <a:stretch/>
          </p:blipFill>
          <p:spPr>
            <a:xfrm>
              <a:off x="9725261" y="1384116"/>
              <a:ext cx="1153965" cy="971895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0FEFBDC9-54AE-DCE1-4FFF-5E94683B9B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/>
            <a:srcRect l="12641" t="64512" r="63738" b="15593"/>
            <a:stretch/>
          </p:blipFill>
          <p:spPr>
            <a:xfrm>
              <a:off x="10933108" y="2390558"/>
              <a:ext cx="1152168" cy="1054391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B6524866-E273-4DD7-10B2-8D408AFDED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/>
            <a:srcRect l="12559" t="64781" r="63818" b="15324"/>
            <a:stretch/>
          </p:blipFill>
          <p:spPr>
            <a:xfrm>
              <a:off x="10930995" y="1392996"/>
              <a:ext cx="1153965" cy="971896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642142A-A473-2DD8-BD13-3E2D1E634082}"/>
                </a:ext>
              </a:extLst>
            </p:cNvPr>
            <p:cNvSpPr txBox="1"/>
            <p:nvPr/>
          </p:nvSpPr>
          <p:spPr>
            <a:xfrm>
              <a:off x="9909151" y="105804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FBD879B-FDA9-7A2E-F9DC-A713F21F42F6}"/>
                </a:ext>
              </a:extLst>
            </p:cNvPr>
            <p:cNvSpPr txBox="1"/>
            <p:nvPr/>
          </p:nvSpPr>
          <p:spPr>
            <a:xfrm>
              <a:off x="11224556" y="105804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cs typeface="Arial" panose="020B0604020202020204" pitchFamily="34" charset="0"/>
                </a:rPr>
                <a:t>24 h</a:t>
              </a:r>
            </a:p>
          </p:txBody>
        </p:sp>
        <p:sp>
          <p:nvSpPr>
            <p:cNvPr id="60" name="Right Brace 59">
              <a:extLst>
                <a:ext uri="{FF2B5EF4-FFF2-40B4-BE49-F238E27FC236}">
                  <a16:creationId xmlns:a16="http://schemas.microsoft.com/office/drawing/2014/main" id="{6C33600F-0AAE-3247-3477-8F6E5A5A5926}"/>
                </a:ext>
              </a:extLst>
            </p:cNvPr>
            <p:cNvSpPr/>
            <p:nvPr/>
          </p:nvSpPr>
          <p:spPr>
            <a:xfrm rot="16200000">
              <a:off x="8373751" y="-198164"/>
              <a:ext cx="241110" cy="2371871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ED00C0B-B401-CBA2-7B99-E1013B529D08}"/>
                </a:ext>
              </a:extLst>
            </p:cNvPr>
            <p:cNvSpPr txBox="1"/>
            <p:nvPr/>
          </p:nvSpPr>
          <p:spPr>
            <a:xfrm>
              <a:off x="8059746" y="584822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11 MeV</a:t>
              </a:r>
            </a:p>
          </p:txBody>
        </p:sp>
        <p:sp>
          <p:nvSpPr>
            <p:cNvPr id="62" name="Right Brace 61">
              <a:extLst>
                <a:ext uri="{FF2B5EF4-FFF2-40B4-BE49-F238E27FC236}">
                  <a16:creationId xmlns:a16="http://schemas.microsoft.com/office/drawing/2014/main" id="{7FCB260C-EAE1-7A53-BEBF-69C3685AB538}"/>
                </a:ext>
              </a:extLst>
            </p:cNvPr>
            <p:cNvSpPr/>
            <p:nvPr/>
          </p:nvSpPr>
          <p:spPr>
            <a:xfrm rot="16200000">
              <a:off x="10776710" y="-198164"/>
              <a:ext cx="241110" cy="2371871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9E3E467-5365-229D-3A05-8CE160DE23AE}"/>
                </a:ext>
              </a:extLst>
            </p:cNvPr>
            <p:cNvSpPr txBox="1"/>
            <p:nvPr/>
          </p:nvSpPr>
          <p:spPr>
            <a:xfrm>
              <a:off x="10462705" y="584822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58 MeV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F7FD0122-3135-7CF6-95A6-997B4B294B93}"/>
              </a:ext>
            </a:extLst>
          </p:cNvPr>
          <p:cNvSpPr txBox="1"/>
          <p:nvPr/>
        </p:nvSpPr>
        <p:spPr>
          <a:xfrm>
            <a:off x="9663284" y="453229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58 MeV</a:t>
            </a:r>
          </a:p>
        </p:txBody>
      </p:sp>
      <p:graphicFrame>
        <p:nvGraphicFramePr>
          <p:cNvPr id="65" name="Chart 64">
            <a:extLst>
              <a:ext uri="{FF2B5EF4-FFF2-40B4-BE49-F238E27FC236}">
                <a16:creationId xmlns:a16="http://schemas.microsoft.com/office/drawing/2014/main" id="{F871F4A4-633B-4E59-8D37-6B14BED9E3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7602611"/>
              </p:ext>
            </p:extLst>
          </p:nvPr>
        </p:nvGraphicFramePr>
        <p:xfrm>
          <a:off x="3839482" y="2433090"/>
          <a:ext cx="2135805" cy="1574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66" name="Chart 65">
            <a:extLst>
              <a:ext uri="{FF2B5EF4-FFF2-40B4-BE49-F238E27FC236}">
                <a16:creationId xmlns:a16="http://schemas.microsoft.com/office/drawing/2014/main" id="{FA40A21E-04C8-75E9-282D-5421336F46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68193"/>
              </p:ext>
            </p:extLst>
          </p:nvPr>
        </p:nvGraphicFramePr>
        <p:xfrm>
          <a:off x="7956702" y="2436369"/>
          <a:ext cx="2175748" cy="1579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67" name="Chart 66">
            <a:extLst>
              <a:ext uri="{FF2B5EF4-FFF2-40B4-BE49-F238E27FC236}">
                <a16:creationId xmlns:a16="http://schemas.microsoft.com/office/drawing/2014/main" id="{6FF151E5-9CCB-9179-D628-6F269CCAF1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9631428"/>
              </p:ext>
            </p:extLst>
          </p:nvPr>
        </p:nvGraphicFramePr>
        <p:xfrm>
          <a:off x="5809722" y="2424873"/>
          <a:ext cx="2153366" cy="1585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68" name="Chart 67">
            <a:extLst>
              <a:ext uri="{FF2B5EF4-FFF2-40B4-BE49-F238E27FC236}">
                <a16:creationId xmlns:a16="http://schemas.microsoft.com/office/drawing/2014/main" id="{F0E4BF76-9235-D77A-C323-08E844D154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7175985"/>
              </p:ext>
            </p:extLst>
          </p:nvPr>
        </p:nvGraphicFramePr>
        <p:xfrm>
          <a:off x="10091297" y="2429092"/>
          <a:ext cx="2118078" cy="1594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2775564E-0A4D-7238-B4A7-207581D367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3467758"/>
              </p:ext>
            </p:extLst>
          </p:nvPr>
        </p:nvGraphicFramePr>
        <p:xfrm>
          <a:off x="5084534" y="3405519"/>
          <a:ext cx="4276748" cy="3538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70" name="Chart 69">
            <a:extLst>
              <a:ext uri="{FF2B5EF4-FFF2-40B4-BE49-F238E27FC236}">
                <a16:creationId xmlns:a16="http://schemas.microsoft.com/office/drawing/2014/main" id="{DBFDDAA3-F7B5-E265-440A-579E3F36A3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1231075"/>
              </p:ext>
            </p:extLst>
          </p:nvPr>
        </p:nvGraphicFramePr>
        <p:xfrm>
          <a:off x="9036715" y="3429000"/>
          <a:ext cx="2070649" cy="3422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998561D-B72B-10FB-FECE-0E45DC986BBE}"/>
              </a:ext>
            </a:extLst>
          </p:cNvPr>
          <p:cNvCxnSpPr>
            <a:cxnSpLocks/>
          </p:cNvCxnSpPr>
          <p:nvPr/>
        </p:nvCxnSpPr>
        <p:spPr>
          <a:xfrm flipV="1">
            <a:off x="10027432" y="4774998"/>
            <a:ext cx="0" cy="410485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7C56F49-B577-06D0-9C65-D5AF07E27521}"/>
              </a:ext>
            </a:extLst>
          </p:cNvPr>
          <p:cNvCxnSpPr>
            <a:cxnSpLocks/>
          </p:cNvCxnSpPr>
          <p:nvPr/>
        </p:nvCxnSpPr>
        <p:spPr>
          <a:xfrm flipH="1">
            <a:off x="10027432" y="4774998"/>
            <a:ext cx="103256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930453E-C1ED-2363-103E-F4C0939CD1F4}"/>
              </a:ext>
            </a:extLst>
          </p:cNvPr>
          <p:cNvCxnSpPr>
            <a:cxnSpLocks/>
          </p:cNvCxnSpPr>
          <p:nvPr/>
        </p:nvCxnSpPr>
        <p:spPr>
          <a:xfrm flipV="1">
            <a:off x="10249555" y="5605739"/>
            <a:ext cx="0" cy="264629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AD3F6C6-655C-2E04-8604-E7CD991B3761}"/>
              </a:ext>
            </a:extLst>
          </p:cNvPr>
          <p:cNvCxnSpPr>
            <a:cxnSpLocks/>
          </p:cNvCxnSpPr>
          <p:nvPr/>
        </p:nvCxnSpPr>
        <p:spPr>
          <a:xfrm flipH="1">
            <a:off x="10249555" y="5604408"/>
            <a:ext cx="110842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Right Brace 74">
            <a:extLst>
              <a:ext uri="{FF2B5EF4-FFF2-40B4-BE49-F238E27FC236}">
                <a16:creationId xmlns:a16="http://schemas.microsoft.com/office/drawing/2014/main" id="{AE686281-309B-9DDF-2E7D-A7D44A0AF6B9}"/>
              </a:ext>
            </a:extLst>
          </p:cNvPr>
          <p:cNvSpPr/>
          <p:nvPr/>
        </p:nvSpPr>
        <p:spPr>
          <a:xfrm rot="5400000">
            <a:off x="7835543" y="6087263"/>
            <a:ext cx="129689" cy="642327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D26CBF5-61F9-0953-5FEA-FAE847E1DFF6}"/>
              </a:ext>
            </a:extLst>
          </p:cNvPr>
          <p:cNvSpPr txBox="1"/>
          <p:nvPr/>
        </p:nvSpPr>
        <p:spPr>
          <a:xfrm>
            <a:off x="7658802" y="6417714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11 MeV</a:t>
            </a:r>
          </a:p>
        </p:txBody>
      </p:sp>
      <p:sp>
        <p:nvSpPr>
          <p:cNvPr id="77" name="Right Brace 76">
            <a:extLst>
              <a:ext uri="{FF2B5EF4-FFF2-40B4-BE49-F238E27FC236}">
                <a16:creationId xmlns:a16="http://schemas.microsoft.com/office/drawing/2014/main" id="{F10BC146-506F-A469-FD6D-3AEC4F01CB81}"/>
              </a:ext>
            </a:extLst>
          </p:cNvPr>
          <p:cNvSpPr/>
          <p:nvPr/>
        </p:nvSpPr>
        <p:spPr>
          <a:xfrm rot="5400000">
            <a:off x="8481496" y="6087263"/>
            <a:ext cx="129689" cy="642327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50D30B8-7DCC-39B9-F5BD-0CFA60E8ED15}"/>
              </a:ext>
            </a:extLst>
          </p:cNvPr>
          <p:cNvSpPr txBox="1"/>
          <p:nvPr/>
        </p:nvSpPr>
        <p:spPr>
          <a:xfrm>
            <a:off x="8304755" y="6417714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58 MeV</a:t>
            </a:r>
          </a:p>
        </p:txBody>
      </p:sp>
      <p:sp>
        <p:nvSpPr>
          <p:cNvPr id="79" name="Right Brace 78">
            <a:extLst>
              <a:ext uri="{FF2B5EF4-FFF2-40B4-BE49-F238E27FC236}">
                <a16:creationId xmlns:a16="http://schemas.microsoft.com/office/drawing/2014/main" id="{8B9AFA20-037D-B64A-F829-45D8CF636869}"/>
              </a:ext>
            </a:extLst>
          </p:cNvPr>
          <p:cNvSpPr/>
          <p:nvPr/>
        </p:nvSpPr>
        <p:spPr>
          <a:xfrm rot="5400000">
            <a:off x="10050237" y="6087263"/>
            <a:ext cx="129689" cy="642327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C435F8F-157E-BBFD-F2DA-D4B327B181AC}"/>
              </a:ext>
            </a:extLst>
          </p:cNvPr>
          <p:cNvSpPr txBox="1"/>
          <p:nvPr/>
        </p:nvSpPr>
        <p:spPr>
          <a:xfrm>
            <a:off x="9873496" y="6417714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11 MeV</a:t>
            </a:r>
          </a:p>
        </p:txBody>
      </p:sp>
      <p:sp>
        <p:nvSpPr>
          <p:cNvPr id="81" name="Right Brace 80">
            <a:extLst>
              <a:ext uri="{FF2B5EF4-FFF2-40B4-BE49-F238E27FC236}">
                <a16:creationId xmlns:a16="http://schemas.microsoft.com/office/drawing/2014/main" id="{11865E1F-23A8-D696-4C3D-299B3FABC2AD}"/>
              </a:ext>
            </a:extLst>
          </p:cNvPr>
          <p:cNvSpPr/>
          <p:nvPr/>
        </p:nvSpPr>
        <p:spPr>
          <a:xfrm rot="5400000">
            <a:off x="10696190" y="6087263"/>
            <a:ext cx="129689" cy="642327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AAD25C9-3998-6B92-EFBD-72D3B33AB76A}"/>
              </a:ext>
            </a:extLst>
          </p:cNvPr>
          <p:cNvSpPr txBox="1"/>
          <p:nvPr/>
        </p:nvSpPr>
        <p:spPr>
          <a:xfrm>
            <a:off x="10519449" y="6417714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58 MeV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C605FD46-FD85-CF05-381E-63F4E01B0B41}"/>
              </a:ext>
            </a:extLst>
          </p:cNvPr>
          <p:cNvCxnSpPr>
            <a:cxnSpLocks/>
          </p:cNvCxnSpPr>
          <p:nvPr/>
        </p:nvCxnSpPr>
        <p:spPr>
          <a:xfrm flipV="1">
            <a:off x="10122584" y="4774998"/>
            <a:ext cx="0" cy="52788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1FF70CD6-8F0E-8C90-3263-CCD90C00487D}"/>
              </a:ext>
            </a:extLst>
          </p:cNvPr>
          <p:cNvCxnSpPr>
            <a:cxnSpLocks/>
          </p:cNvCxnSpPr>
          <p:nvPr/>
        </p:nvCxnSpPr>
        <p:spPr>
          <a:xfrm flipV="1">
            <a:off x="10353304" y="5604408"/>
            <a:ext cx="0" cy="60309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567AF5C-88E7-F142-3CBF-29FE39267265}"/>
              </a:ext>
            </a:extLst>
          </p:cNvPr>
          <p:cNvCxnSpPr>
            <a:cxnSpLocks/>
          </p:cNvCxnSpPr>
          <p:nvPr/>
        </p:nvCxnSpPr>
        <p:spPr>
          <a:xfrm flipV="1">
            <a:off x="10247659" y="5238633"/>
            <a:ext cx="0" cy="216577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7897A7A8-0EC4-3679-06BB-4241036EAECD}"/>
              </a:ext>
            </a:extLst>
          </p:cNvPr>
          <p:cNvCxnSpPr>
            <a:cxnSpLocks/>
          </p:cNvCxnSpPr>
          <p:nvPr/>
        </p:nvCxnSpPr>
        <p:spPr>
          <a:xfrm flipH="1">
            <a:off x="10247659" y="5237302"/>
            <a:ext cx="69428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F93033CC-1858-CC93-8237-0D325F594AF9}"/>
              </a:ext>
            </a:extLst>
          </p:cNvPr>
          <p:cNvCxnSpPr>
            <a:cxnSpLocks/>
          </p:cNvCxnSpPr>
          <p:nvPr/>
        </p:nvCxnSpPr>
        <p:spPr>
          <a:xfrm flipV="1">
            <a:off x="10938776" y="5237302"/>
            <a:ext cx="0" cy="63997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49CF627-E9BD-AFE2-7EDE-9599B8D3DADB}"/>
              </a:ext>
            </a:extLst>
          </p:cNvPr>
          <p:cNvCxnSpPr>
            <a:cxnSpLocks/>
          </p:cNvCxnSpPr>
          <p:nvPr/>
        </p:nvCxnSpPr>
        <p:spPr>
          <a:xfrm flipV="1">
            <a:off x="10023822" y="4533783"/>
            <a:ext cx="0" cy="82221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17F8B86-D148-E4F7-F603-399507C45094}"/>
              </a:ext>
            </a:extLst>
          </p:cNvPr>
          <p:cNvCxnSpPr>
            <a:cxnSpLocks/>
          </p:cNvCxnSpPr>
          <p:nvPr/>
        </p:nvCxnSpPr>
        <p:spPr>
          <a:xfrm flipH="1">
            <a:off x="10023822" y="4532452"/>
            <a:ext cx="69428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1EA0602-618A-D616-B526-020B780CDBBF}"/>
              </a:ext>
            </a:extLst>
          </p:cNvPr>
          <p:cNvCxnSpPr>
            <a:cxnSpLocks/>
          </p:cNvCxnSpPr>
          <p:nvPr/>
        </p:nvCxnSpPr>
        <p:spPr>
          <a:xfrm flipV="1">
            <a:off x="10714939" y="4532452"/>
            <a:ext cx="0" cy="63997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B1077C8-D117-BD48-DF0C-B28F5BC55B45}"/>
              </a:ext>
            </a:extLst>
          </p:cNvPr>
          <p:cNvCxnSpPr>
            <a:cxnSpLocks/>
          </p:cNvCxnSpPr>
          <p:nvPr/>
        </p:nvCxnSpPr>
        <p:spPr>
          <a:xfrm flipV="1">
            <a:off x="9814272" y="4309946"/>
            <a:ext cx="0" cy="82221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6729414F-7F42-E25E-835E-5D86F34B3FC2}"/>
              </a:ext>
            </a:extLst>
          </p:cNvPr>
          <p:cNvCxnSpPr>
            <a:cxnSpLocks/>
          </p:cNvCxnSpPr>
          <p:nvPr/>
        </p:nvCxnSpPr>
        <p:spPr>
          <a:xfrm flipH="1">
            <a:off x="9814272" y="4308615"/>
            <a:ext cx="69428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E5163F66-9992-47C7-1651-9BCEF0B9E722}"/>
              </a:ext>
            </a:extLst>
          </p:cNvPr>
          <p:cNvCxnSpPr>
            <a:cxnSpLocks/>
          </p:cNvCxnSpPr>
          <p:nvPr/>
        </p:nvCxnSpPr>
        <p:spPr>
          <a:xfrm flipV="1">
            <a:off x="10505389" y="4308615"/>
            <a:ext cx="0" cy="144432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Text Box 10">
            <a:extLst>
              <a:ext uri="{FF2B5EF4-FFF2-40B4-BE49-F238E27FC236}">
                <a16:creationId xmlns:a16="http://schemas.microsoft.com/office/drawing/2014/main" id="{55BC8F76-1F6A-21BF-E3D6-D5B9F9E1C3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3395" y="404021"/>
            <a:ext cx="16031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HeLa</a:t>
            </a:r>
          </a:p>
        </p:txBody>
      </p:sp>
      <p:sp>
        <p:nvSpPr>
          <p:cNvPr id="95" name="Text Box 10">
            <a:extLst>
              <a:ext uri="{FF2B5EF4-FFF2-40B4-BE49-F238E27FC236}">
                <a16:creationId xmlns:a16="http://schemas.microsoft.com/office/drawing/2014/main" id="{63130B4D-1B7B-7679-7C98-64F3F82CE6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3395" y="2123764"/>
            <a:ext cx="16031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FaDu</a:t>
            </a:r>
            <a:endParaRPr lang="en-GB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6" name="Text Box 10">
            <a:extLst>
              <a:ext uri="{FF2B5EF4-FFF2-40B4-BE49-F238E27FC236}">
                <a16:creationId xmlns:a16="http://schemas.microsoft.com/office/drawing/2014/main" id="{8F64908B-A536-AAED-5B4F-34ADC9D5A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4192" y="4006958"/>
            <a:ext cx="16031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FaDu</a:t>
            </a:r>
            <a:endParaRPr lang="en-GB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7" name="Text Box 10">
            <a:extLst>
              <a:ext uri="{FF2B5EF4-FFF2-40B4-BE49-F238E27FC236}">
                <a16:creationId xmlns:a16="http://schemas.microsoft.com/office/drawing/2014/main" id="{0AC1E3A3-A71F-C572-6DF3-B65B1C46D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3310" y="4616004"/>
            <a:ext cx="10782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200" dirty="0">
                <a:latin typeface="+mj-lt"/>
              </a:rPr>
              <a:t>*p&lt;0.01, **p&lt;0.005, ***p&lt;0.0005</a:t>
            </a:r>
          </a:p>
        </p:txBody>
      </p:sp>
    </p:spTree>
    <p:extLst>
      <p:ext uri="{BB962C8B-B14F-4D97-AF65-F5344CB8AC3E}">
        <p14:creationId xmlns:p14="http://schemas.microsoft.com/office/powerpoint/2010/main" val="1408541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3" grpId="0">
        <p:bldAsOne/>
      </p:bldGraphic>
      <p:bldGraphic spid="34" grpId="0">
        <p:bldAsOne/>
      </p:bldGraphic>
      <p:bldGraphic spid="35" grpId="0">
        <p:bldAsOne/>
      </p:bldGraphic>
      <p:bldGraphic spid="36" grpId="0">
        <p:bldAsOne/>
      </p:bldGraphic>
      <p:bldP spid="37" grpId="0"/>
      <p:bldP spid="64" grpId="0"/>
      <p:bldGraphic spid="65" grpId="0">
        <p:bldAsOne/>
      </p:bldGraphic>
      <p:bldGraphic spid="66" grpId="0">
        <p:bldAsOne/>
      </p:bldGraphic>
      <p:bldGraphic spid="67" grpId="0">
        <p:bldAsOne/>
      </p:bldGraphic>
      <p:bldGraphic spid="68" grpId="0">
        <p:bldAsOne/>
      </p:bldGraphic>
      <p:bldGraphic spid="69" grpId="0">
        <p:bldAsOne/>
      </p:bldGraphic>
      <p:bldGraphic spid="70" grpId="0">
        <p:bldAsOne/>
      </p:bldGraphic>
      <p:bldP spid="75" grpId="0" animBg="1"/>
      <p:bldP spid="76" grpId="0"/>
      <p:bldP spid="77" grpId="0" animBg="1"/>
      <p:bldP spid="78" grpId="0"/>
      <p:bldP spid="79" grpId="0" animBg="1"/>
      <p:bldP spid="80" grpId="0"/>
      <p:bldP spid="81" grpId="0" animBg="1"/>
      <p:bldP spid="82" grpId="0"/>
      <p:bldP spid="94" grpId="0"/>
      <p:bldP spid="95" grpId="0"/>
      <p:bldP spid="96" grpId="0"/>
      <p:bldP spid="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Box 52"/>
          <p:cNvSpPr txBox="1">
            <a:spLocks noChangeArrowheads="1"/>
          </p:cNvSpPr>
          <p:nvPr/>
        </p:nvSpPr>
        <p:spPr bwMode="auto">
          <a:xfrm>
            <a:off x="82159" y="30980"/>
            <a:ext cx="1206673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Targeting OGG1 and PARG sensitises cells to high-LET protons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9156482" y="633988"/>
            <a:ext cx="2434523" cy="2456208"/>
            <a:chOff x="7348440" y="915443"/>
            <a:chExt cx="2434523" cy="2456208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6A881734-B9FA-45E0-9FDF-D827C27FF5AF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68" t="43428" r="47168" b="45915"/>
            <a:stretch/>
          </p:blipFill>
          <p:spPr>
            <a:xfrm>
              <a:off x="7772217" y="1351395"/>
              <a:ext cx="1293254" cy="267036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D73E708D-B755-46D3-8EEF-3D5F5E8A49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87" t="69756" r="49438" b="20171"/>
            <a:stretch/>
          </p:blipFill>
          <p:spPr>
            <a:xfrm>
              <a:off x="7766418" y="3089573"/>
              <a:ext cx="1287123" cy="2639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532BAAA6-866A-43BA-A2EA-4DDC3EB92F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48" t="17054" r="39922" b="24435"/>
            <a:stretch/>
          </p:blipFill>
          <p:spPr>
            <a:xfrm>
              <a:off x="7782278" y="1656797"/>
              <a:ext cx="1283193" cy="1387942"/>
            </a:xfrm>
            <a:prstGeom prst="rect">
              <a:avLst/>
            </a:prstGeom>
            <a:ln>
              <a:noFill/>
            </a:ln>
          </p:spPr>
        </p:pic>
        <p:sp>
          <p:nvSpPr>
            <p:cNvPr id="64" name="Text Box 30">
              <a:extLst>
                <a:ext uri="{FF2B5EF4-FFF2-40B4-BE49-F238E27FC236}">
                  <a16:creationId xmlns:a16="http://schemas.microsoft.com/office/drawing/2014/main" id="{FC4A5C8B-414F-4ADE-8CF1-43E97F45F5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800000">
              <a:off x="7762090" y="957831"/>
              <a:ext cx="88694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100" dirty="0">
                  <a:latin typeface="+mn-lt"/>
                  <a:cs typeface="Arial" panose="020B0604020202020204" pitchFamily="34" charset="0"/>
                </a:rPr>
                <a:t>DMSO</a:t>
              </a:r>
            </a:p>
          </p:txBody>
        </p:sp>
        <p:sp>
          <p:nvSpPr>
            <p:cNvPr id="65" name="Text Box 30">
              <a:extLst>
                <a:ext uri="{FF2B5EF4-FFF2-40B4-BE49-F238E27FC236}">
                  <a16:creationId xmlns:a16="http://schemas.microsoft.com/office/drawing/2014/main" id="{AB8294DD-C361-4809-996E-D3919D0243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800000">
              <a:off x="8044618" y="915443"/>
              <a:ext cx="114021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100" dirty="0" err="1">
                  <a:latin typeface="+mn-lt"/>
                  <a:cs typeface="Arial" panose="020B0604020202020204" pitchFamily="34" charset="0"/>
                </a:rPr>
                <a:t>PARGi</a:t>
              </a:r>
              <a:endParaRPr lang="en-US" sz="1100" dirty="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993CE0C-CE50-483A-8CC8-C9018A910348}"/>
                </a:ext>
              </a:extLst>
            </p:cNvPr>
            <p:cNvSpPr txBox="1"/>
            <p:nvPr/>
          </p:nvSpPr>
          <p:spPr>
            <a:xfrm>
              <a:off x="8999711" y="1377740"/>
              <a:ext cx="61587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cs typeface="Arial" panose="020B0604020202020204" pitchFamily="34" charset="0"/>
                </a:rPr>
                <a:t>PARP-1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300F8C7C-F76E-4F34-B858-EDA742850D88}"/>
                </a:ext>
              </a:extLst>
            </p:cNvPr>
            <p:cNvSpPr/>
            <p:nvPr/>
          </p:nvSpPr>
          <p:spPr>
            <a:xfrm>
              <a:off x="7766419" y="1345304"/>
              <a:ext cx="1287122" cy="202634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cs typeface="Arial" panose="020B0604020202020204" pitchFamily="34" charset="0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70822AAA-E19B-40EC-BF18-5C1881E1E041}"/>
                </a:ext>
              </a:extLst>
            </p:cNvPr>
            <p:cNvCxnSpPr>
              <a:cxnSpLocks/>
            </p:cNvCxnSpPr>
            <p:nvPr/>
          </p:nvCxnSpPr>
          <p:spPr>
            <a:xfrm>
              <a:off x="7766419" y="1642930"/>
              <a:ext cx="1299052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A5AAEF88-6358-4DC7-B4BA-09D05D1E3D8F}"/>
                </a:ext>
              </a:extLst>
            </p:cNvPr>
            <p:cNvCxnSpPr>
              <a:cxnSpLocks/>
            </p:cNvCxnSpPr>
            <p:nvPr/>
          </p:nvCxnSpPr>
          <p:spPr>
            <a:xfrm>
              <a:off x="7766419" y="3062684"/>
              <a:ext cx="1287122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0" name="Text Box 30">
              <a:extLst>
                <a:ext uri="{FF2B5EF4-FFF2-40B4-BE49-F238E27FC236}">
                  <a16:creationId xmlns:a16="http://schemas.microsoft.com/office/drawing/2014/main" id="{FDD2F44C-D0C1-4274-B08A-11F0793D85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800000">
              <a:off x="8360220" y="957831"/>
              <a:ext cx="88694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100" dirty="0">
                  <a:latin typeface="+mn-lt"/>
                  <a:cs typeface="Arial" panose="020B0604020202020204" pitchFamily="34" charset="0"/>
                </a:rPr>
                <a:t>DMSO (+IR)</a:t>
              </a:r>
            </a:p>
          </p:txBody>
        </p:sp>
        <p:sp>
          <p:nvSpPr>
            <p:cNvPr id="71" name="Text Box 30">
              <a:extLst>
                <a:ext uri="{FF2B5EF4-FFF2-40B4-BE49-F238E27FC236}">
                  <a16:creationId xmlns:a16="http://schemas.microsoft.com/office/drawing/2014/main" id="{5204A370-E1D9-45AD-972C-6FEE8A8B03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800000">
              <a:off x="8642747" y="915443"/>
              <a:ext cx="114021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100" dirty="0" err="1">
                  <a:latin typeface="+mn-lt"/>
                  <a:cs typeface="Arial" panose="020B0604020202020204" pitchFamily="34" charset="0"/>
                </a:rPr>
                <a:t>PARGi</a:t>
              </a:r>
              <a:r>
                <a:rPr lang="en-US" sz="1100" dirty="0">
                  <a:latin typeface="+mn-lt"/>
                  <a:cs typeface="Arial" panose="020B0604020202020204" pitchFamily="34" charset="0"/>
                </a:rPr>
                <a:t> (+IR)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0FC261A2-230E-4B6F-B24D-67C643214D48}"/>
                </a:ext>
              </a:extLst>
            </p:cNvPr>
            <p:cNvSpPr txBox="1"/>
            <p:nvPr/>
          </p:nvSpPr>
          <p:spPr>
            <a:xfrm>
              <a:off x="8999711" y="2207495"/>
              <a:ext cx="4251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cs typeface="Arial" panose="020B0604020202020204" pitchFamily="34" charset="0"/>
                </a:rPr>
                <a:t>PAR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8D1602B-A37B-4FA5-ABB8-D8B095B33803}"/>
                </a:ext>
              </a:extLst>
            </p:cNvPr>
            <p:cNvSpPr txBox="1"/>
            <p:nvPr/>
          </p:nvSpPr>
          <p:spPr>
            <a:xfrm>
              <a:off x="8999711" y="3069531"/>
              <a:ext cx="4892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cs typeface="Arial" panose="020B0604020202020204" pitchFamily="34" charset="0"/>
                </a:rPr>
                <a:t>Actin</a:t>
              </a:r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5D62929-8E5D-461C-9C9F-4477A9048A90}"/>
                </a:ext>
              </a:extLst>
            </p:cNvPr>
            <p:cNvCxnSpPr>
              <a:cxnSpLocks/>
            </p:cNvCxnSpPr>
            <p:nvPr/>
          </p:nvCxnSpPr>
          <p:spPr>
            <a:xfrm>
              <a:off x="7668433" y="2234464"/>
              <a:ext cx="99897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F9F4C141-FDA0-4644-A1A2-ED5DEF87448F}"/>
                </a:ext>
              </a:extLst>
            </p:cNvPr>
            <p:cNvSpPr txBox="1"/>
            <p:nvPr/>
          </p:nvSpPr>
          <p:spPr>
            <a:xfrm>
              <a:off x="7348440" y="2098814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cs typeface="Arial" panose="020B0604020202020204" pitchFamily="34" charset="0"/>
                </a:rPr>
                <a:t>250</a:t>
              </a:r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7881EDD2-6921-49E9-8FA2-568C1A55F687}"/>
                </a:ext>
              </a:extLst>
            </p:cNvPr>
            <p:cNvCxnSpPr>
              <a:cxnSpLocks/>
            </p:cNvCxnSpPr>
            <p:nvPr/>
          </p:nvCxnSpPr>
          <p:spPr>
            <a:xfrm>
              <a:off x="7668433" y="2473094"/>
              <a:ext cx="99897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F0C8E9A1-C5A1-4DD9-99BE-0F5C8E6322F4}"/>
                </a:ext>
              </a:extLst>
            </p:cNvPr>
            <p:cNvSpPr txBox="1"/>
            <p:nvPr/>
          </p:nvSpPr>
          <p:spPr>
            <a:xfrm>
              <a:off x="7348440" y="2337444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cs typeface="Arial" panose="020B0604020202020204" pitchFamily="34" charset="0"/>
                </a:rPr>
                <a:t>150</a:t>
              </a:r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AC228C4D-8FC7-4DA2-B4A5-D0F7DC826363}"/>
                </a:ext>
              </a:extLst>
            </p:cNvPr>
            <p:cNvCxnSpPr>
              <a:cxnSpLocks/>
            </p:cNvCxnSpPr>
            <p:nvPr/>
          </p:nvCxnSpPr>
          <p:spPr>
            <a:xfrm>
              <a:off x="7668433" y="2691559"/>
              <a:ext cx="99897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12EAF48-9873-4145-99E0-98359CE146E7}"/>
                </a:ext>
              </a:extLst>
            </p:cNvPr>
            <p:cNvSpPr txBox="1"/>
            <p:nvPr/>
          </p:nvSpPr>
          <p:spPr>
            <a:xfrm>
              <a:off x="7348440" y="2555908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cs typeface="Arial" panose="020B0604020202020204" pitchFamily="34" charset="0"/>
                </a:rPr>
                <a:t>100</a:t>
              </a: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48BB8113-2E32-411B-8BC3-E59C1DABF463}"/>
                </a:ext>
              </a:extLst>
            </p:cNvPr>
            <p:cNvCxnSpPr>
              <a:cxnSpLocks/>
            </p:cNvCxnSpPr>
            <p:nvPr/>
          </p:nvCxnSpPr>
          <p:spPr>
            <a:xfrm>
              <a:off x="7668433" y="2852886"/>
              <a:ext cx="99897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473DF3B0-DAEE-4285-8836-F0154F48F794}"/>
                </a:ext>
              </a:extLst>
            </p:cNvPr>
            <p:cNvSpPr txBox="1"/>
            <p:nvPr/>
          </p:nvSpPr>
          <p:spPr>
            <a:xfrm>
              <a:off x="7427165" y="2717236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cs typeface="Arial" panose="020B0604020202020204" pitchFamily="34" charset="0"/>
                </a:rPr>
                <a:t>75</a:t>
              </a:r>
            </a:p>
          </p:txBody>
        </p:sp>
      </p:grpSp>
      <p:sp>
        <p:nvSpPr>
          <p:cNvPr id="112" name="Text Box 10"/>
          <p:cNvSpPr txBox="1">
            <a:spLocks noChangeArrowheads="1"/>
          </p:cNvSpPr>
          <p:nvPr/>
        </p:nvSpPr>
        <p:spPr bwMode="auto">
          <a:xfrm>
            <a:off x="7112501" y="6531469"/>
            <a:ext cx="49956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sz="1600" b="1" dirty="0">
                <a:solidFill>
                  <a:srgbClr val="002060"/>
                </a:solidFill>
                <a:latin typeface="+mn-lt"/>
              </a:rPr>
              <a:t>Collaborations with Thomas </a:t>
            </a:r>
            <a:r>
              <a:rPr lang="en-GB" sz="1600" b="1" dirty="0" err="1">
                <a:solidFill>
                  <a:srgbClr val="002060"/>
                </a:solidFill>
                <a:latin typeface="+mn-lt"/>
              </a:rPr>
              <a:t>Helleday</a:t>
            </a:r>
            <a:r>
              <a:rPr lang="en-GB" sz="1600" b="1" dirty="0">
                <a:solidFill>
                  <a:srgbClr val="002060"/>
                </a:solidFill>
                <a:latin typeface="+mn-lt"/>
              </a:rPr>
              <a:t> and Helen Bryant</a:t>
            </a:r>
            <a:endParaRPr lang="en-GB" sz="1600" b="1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" name="Text Box 10">
            <a:extLst>
              <a:ext uri="{FF2B5EF4-FFF2-40B4-BE49-F238E27FC236}">
                <a16:creationId xmlns:a16="http://schemas.microsoft.com/office/drawing/2014/main" id="{2B4C2D80-5E70-EE69-D335-D50DA70C7C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19446"/>
            <a:ext cx="36477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sz="1600" b="1" dirty="0">
                <a:solidFill>
                  <a:srgbClr val="002060"/>
                </a:solidFill>
                <a:latin typeface="+mn-lt"/>
              </a:rPr>
              <a:t>Fabbrizi, Nickson 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et al., (in review)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B61986BC-F2B8-91DE-BB02-91CF21A5C56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71635" y="894251"/>
          <a:ext cx="2296195" cy="1725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A15AB310-DFF0-8E6A-BD5D-D42B097AE12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4071" y="885683"/>
          <a:ext cx="2246444" cy="1733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B1484482-1B19-CDA3-F1BC-17DC38362F2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1774" y="2583841"/>
          <a:ext cx="2211139" cy="17741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7FFD5AC6-8A11-A794-B20C-EBE5A74EA3E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89393" y="2573874"/>
          <a:ext cx="2230189" cy="1771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96C8ECBB-C74F-D053-FE6A-0B00BD98EABD}"/>
              </a:ext>
            </a:extLst>
          </p:cNvPr>
          <p:cNvGraphicFramePr>
            <a:graphicFrameLocks/>
          </p:cNvGraphicFramePr>
          <p:nvPr/>
        </p:nvGraphicFramePr>
        <p:xfrm>
          <a:off x="2369445" y="840871"/>
          <a:ext cx="2273158" cy="1734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8" name="Chart 37">
            <a:extLst>
              <a:ext uri="{FF2B5EF4-FFF2-40B4-BE49-F238E27FC236}">
                <a16:creationId xmlns:a16="http://schemas.microsoft.com/office/drawing/2014/main" id="{943FAD83-A0AC-70CE-8A6F-2161349EFDEC}"/>
              </a:ext>
            </a:extLst>
          </p:cNvPr>
          <p:cNvGraphicFramePr>
            <a:graphicFrameLocks/>
          </p:cNvGraphicFramePr>
          <p:nvPr/>
        </p:nvGraphicFramePr>
        <p:xfrm>
          <a:off x="2387255" y="2541389"/>
          <a:ext cx="2287873" cy="1748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B619FA5C-63C2-D08B-DC8F-BD155A16D573}"/>
              </a:ext>
            </a:extLst>
          </p:cNvPr>
          <p:cNvGraphicFramePr>
            <a:graphicFrameLocks/>
          </p:cNvGraphicFramePr>
          <p:nvPr/>
        </p:nvGraphicFramePr>
        <p:xfrm>
          <a:off x="6493850" y="2551592"/>
          <a:ext cx="2293853" cy="1852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630884F4-D4B5-225B-7BA8-D6082A3343F9}"/>
              </a:ext>
            </a:extLst>
          </p:cNvPr>
          <p:cNvSpPr txBox="1"/>
          <p:nvPr/>
        </p:nvSpPr>
        <p:spPr>
          <a:xfrm>
            <a:off x="2125191" y="61249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11 MeV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30FF22D-0F49-001B-7959-DA49E466A604}"/>
              </a:ext>
            </a:extLst>
          </p:cNvPr>
          <p:cNvSpPr txBox="1"/>
          <p:nvPr/>
        </p:nvSpPr>
        <p:spPr>
          <a:xfrm>
            <a:off x="6190196" y="61249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58 MeV</a:t>
            </a: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78F37C05-5C95-5F4A-C1E1-E04DDEAB31E6}"/>
              </a:ext>
            </a:extLst>
          </p:cNvPr>
          <p:cNvGraphicFramePr>
            <a:graphicFrameLocks/>
          </p:cNvGraphicFramePr>
          <p:nvPr/>
        </p:nvGraphicFramePr>
        <p:xfrm>
          <a:off x="6332440" y="853796"/>
          <a:ext cx="2491194" cy="1805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C6B9FCF9-D346-872E-39F7-B762B4C403FD}"/>
              </a:ext>
            </a:extLst>
          </p:cNvPr>
          <p:cNvGraphicFramePr>
            <a:graphicFrameLocks noGrp="1"/>
          </p:cNvGraphicFramePr>
          <p:nvPr/>
        </p:nvGraphicFramePr>
        <p:xfrm>
          <a:off x="1051051" y="3262878"/>
          <a:ext cx="6384197" cy="3495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C1ADE54-DB31-A638-50E6-A9EE45233464}"/>
              </a:ext>
            </a:extLst>
          </p:cNvPr>
          <p:cNvCxnSpPr>
            <a:cxnSpLocks/>
          </p:cNvCxnSpPr>
          <p:nvPr/>
        </p:nvCxnSpPr>
        <p:spPr>
          <a:xfrm flipV="1">
            <a:off x="4740745" y="4516582"/>
            <a:ext cx="0" cy="115621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256F236-DD0B-B3CC-D951-C256F05AB840}"/>
              </a:ext>
            </a:extLst>
          </p:cNvPr>
          <p:cNvCxnSpPr>
            <a:cxnSpLocks/>
          </p:cNvCxnSpPr>
          <p:nvPr/>
        </p:nvCxnSpPr>
        <p:spPr>
          <a:xfrm flipH="1">
            <a:off x="4740745" y="4515251"/>
            <a:ext cx="102992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0B0405D-A8A4-63B1-FD6B-40A142F0CCA5}"/>
              </a:ext>
            </a:extLst>
          </p:cNvPr>
          <p:cNvCxnSpPr>
            <a:cxnSpLocks/>
          </p:cNvCxnSpPr>
          <p:nvPr/>
        </p:nvCxnSpPr>
        <p:spPr>
          <a:xfrm flipV="1">
            <a:off x="5545211" y="4824596"/>
            <a:ext cx="0" cy="165282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08186A8-5843-8834-4C51-72022DCBC7C5}"/>
              </a:ext>
            </a:extLst>
          </p:cNvPr>
          <p:cNvCxnSpPr>
            <a:cxnSpLocks/>
          </p:cNvCxnSpPr>
          <p:nvPr/>
        </p:nvCxnSpPr>
        <p:spPr>
          <a:xfrm flipH="1">
            <a:off x="5545211" y="4823265"/>
            <a:ext cx="1898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83025F7-F344-4290-71FD-B854F5B12F1A}"/>
              </a:ext>
            </a:extLst>
          </p:cNvPr>
          <p:cNvCxnSpPr>
            <a:cxnSpLocks/>
          </p:cNvCxnSpPr>
          <p:nvPr/>
        </p:nvCxnSpPr>
        <p:spPr>
          <a:xfrm flipV="1">
            <a:off x="5442219" y="5111835"/>
            <a:ext cx="0" cy="134731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76A42EA-1F8B-36EF-6E17-C65C80042E9A}"/>
              </a:ext>
            </a:extLst>
          </p:cNvPr>
          <p:cNvCxnSpPr>
            <a:cxnSpLocks/>
          </p:cNvCxnSpPr>
          <p:nvPr/>
        </p:nvCxnSpPr>
        <p:spPr>
          <a:xfrm flipH="1">
            <a:off x="5442219" y="5110504"/>
            <a:ext cx="102992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3CABDE9-6EB5-58D2-879D-7F965778BAB5}"/>
              </a:ext>
            </a:extLst>
          </p:cNvPr>
          <p:cNvCxnSpPr>
            <a:cxnSpLocks/>
          </p:cNvCxnSpPr>
          <p:nvPr/>
        </p:nvCxnSpPr>
        <p:spPr>
          <a:xfrm flipV="1">
            <a:off x="6143967" y="5348781"/>
            <a:ext cx="0" cy="374035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4535BE9-9898-B4F5-E29D-15148ACCD6E7}"/>
              </a:ext>
            </a:extLst>
          </p:cNvPr>
          <p:cNvCxnSpPr>
            <a:cxnSpLocks/>
          </p:cNvCxnSpPr>
          <p:nvPr/>
        </p:nvCxnSpPr>
        <p:spPr>
          <a:xfrm flipH="1">
            <a:off x="6143967" y="5347450"/>
            <a:ext cx="102992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727B047-4F1E-B31C-396F-7AE0DE70CC9B}"/>
              </a:ext>
            </a:extLst>
          </p:cNvPr>
          <p:cNvCxnSpPr>
            <a:cxnSpLocks/>
          </p:cNvCxnSpPr>
          <p:nvPr/>
        </p:nvCxnSpPr>
        <p:spPr>
          <a:xfrm flipV="1">
            <a:off x="6856348" y="5422101"/>
            <a:ext cx="0" cy="305477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5A5E018-2A29-AA72-E0E4-D44FCBD01115}"/>
              </a:ext>
            </a:extLst>
          </p:cNvPr>
          <p:cNvCxnSpPr>
            <a:cxnSpLocks/>
          </p:cNvCxnSpPr>
          <p:nvPr/>
        </p:nvCxnSpPr>
        <p:spPr>
          <a:xfrm flipH="1">
            <a:off x="6856348" y="5420770"/>
            <a:ext cx="102992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2B47A99-916B-F022-2E68-706148462011}"/>
              </a:ext>
            </a:extLst>
          </p:cNvPr>
          <p:cNvCxnSpPr>
            <a:cxnSpLocks/>
          </p:cNvCxnSpPr>
          <p:nvPr/>
        </p:nvCxnSpPr>
        <p:spPr>
          <a:xfrm flipV="1">
            <a:off x="6237908" y="4759617"/>
            <a:ext cx="0" cy="453611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9DFD8EB-63F6-22C0-DD08-9A70573467E8}"/>
              </a:ext>
            </a:extLst>
          </p:cNvPr>
          <p:cNvCxnSpPr>
            <a:cxnSpLocks/>
          </p:cNvCxnSpPr>
          <p:nvPr/>
        </p:nvCxnSpPr>
        <p:spPr>
          <a:xfrm flipH="1">
            <a:off x="6237908" y="4758286"/>
            <a:ext cx="1898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A9C2B3B-5C4C-6582-55A7-BDEF98ED589E}"/>
              </a:ext>
            </a:extLst>
          </p:cNvPr>
          <p:cNvCxnSpPr>
            <a:cxnSpLocks/>
          </p:cNvCxnSpPr>
          <p:nvPr/>
        </p:nvCxnSpPr>
        <p:spPr>
          <a:xfrm flipV="1">
            <a:off x="6951870" y="4928940"/>
            <a:ext cx="0" cy="321747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184C43F-0F18-380C-47BC-D45D34106B2D}"/>
              </a:ext>
            </a:extLst>
          </p:cNvPr>
          <p:cNvCxnSpPr>
            <a:cxnSpLocks/>
          </p:cNvCxnSpPr>
          <p:nvPr/>
        </p:nvCxnSpPr>
        <p:spPr>
          <a:xfrm flipH="1">
            <a:off x="6951870" y="4927609"/>
            <a:ext cx="1898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347292C-5521-777D-AD2D-62229D7B1FE0}"/>
              </a:ext>
            </a:extLst>
          </p:cNvPr>
          <p:cNvCxnSpPr>
            <a:cxnSpLocks/>
          </p:cNvCxnSpPr>
          <p:nvPr/>
        </p:nvCxnSpPr>
        <p:spPr>
          <a:xfrm flipV="1">
            <a:off x="5545211" y="4477122"/>
            <a:ext cx="0" cy="245569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1EC085C-17CE-C36A-2326-3768687F32E7}"/>
              </a:ext>
            </a:extLst>
          </p:cNvPr>
          <p:cNvCxnSpPr>
            <a:cxnSpLocks/>
          </p:cNvCxnSpPr>
          <p:nvPr/>
        </p:nvCxnSpPr>
        <p:spPr>
          <a:xfrm flipH="1">
            <a:off x="5545211" y="4475791"/>
            <a:ext cx="372140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CBCD92BA-A4C0-9336-4220-EBEC9640B928}"/>
              </a:ext>
            </a:extLst>
          </p:cNvPr>
          <p:cNvCxnSpPr>
            <a:cxnSpLocks/>
          </p:cNvCxnSpPr>
          <p:nvPr/>
        </p:nvCxnSpPr>
        <p:spPr>
          <a:xfrm flipV="1">
            <a:off x="5917351" y="4477122"/>
            <a:ext cx="0" cy="71286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EC3EF765-214F-652D-DEC8-95355F5F9858}"/>
              </a:ext>
            </a:extLst>
          </p:cNvPr>
          <p:cNvCxnSpPr>
            <a:cxnSpLocks/>
          </p:cNvCxnSpPr>
          <p:nvPr/>
        </p:nvCxnSpPr>
        <p:spPr>
          <a:xfrm flipV="1">
            <a:off x="6252277" y="4581978"/>
            <a:ext cx="0" cy="62772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BE000E8B-F674-462F-AF18-6298984FFB49}"/>
              </a:ext>
            </a:extLst>
          </p:cNvPr>
          <p:cNvCxnSpPr>
            <a:cxnSpLocks/>
          </p:cNvCxnSpPr>
          <p:nvPr/>
        </p:nvCxnSpPr>
        <p:spPr>
          <a:xfrm flipH="1">
            <a:off x="6252277" y="4580647"/>
            <a:ext cx="372140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46AAE1D-BA9B-0D9C-A17D-E2C75874DEE3}"/>
              </a:ext>
            </a:extLst>
          </p:cNvPr>
          <p:cNvCxnSpPr>
            <a:cxnSpLocks/>
          </p:cNvCxnSpPr>
          <p:nvPr/>
        </p:nvCxnSpPr>
        <p:spPr>
          <a:xfrm flipV="1">
            <a:off x="6624417" y="4581978"/>
            <a:ext cx="0" cy="102613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CE4B2EF0-381D-80FE-BA17-636DC892FBF3}"/>
              </a:ext>
            </a:extLst>
          </p:cNvPr>
          <p:cNvCxnSpPr>
            <a:cxnSpLocks/>
          </p:cNvCxnSpPr>
          <p:nvPr/>
        </p:nvCxnSpPr>
        <p:spPr>
          <a:xfrm flipV="1">
            <a:off x="6950750" y="4745002"/>
            <a:ext cx="0" cy="6562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8A0DB38E-A983-B5F7-CA8A-7DFE8AAA83B6}"/>
              </a:ext>
            </a:extLst>
          </p:cNvPr>
          <p:cNvCxnSpPr>
            <a:cxnSpLocks/>
          </p:cNvCxnSpPr>
          <p:nvPr/>
        </p:nvCxnSpPr>
        <p:spPr>
          <a:xfrm flipH="1">
            <a:off x="6950750" y="4743671"/>
            <a:ext cx="372140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4D4567-0248-7B72-164C-7A40AE1A8EC5}"/>
              </a:ext>
            </a:extLst>
          </p:cNvPr>
          <p:cNvCxnSpPr>
            <a:cxnSpLocks/>
          </p:cNvCxnSpPr>
          <p:nvPr/>
        </p:nvCxnSpPr>
        <p:spPr>
          <a:xfrm flipV="1">
            <a:off x="7322890" y="4745002"/>
            <a:ext cx="0" cy="58651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33AE2B41-5934-AC68-128A-40AECA0998CB}"/>
              </a:ext>
            </a:extLst>
          </p:cNvPr>
          <p:cNvGraphicFramePr>
            <a:graphicFrameLocks/>
          </p:cNvGraphicFramePr>
          <p:nvPr/>
        </p:nvGraphicFramePr>
        <p:xfrm>
          <a:off x="8722728" y="3037418"/>
          <a:ext cx="2481565" cy="3474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C8A6E037-E871-8B83-0F8F-6155E50967A6}"/>
              </a:ext>
            </a:extLst>
          </p:cNvPr>
          <p:cNvCxnSpPr>
            <a:cxnSpLocks/>
          </p:cNvCxnSpPr>
          <p:nvPr/>
        </p:nvCxnSpPr>
        <p:spPr>
          <a:xfrm flipV="1">
            <a:off x="9729447" y="4173961"/>
            <a:ext cx="0" cy="743201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845C42B3-71AB-A52F-84C6-FC5297229FDC}"/>
              </a:ext>
            </a:extLst>
          </p:cNvPr>
          <p:cNvCxnSpPr>
            <a:cxnSpLocks/>
          </p:cNvCxnSpPr>
          <p:nvPr/>
        </p:nvCxnSpPr>
        <p:spPr>
          <a:xfrm flipH="1">
            <a:off x="9729447" y="4172630"/>
            <a:ext cx="110990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143422D1-1ACC-815D-3D0D-4148B47ED0BF}"/>
              </a:ext>
            </a:extLst>
          </p:cNvPr>
          <p:cNvCxnSpPr>
            <a:cxnSpLocks/>
          </p:cNvCxnSpPr>
          <p:nvPr/>
        </p:nvCxnSpPr>
        <p:spPr>
          <a:xfrm flipV="1">
            <a:off x="9964578" y="4116220"/>
            <a:ext cx="0" cy="761185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DF9FCFCB-557C-7A04-09DF-31F20A7B6136}"/>
              </a:ext>
            </a:extLst>
          </p:cNvPr>
          <p:cNvCxnSpPr>
            <a:cxnSpLocks/>
          </p:cNvCxnSpPr>
          <p:nvPr/>
        </p:nvCxnSpPr>
        <p:spPr>
          <a:xfrm flipH="1">
            <a:off x="9964578" y="4114889"/>
            <a:ext cx="117340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4" name="Right Brace 113">
            <a:extLst>
              <a:ext uri="{FF2B5EF4-FFF2-40B4-BE49-F238E27FC236}">
                <a16:creationId xmlns:a16="http://schemas.microsoft.com/office/drawing/2014/main" id="{050F97C9-8584-58EF-D0BC-A0266E70AD56}"/>
              </a:ext>
            </a:extLst>
          </p:cNvPr>
          <p:cNvSpPr/>
          <p:nvPr/>
        </p:nvSpPr>
        <p:spPr>
          <a:xfrm rot="5400000">
            <a:off x="9987736" y="5742336"/>
            <a:ext cx="129689" cy="642327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BCD625F-FF2C-71E5-F63A-64666410BB1C}"/>
              </a:ext>
            </a:extLst>
          </p:cNvPr>
          <p:cNvSpPr txBox="1"/>
          <p:nvPr/>
        </p:nvSpPr>
        <p:spPr>
          <a:xfrm>
            <a:off x="9810995" y="6072787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11 MeV</a:t>
            </a:r>
          </a:p>
        </p:txBody>
      </p:sp>
      <p:sp>
        <p:nvSpPr>
          <p:cNvPr id="116" name="Right Brace 115">
            <a:extLst>
              <a:ext uri="{FF2B5EF4-FFF2-40B4-BE49-F238E27FC236}">
                <a16:creationId xmlns:a16="http://schemas.microsoft.com/office/drawing/2014/main" id="{BC88CAA4-A091-A716-CD32-9A78CF6FDD52}"/>
              </a:ext>
            </a:extLst>
          </p:cNvPr>
          <p:cNvSpPr/>
          <p:nvPr/>
        </p:nvSpPr>
        <p:spPr>
          <a:xfrm rot="5400000">
            <a:off x="10633689" y="5742336"/>
            <a:ext cx="129689" cy="642327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B095661-1BBF-E003-518D-C67FC418848C}"/>
              </a:ext>
            </a:extLst>
          </p:cNvPr>
          <p:cNvSpPr txBox="1"/>
          <p:nvPr/>
        </p:nvSpPr>
        <p:spPr>
          <a:xfrm>
            <a:off x="10456948" y="6072787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58 MeV</a:t>
            </a:r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99295889-3A9F-54C1-1E77-C925C25F2B69}"/>
              </a:ext>
            </a:extLst>
          </p:cNvPr>
          <p:cNvCxnSpPr>
            <a:cxnSpLocks/>
          </p:cNvCxnSpPr>
          <p:nvPr/>
        </p:nvCxnSpPr>
        <p:spPr>
          <a:xfrm flipV="1">
            <a:off x="9836845" y="4173961"/>
            <a:ext cx="0" cy="6734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6465B12D-0E1C-097D-43EE-791F40EAE5F9}"/>
              </a:ext>
            </a:extLst>
          </p:cNvPr>
          <p:cNvCxnSpPr>
            <a:cxnSpLocks/>
          </p:cNvCxnSpPr>
          <p:nvPr/>
        </p:nvCxnSpPr>
        <p:spPr>
          <a:xfrm flipV="1">
            <a:off x="10078325" y="4116220"/>
            <a:ext cx="0" cy="6147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C8596924-72E5-286F-E758-A6287D410782}"/>
              </a:ext>
            </a:extLst>
          </p:cNvPr>
          <p:cNvCxnSpPr>
            <a:cxnSpLocks/>
          </p:cNvCxnSpPr>
          <p:nvPr/>
        </p:nvCxnSpPr>
        <p:spPr>
          <a:xfrm flipV="1">
            <a:off x="9729447" y="3802360"/>
            <a:ext cx="0" cy="194925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8CD93777-39D8-9B4B-2B08-5695C2DDD3D5}"/>
              </a:ext>
            </a:extLst>
          </p:cNvPr>
          <p:cNvCxnSpPr>
            <a:cxnSpLocks/>
          </p:cNvCxnSpPr>
          <p:nvPr/>
        </p:nvCxnSpPr>
        <p:spPr>
          <a:xfrm flipH="1">
            <a:off x="9729447" y="3801029"/>
            <a:ext cx="708761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81DD2A88-0DFA-39A7-97D7-BFCD2E4F2050}"/>
              </a:ext>
            </a:extLst>
          </p:cNvPr>
          <p:cNvCxnSpPr>
            <a:cxnSpLocks/>
          </p:cNvCxnSpPr>
          <p:nvPr/>
        </p:nvCxnSpPr>
        <p:spPr>
          <a:xfrm flipV="1">
            <a:off x="10438208" y="3802360"/>
            <a:ext cx="0" cy="97462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60C8A5E2-FDF9-11C1-E780-DD239EB07DAC}"/>
              </a:ext>
            </a:extLst>
          </p:cNvPr>
          <p:cNvCxnSpPr>
            <a:cxnSpLocks/>
          </p:cNvCxnSpPr>
          <p:nvPr/>
        </p:nvCxnSpPr>
        <p:spPr>
          <a:xfrm flipV="1">
            <a:off x="10202596" y="5083583"/>
            <a:ext cx="0" cy="281854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3A116E89-A46C-A25C-538A-1AEF1B64A0A6}"/>
              </a:ext>
            </a:extLst>
          </p:cNvPr>
          <p:cNvCxnSpPr>
            <a:cxnSpLocks/>
          </p:cNvCxnSpPr>
          <p:nvPr/>
        </p:nvCxnSpPr>
        <p:spPr>
          <a:xfrm flipH="1">
            <a:off x="10202596" y="5082252"/>
            <a:ext cx="708760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B6E8B666-823B-0C69-D147-42A202A21D97}"/>
              </a:ext>
            </a:extLst>
          </p:cNvPr>
          <p:cNvCxnSpPr>
            <a:cxnSpLocks/>
          </p:cNvCxnSpPr>
          <p:nvPr/>
        </p:nvCxnSpPr>
        <p:spPr>
          <a:xfrm flipV="1">
            <a:off x="10911356" y="5083583"/>
            <a:ext cx="0" cy="41051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6DF61128-2E29-1CB5-DE26-4D2B8A3DAEA3}"/>
              </a:ext>
            </a:extLst>
          </p:cNvPr>
          <p:cNvCxnSpPr>
            <a:cxnSpLocks/>
          </p:cNvCxnSpPr>
          <p:nvPr/>
        </p:nvCxnSpPr>
        <p:spPr>
          <a:xfrm flipV="1">
            <a:off x="9958047" y="3919318"/>
            <a:ext cx="0" cy="77967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483308C4-AB2A-0FCC-C77B-4F5C301A57AB}"/>
              </a:ext>
            </a:extLst>
          </p:cNvPr>
          <p:cNvCxnSpPr>
            <a:cxnSpLocks/>
          </p:cNvCxnSpPr>
          <p:nvPr/>
        </p:nvCxnSpPr>
        <p:spPr>
          <a:xfrm flipH="1">
            <a:off x="9958047" y="3917987"/>
            <a:ext cx="708761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DCCB3FE1-1DA5-F40B-405E-43856C161AA6}"/>
              </a:ext>
            </a:extLst>
          </p:cNvPr>
          <p:cNvCxnSpPr>
            <a:cxnSpLocks/>
          </p:cNvCxnSpPr>
          <p:nvPr/>
        </p:nvCxnSpPr>
        <p:spPr>
          <a:xfrm flipV="1">
            <a:off x="10666808" y="3919318"/>
            <a:ext cx="0" cy="1086079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9" name="Text Box 10">
            <a:extLst>
              <a:ext uri="{FF2B5EF4-FFF2-40B4-BE49-F238E27FC236}">
                <a16:creationId xmlns:a16="http://schemas.microsoft.com/office/drawing/2014/main" id="{B1C8BF2D-F2EC-8B2F-5048-B3EAABF06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57716" y="563152"/>
            <a:ext cx="16031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HeLa</a:t>
            </a:r>
          </a:p>
        </p:txBody>
      </p:sp>
      <p:sp>
        <p:nvSpPr>
          <p:cNvPr id="130" name="Text Box 10">
            <a:extLst>
              <a:ext uri="{FF2B5EF4-FFF2-40B4-BE49-F238E27FC236}">
                <a16:creationId xmlns:a16="http://schemas.microsoft.com/office/drawing/2014/main" id="{4F99F35B-B51E-F113-81EF-6F864AE315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57716" y="2282895"/>
            <a:ext cx="16031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FaDu</a:t>
            </a:r>
            <a:endParaRPr lang="en-GB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31" name="Text Box 10">
            <a:extLst>
              <a:ext uri="{FF2B5EF4-FFF2-40B4-BE49-F238E27FC236}">
                <a16:creationId xmlns:a16="http://schemas.microsoft.com/office/drawing/2014/main" id="{AE47969F-6397-8382-A993-8064333AE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8539" y="4677819"/>
            <a:ext cx="16031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FaDu</a:t>
            </a:r>
            <a:endParaRPr lang="en-GB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32" name="Text Box 10">
            <a:extLst>
              <a:ext uri="{FF2B5EF4-FFF2-40B4-BE49-F238E27FC236}">
                <a16:creationId xmlns:a16="http://schemas.microsoft.com/office/drawing/2014/main" id="{BD6552DB-89E6-4E87-554E-4F93BFDBEB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3891" y="4446005"/>
            <a:ext cx="10782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200" dirty="0">
                <a:latin typeface="+mj-lt"/>
              </a:rPr>
              <a:t>*p&lt;0.0001, </a:t>
            </a:r>
          </a:p>
        </p:txBody>
      </p:sp>
      <p:sp>
        <p:nvSpPr>
          <p:cNvPr id="111" name="Text Box 10">
            <a:extLst>
              <a:ext uri="{FF2B5EF4-FFF2-40B4-BE49-F238E27FC236}">
                <a16:creationId xmlns:a16="http://schemas.microsoft.com/office/drawing/2014/main" id="{DBF69DC3-1859-4190-967D-D50A1BA951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425" y="5937352"/>
            <a:ext cx="1866599" cy="4154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050" dirty="0">
                <a:latin typeface="+mj-lt"/>
              </a:rPr>
              <a:t>*p&lt;0.05, **p&lt;0.01, ***p&lt;0.001, ****p&lt;0.0001</a:t>
            </a:r>
          </a:p>
        </p:txBody>
      </p:sp>
    </p:spTree>
    <p:extLst>
      <p:ext uri="{BB962C8B-B14F-4D97-AF65-F5344CB8AC3E}">
        <p14:creationId xmlns:p14="http://schemas.microsoft.com/office/powerpoint/2010/main" val="2583453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7369" y="1349375"/>
            <a:ext cx="11305256" cy="3807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1800"/>
              </a:spcAft>
              <a:tabLst>
                <a:tab pos="542925" algn="l"/>
              </a:tabLst>
              <a:defRPr/>
            </a:pPr>
            <a:r>
              <a:rPr lang="en-GB" sz="2600" kern="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</a:rPr>
              <a:t>Do protons, particularly at increasing LET, lead to changes in the molecular (DNA) and cellular (survival/RBE) profiles.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  <a:tabLst>
                <a:tab pos="542925" algn="l"/>
              </a:tabLst>
              <a:defRPr/>
            </a:pPr>
            <a:r>
              <a:rPr lang="en-GB" sz="2600" kern="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</a:rPr>
              <a:t>Can the effectiveness of protons (particularly at high-LET) be further exacerbated using drugs/inhibitors.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  <a:tabLst>
                <a:tab pos="542925" algn="l"/>
              </a:tabLst>
              <a:defRPr/>
            </a:pPr>
            <a:r>
              <a:rPr lang="en-GB" sz="2600" kern="0" dirty="0">
                <a:latin typeface="Calibri" panose="020F0502020204030204" pitchFamily="34" charset="0"/>
              </a:rPr>
              <a:t>What is the impact of reduced oxygen (hypoxia) on photon versus proton efficacy.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  <a:tabLst>
                <a:tab pos="542925" algn="l"/>
              </a:tabLst>
              <a:defRPr/>
            </a:pPr>
            <a:r>
              <a:rPr lang="en-GB" sz="2600" kern="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</a:rPr>
              <a:t>What is the effect of dose rate (FLASH) on proton radiobiology.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559496" y="116632"/>
            <a:ext cx="888682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Major research questions/aims</a:t>
            </a: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2" name="Picture 2" descr="National Institutes of Health (NIH) - Turning Discovery into Health">
            <a:extLst>
              <a:ext uri="{FF2B5EF4-FFF2-40B4-BE49-F238E27FC236}">
                <a16:creationId xmlns:a16="http://schemas.microsoft.com/office/drawing/2014/main" id="{A19A0C45-CE58-4547-11D3-27FC4750C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8617" y="6237312"/>
            <a:ext cx="3077702" cy="47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DD061182-E24F-E7A9-7D3E-CF556A4552B5}"/>
              </a:ext>
            </a:extLst>
          </p:cNvPr>
          <p:cNvSpPr txBox="1">
            <a:spLocks noChangeArrowheads="1"/>
          </p:cNvSpPr>
          <p:nvPr/>
        </p:nvSpPr>
        <p:spPr>
          <a:xfrm>
            <a:off x="6634966" y="6278757"/>
            <a:ext cx="2160240" cy="432048"/>
          </a:xfrm>
          <a:prstGeom prst="rect">
            <a:avLst/>
          </a:prstGeom>
          <a:noFill/>
        </p:spPr>
        <p:txBody>
          <a:bodyPr lIns="76200" tIns="38100" rIns="76200" bIns="3810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R01CA256854-01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19F6EF-5199-C833-2997-7188FAF51B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83" y="5983420"/>
            <a:ext cx="1720851" cy="75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184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3045</TotalTime>
  <Words>1460</Words>
  <Application>Microsoft Office PowerPoint</Application>
  <PresentationFormat>Widescreen</PresentationFormat>
  <Paragraphs>379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Symbol</vt:lpstr>
      <vt:lpstr>Office Theme</vt:lpstr>
      <vt:lpstr>PHOTO-PAINT</vt:lpstr>
      <vt:lpstr>PowerPoint Presentation</vt:lpstr>
      <vt:lpstr>PowerPoint Presentation</vt:lpstr>
      <vt:lpstr>Major research questions/aims</vt:lpstr>
      <vt:lpstr>Major research questions/aims</vt:lpstr>
      <vt:lpstr>PowerPoint Presentation</vt:lpstr>
      <vt:lpstr>PowerPoint Presentation</vt:lpstr>
      <vt:lpstr>PowerPoint Presentation</vt:lpstr>
      <vt:lpstr>PowerPoint Presentation</vt:lpstr>
      <vt:lpstr>Major research questions/aims</vt:lpstr>
      <vt:lpstr>PowerPoint Presentation</vt:lpstr>
      <vt:lpstr>Major research questions/aims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PARSONS, Jason</dc:creator>
  <cp:lastModifiedBy>Jason Parsons (Cancer and Genomic Sciences)</cp:lastModifiedBy>
  <cp:revision>539</cp:revision>
  <dcterms:created xsi:type="dcterms:W3CDTF">2014-03-03T12:49:12Z</dcterms:created>
  <dcterms:modified xsi:type="dcterms:W3CDTF">2023-11-07T17:12:34Z</dcterms:modified>
</cp:coreProperties>
</file>