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38" r:id="rId2"/>
    <p:sldMasterId id="2147483752" r:id="rId3"/>
  </p:sldMasterIdLst>
  <p:notesMasterIdLst>
    <p:notesMasterId r:id="rId17"/>
  </p:notesMasterIdLst>
  <p:handoutMasterIdLst>
    <p:handoutMasterId r:id="rId18"/>
  </p:handoutMasterIdLst>
  <p:sldIdLst>
    <p:sldId id="1532" r:id="rId4"/>
    <p:sldId id="381" r:id="rId5"/>
    <p:sldId id="1531" r:id="rId6"/>
    <p:sldId id="1519" r:id="rId7"/>
    <p:sldId id="365" r:id="rId8"/>
    <p:sldId id="374" r:id="rId9"/>
    <p:sldId id="1505" r:id="rId10"/>
    <p:sldId id="1512" r:id="rId11"/>
    <p:sldId id="1538" r:id="rId12"/>
    <p:sldId id="260" r:id="rId13"/>
    <p:sldId id="261" r:id="rId14"/>
    <p:sldId id="262" r:id="rId15"/>
    <p:sldId id="1533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9F1"/>
    <a:srgbClr val="FF8000"/>
    <a:srgbClr val="00FF00"/>
    <a:srgbClr val="00FFFF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0566" autoAdjust="0"/>
    <p:restoredTop sz="94013" autoAdjust="0"/>
  </p:normalViewPr>
  <p:slideViewPr>
    <p:cSldViewPr snapToGrid="0" snapToObjects="1">
      <p:cViewPr varScale="1">
        <p:scale>
          <a:sx n="181" d="100"/>
          <a:sy n="181" d="100"/>
        </p:scale>
        <p:origin x="82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9" d="100"/>
        <a:sy n="12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11/8/23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11/8/23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JPG"/><Relationship Id="rId4" Type="http://schemas.openxmlformats.org/officeDocument/2006/relationships/image" Target="../media/image6.gi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756017" y="0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br>
              <a:rPr lang="en-US" b="1" dirty="0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8 November, 2023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0"/>
            <a:ext cx="1213708" cy="3598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64F84E-BA51-D147-A307-2CBDFB6CC4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69732" y="488154"/>
            <a:ext cx="1953103" cy="1819937"/>
          </a:xfrm>
          <a:prstGeom prst="rect">
            <a:avLst/>
          </a:prstGeom>
        </p:spPr>
      </p:pic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80108CD7-A712-A2BD-D482-36096E83DC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225" y="73294"/>
            <a:ext cx="1403583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63804694-1F76-04CE-2869-83AFE0DFD699}"/>
              </a:ext>
            </a:extLst>
          </p:cNvPr>
          <p:cNvSpPr/>
          <p:nvPr userDrawn="1"/>
        </p:nvSpPr>
        <p:spPr>
          <a:xfrm>
            <a:off x="603197" y="2549211"/>
            <a:ext cx="7937606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800" b="0" cap="none" spc="0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LhARA</a:t>
            </a:r>
            <a:endParaRPr lang="en-US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2186728" y="0"/>
            <a:ext cx="4960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K. Long, Y. </a:t>
            </a:r>
            <a:r>
              <a:rPr lang="en-US" b="1" dirty="0" err="1">
                <a:solidFill>
                  <a:schemeClr val="bg1"/>
                </a:solidFill>
              </a:rPr>
              <a:t>Prezado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pPr algn="ctr"/>
              <a:t>8 November, 2023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0"/>
            <a:ext cx="1213708" cy="359893"/>
          </a:xfrm>
          <a:prstGeom prst="rect">
            <a:avLst/>
          </a:prstGeom>
        </p:spPr>
      </p:pic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80108CD7-A712-A2BD-D482-36096E83DC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583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29D7AA2-E257-070F-2368-62071F707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878" y="3778160"/>
            <a:ext cx="8028122" cy="1365340"/>
          </a:xfrm>
        </p:spPr>
        <p:txBody>
          <a:bodyPr>
            <a:normAutofit/>
          </a:bodyPr>
          <a:lstStyle/>
          <a:p>
            <a:r>
              <a:rPr lang="en-US" sz="5400" dirty="0" err="1"/>
              <a:t>LhARA</a:t>
            </a:r>
            <a:br>
              <a:rPr lang="en-US" dirty="0"/>
            </a:br>
            <a:r>
              <a:rPr lang="en-US" sz="2400" dirty="0">
                <a:solidFill>
                  <a:srgbClr val="C00000"/>
                </a:solidFill>
              </a:rPr>
              <a:t>the Laser-hybrid Accelerator for Radiobiological Applications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84B987-F9E8-68B9-6628-7636BD508A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40986" y="710892"/>
            <a:ext cx="9625972" cy="324394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021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68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46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54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63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4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620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891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29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68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39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7324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2110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r">
              <a:defRPr sz="45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r"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87681" cy="4114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3651580" y="1"/>
            <a:ext cx="1893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200" b="1" smtClean="0">
                <a:solidFill>
                  <a:schemeClr val="tx1"/>
                </a:solidFill>
              </a:rPr>
              <a:t>8 November, 2023</a:t>
            </a:fld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16476" y="4554429"/>
            <a:ext cx="1227524" cy="584535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" y="4602951"/>
            <a:ext cx="1604010" cy="540550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C23B0598-61D9-5C81-DE27-8F96D0759B9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42861" y="0"/>
            <a:ext cx="1501140" cy="40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5950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80059"/>
          </a:xfrm>
        </p:spPr>
        <p:txBody>
          <a:bodyPr>
            <a:noAutofit/>
          </a:bodyPr>
          <a:lstStyle>
            <a:lvl1pPr algn="r">
              <a:defRPr sz="3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0060"/>
            <a:ext cx="9144000" cy="4655820"/>
          </a:xfrm>
        </p:spPr>
        <p:txBody>
          <a:bodyPr/>
          <a:lstStyle>
            <a:lvl1pPr>
              <a:defRPr sz="27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100" b="1">
                <a:solidFill>
                  <a:schemeClr val="accent2"/>
                </a:solidFill>
              </a:defRPr>
            </a:lvl3pPr>
            <a:lvl4pPr>
              <a:defRPr sz="1800" b="1">
                <a:solidFill>
                  <a:schemeClr val="accent4"/>
                </a:solidFill>
              </a:defRPr>
            </a:lvl4pPr>
            <a:lvl5pPr>
              <a:defRPr sz="15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917671"/>
            <a:ext cx="2057400" cy="217646"/>
          </a:xfrm>
        </p:spPr>
        <p:txBody>
          <a:bodyPr/>
          <a:lstStyle>
            <a:lvl1pPr>
              <a:defRPr sz="825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3692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>
            <a:normAutofit/>
          </a:bodyPr>
          <a:lstStyle>
            <a:lvl1pPr>
              <a:defRPr sz="33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869657"/>
            <a:ext cx="2057400" cy="273844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9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27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23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4684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487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674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650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437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5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10" Type="http://schemas.openxmlformats.org/officeDocument/2006/relationships/image" Target="../media/image35.emf"/><Relationship Id="rId4" Type="http://schemas.openxmlformats.org/officeDocument/2006/relationships/image" Target="../media/image29.emf"/><Relationship Id="rId9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4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8.xml"/><Relationship Id="rId4" Type="http://schemas.openxmlformats.org/officeDocument/2006/relationships/hyperlink" Target="https://ccap.hep.ph.ic.ac.uk/trac/raw-attachment/wiki/Communication/Notes/CCAP-TN-10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5637AB2-859D-E788-7D30-41E8F4A4D8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878" y="3785909"/>
            <a:ext cx="8028122" cy="1365340"/>
          </a:xfrm>
        </p:spPr>
        <p:txBody>
          <a:bodyPr>
            <a:normAutofit/>
          </a:bodyPr>
          <a:lstStyle/>
          <a:p>
            <a:r>
              <a:rPr lang="en-US" sz="5400" dirty="0" err="1"/>
              <a:t>LhARA</a:t>
            </a:r>
            <a:br>
              <a:rPr lang="en-US" dirty="0"/>
            </a:br>
            <a:r>
              <a:rPr lang="en-US" sz="2400" dirty="0">
                <a:solidFill>
                  <a:srgbClr val="C00000"/>
                </a:solidFill>
              </a:rPr>
              <a:t>the Laser-hybrid Accelerator for Radiobiological Applications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06FDBF90-BED8-D1E2-EC81-9AF889878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4508"/>
            <a:ext cx="642654" cy="64899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74701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00528-A3B5-8732-FCED-03A762C5B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 highlights by </a:t>
            </a:r>
            <a:r>
              <a:rPr lang="en-US" dirty="0" err="1"/>
              <a:t>workpackage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F6B9C-94D3-9B88-EDCB-AA263021C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0142" y="2670131"/>
            <a:ext cx="2618730" cy="23563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SCAPA; summer’23</a:t>
            </a:r>
          </a:p>
          <a:p>
            <a:r>
              <a:rPr lang="en-US" dirty="0"/>
              <a:t>End-point stability</a:t>
            </a:r>
          </a:p>
          <a:p>
            <a:r>
              <a:rPr lang="en-US" dirty="0"/>
              <a:t>Hydrodynamic/PIC simulations</a:t>
            </a:r>
          </a:p>
          <a:p>
            <a:r>
              <a:rPr lang="en-US" dirty="0"/>
              <a:t>Debris investigation</a:t>
            </a:r>
          </a:p>
          <a:p>
            <a:r>
              <a:rPr lang="en-US" dirty="0"/>
              <a:t>Instrumentation:</a:t>
            </a:r>
          </a:p>
          <a:p>
            <a:pPr lvl="1"/>
            <a:r>
              <a:rPr lang="en-US" dirty="0"/>
              <a:t>PROBIES</a:t>
            </a:r>
          </a:p>
          <a:p>
            <a:r>
              <a:rPr lang="en-US" dirty="0"/>
              <a:t>Towards high rep. rate:</a:t>
            </a:r>
          </a:p>
          <a:p>
            <a:pPr lvl="1"/>
            <a:r>
              <a:rPr lang="en-US" dirty="0"/>
              <a:t>5 Hz (SCAPA), 100 Hz (IC)</a:t>
            </a:r>
          </a:p>
          <a:p>
            <a:r>
              <a:rPr lang="en-US" dirty="0"/>
              <a:t>Target development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62FA4-0367-E6D3-4ACF-E9430E08C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C428AF43-ECB0-2D42-8C54-5AF8A4A6F92C}" type="slidenum">
              <a:rPr lang="en-US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pPr defTabSz="685800"/>
              <a:t>10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C4DA09-21C9-F0C5-F1E9-C35845407C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68"/>
          <a:stretch/>
        </p:blipFill>
        <p:spPr>
          <a:xfrm>
            <a:off x="26047" y="26043"/>
            <a:ext cx="3183641" cy="845957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902375E-6969-B2A1-A0DA-137EBE473782}"/>
              </a:ext>
            </a:extLst>
          </p:cNvPr>
          <p:cNvCxnSpPr>
            <a:cxnSpLocks/>
          </p:cNvCxnSpPr>
          <p:nvPr/>
        </p:nvCxnSpPr>
        <p:spPr>
          <a:xfrm>
            <a:off x="5660021" y="480060"/>
            <a:ext cx="0" cy="4528884"/>
          </a:xfrm>
          <a:prstGeom prst="line">
            <a:avLst/>
          </a:prstGeom>
          <a:ln w="127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FDE15E18-C0D6-22AF-0435-CBD30A0C1B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149" t="4335" r="6811" b="8669"/>
          <a:stretch/>
        </p:blipFill>
        <p:spPr>
          <a:xfrm>
            <a:off x="27901" y="980830"/>
            <a:ext cx="2928551" cy="4028114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9C71378-0822-9141-03EA-5B66207265C0}"/>
              </a:ext>
            </a:extLst>
          </p:cNvPr>
          <p:cNvGrpSpPr/>
          <p:nvPr/>
        </p:nvGrpSpPr>
        <p:grpSpPr>
          <a:xfrm>
            <a:off x="600039" y="3967764"/>
            <a:ext cx="1365823" cy="692497"/>
            <a:chOff x="4734641" y="2349661"/>
            <a:chExt cx="1821097" cy="92332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4933A8D-5952-9ABC-3F3A-D6EC072F5FA8}"/>
                </a:ext>
              </a:extLst>
            </p:cNvPr>
            <p:cNvSpPr txBox="1"/>
            <p:nvPr/>
          </p:nvSpPr>
          <p:spPr>
            <a:xfrm>
              <a:off x="4734641" y="2349661"/>
              <a:ext cx="1821097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US" sz="2100" b="1" i="1" dirty="0">
                  <a:solidFill>
                    <a:srgbClr val="5DCEAF">
                      <a:lumMod val="50000"/>
                    </a:srgbClr>
                  </a:solidFill>
                  <a:latin typeface="Calibri" panose="020F0502020204030204"/>
                </a:rPr>
                <a:t>Stability</a:t>
              </a:r>
            </a:p>
            <a:p>
              <a:pPr algn="ctr" defTabSz="685800"/>
              <a:r>
                <a:rPr lang="en-US" b="1" i="1" dirty="0">
                  <a:solidFill>
                    <a:srgbClr val="5DCEAF">
                      <a:lumMod val="50000"/>
                    </a:srgbClr>
                  </a:solidFill>
                  <a:latin typeface="Calibri" panose="020F0502020204030204"/>
                </a:rPr>
                <a:t>E</a:t>
              </a:r>
              <a:r>
                <a:rPr lang="en-US" b="1" i="1" baseline="-25000" dirty="0">
                  <a:solidFill>
                    <a:srgbClr val="5DCEAF">
                      <a:lumMod val="50000"/>
                    </a:srgbClr>
                  </a:solidFill>
                  <a:latin typeface="Calibri" panose="020F0502020204030204"/>
                </a:rPr>
                <a:t>p</a:t>
              </a:r>
              <a:r>
                <a:rPr lang="en-US" b="1" dirty="0">
                  <a:solidFill>
                    <a:srgbClr val="5DCEAF">
                      <a:lumMod val="50000"/>
                    </a:srgbClr>
                  </a:solidFill>
                  <a:latin typeface="Calibri" panose="020F0502020204030204"/>
                </a:rPr>
                <a:t>      vs shot</a:t>
              </a:r>
              <a:endParaRPr lang="en-US" sz="210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B0CF2F2-BBF4-FA41-8862-02A75622A6E4}"/>
                </a:ext>
              </a:extLst>
            </p:cNvPr>
            <p:cNvSpPr txBox="1"/>
            <p:nvPr/>
          </p:nvSpPr>
          <p:spPr>
            <a:xfrm>
              <a:off x="5014582" y="2819087"/>
              <a:ext cx="6055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b="1" baseline="30000" dirty="0">
                  <a:solidFill>
                    <a:srgbClr val="5DCEAF">
                      <a:lumMod val="50000"/>
                    </a:srgbClr>
                  </a:solidFill>
                  <a:latin typeface="Calibri" panose="020F0502020204030204"/>
                </a:rPr>
                <a:t>max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09E7CA03-5519-D8CF-C1C3-AF493D4DDB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0142" y="991781"/>
            <a:ext cx="2533040" cy="148158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C6F86A-C4BE-68E8-34AA-B1013F256BD9}"/>
              </a:ext>
            </a:extLst>
          </p:cNvPr>
          <p:cNvSpPr txBox="1"/>
          <p:nvPr/>
        </p:nvSpPr>
        <p:spPr>
          <a:xfrm>
            <a:off x="4756221" y="539713"/>
            <a:ext cx="9312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100" b="1" i="1" u="sng" dirty="0">
                <a:solidFill>
                  <a:srgbClr val="FF8021">
                    <a:lumMod val="50000"/>
                  </a:srgbClr>
                </a:solidFill>
                <a:latin typeface="Calibri" panose="020F0502020204030204"/>
              </a:rPr>
              <a:t>Source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B985FA-EF5E-A5BE-68FC-FE85C5A2DAE5}"/>
              </a:ext>
            </a:extLst>
          </p:cNvPr>
          <p:cNvSpPr txBox="1"/>
          <p:nvPr/>
        </p:nvSpPr>
        <p:spPr>
          <a:xfrm>
            <a:off x="5680694" y="539713"/>
            <a:ext cx="10717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100" b="1" i="1" u="sng" dirty="0">
                <a:solidFill>
                  <a:srgbClr val="FF8021">
                    <a:lumMod val="50000"/>
                  </a:srgbClr>
                </a:solidFill>
                <a:latin typeface="Calibri" panose="020F0502020204030204"/>
              </a:rPr>
              <a:t>Capture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00F141-1ECC-1C49-C012-7BFA09F0B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5711" y="980830"/>
            <a:ext cx="3338186" cy="17493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09D635B-4CF9-317D-0E3C-60C323250815}"/>
              </a:ext>
            </a:extLst>
          </p:cNvPr>
          <p:cNvSpPr txBox="1">
            <a:spLocks/>
          </p:cNvSpPr>
          <p:nvPr/>
        </p:nvSpPr>
        <p:spPr>
          <a:xfrm>
            <a:off x="5745706" y="2911120"/>
            <a:ext cx="3338186" cy="2002337"/>
          </a:xfrm>
          <a:prstGeom prst="rect">
            <a:avLst/>
          </a:prstGeom>
        </p:spPr>
        <p:txBody>
          <a:bodyPr vert="horz" lIns="68580" tIns="34290" rIns="68580" bIns="3429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750"/>
              </a:spcBef>
              <a:buNone/>
            </a:pPr>
            <a:r>
              <a:rPr lang="en-US" sz="2700" dirty="0">
                <a:solidFill>
                  <a:srgbClr val="4E67C8">
                    <a:lumMod val="75000"/>
                  </a:srgbClr>
                </a:solidFill>
                <a:latin typeface="Calibri" panose="020F0502020204030204"/>
              </a:rPr>
              <a:t>Towards experiment validation:</a:t>
            </a:r>
          </a:p>
          <a:p>
            <a:pPr marL="171450" indent="-171450" defTabSz="685800">
              <a:spcBef>
                <a:spcPts val="750"/>
              </a:spcBef>
            </a:pPr>
            <a:r>
              <a:rPr lang="en-US" sz="2700" dirty="0">
                <a:solidFill>
                  <a:srgbClr val="4E67C8">
                    <a:lumMod val="75000"/>
                  </a:srgbClr>
                </a:solidFill>
                <a:latin typeface="Calibri" panose="020F0502020204030204"/>
              </a:rPr>
              <a:t>PIC simulation:</a:t>
            </a:r>
          </a:p>
          <a:p>
            <a:pPr marL="514350" lvl="1" indent="-171450" defTabSz="685800">
              <a:spcBef>
                <a:spcPts val="375"/>
              </a:spcBef>
            </a:pPr>
            <a:r>
              <a:rPr lang="en-US" sz="2400" dirty="0">
                <a:solidFill>
                  <a:srgbClr val="4E67C8"/>
                </a:solidFill>
                <a:latin typeface="Calibri" panose="020F0502020204030204"/>
              </a:rPr>
              <a:t>Loading of Penning-</a:t>
            </a:r>
            <a:r>
              <a:rPr lang="en-US" sz="2400" dirty="0" err="1">
                <a:solidFill>
                  <a:srgbClr val="4E67C8"/>
                </a:solidFill>
                <a:latin typeface="Calibri" panose="020F0502020204030204"/>
              </a:rPr>
              <a:t>Malmberg</a:t>
            </a:r>
            <a:r>
              <a:rPr lang="en-US" sz="2400" dirty="0">
                <a:solidFill>
                  <a:srgbClr val="4E67C8"/>
                </a:solidFill>
                <a:latin typeface="Calibri" panose="020F0502020204030204"/>
              </a:rPr>
              <a:t> trap</a:t>
            </a:r>
          </a:p>
          <a:p>
            <a:pPr marL="514350" lvl="1" indent="-171450" defTabSz="685800">
              <a:spcBef>
                <a:spcPts val="375"/>
              </a:spcBef>
            </a:pPr>
            <a:r>
              <a:rPr lang="en-US" sz="2400" dirty="0" err="1">
                <a:solidFill>
                  <a:srgbClr val="4E67C8"/>
                </a:solidFill>
                <a:latin typeface="Calibri" panose="020F0502020204030204"/>
              </a:rPr>
              <a:t>Magnetotron</a:t>
            </a:r>
            <a:r>
              <a:rPr lang="en-US" sz="2400" dirty="0">
                <a:solidFill>
                  <a:srgbClr val="4E67C8"/>
                </a:solidFill>
                <a:latin typeface="Calibri" panose="020F0502020204030204"/>
              </a:rPr>
              <a:t> and </a:t>
            </a:r>
            <a:r>
              <a:rPr lang="en-US" sz="2400" dirty="0" err="1">
                <a:solidFill>
                  <a:srgbClr val="4E67C8"/>
                </a:solidFill>
                <a:latin typeface="Calibri" panose="020F0502020204030204"/>
              </a:rPr>
              <a:t>dioctron</a:t>
            </a:r>
            <a:r>
              <a:rPr lang="en-US" sz="2400" dirty="0">
                <a:solidFill>
                  <a:srgbClr val="4E67C8"/>
                </a:solidFill>
                <a:latin typeface="Calibri" panose="020F0502020204030204"/>
              </a:rPr>
              <a:t> frequency</a:t>
            </a:r>
          </a:p>
          <a:p>
            <a:pPr marL="171450" indent="-171450" defTabSz="685800">
              <a:spcBef>
                <a:spcPts val="750"/>
              </a:spcBef>
            </a:pPr>
            <a:r>
              <a:rPr lang="en-US" sz="2700" dirty="0">
                <a:solidFill>
                  <a:srgbClr val="4E67C8">
                    <a:lumMod val="75000"/>
                  </a:srgbClr>
                </a:solidFill>
                <a:latin typeface="Calibri" panose="020F0502020204030204"/>
              </a:rPr>
              <a:t>Delayed recruitment now complete:</a:t>
            </a:r>
          </a:p>
          <a:p>
            <a:pPr marL="514350" lvl="1" indent="-171450" defTabSz="685800">
              <a:spcBef>
                <a:spcPts val="375"/>
              </a:spcBef>
            </a:pPr>
            <a:r>
              <a:rPr lang="en-US" sz="2400" dirty="0">
                <a:solidFill>
                  <a:srgbClr val="4E67C8"/>
                </a:solidFill>
                <a:latin typeface="Calibri" panose="020F0502020204030204"/>
              </a:rPr>
              <a:t>Accelerating progress for year 2</a:t>
            </a:r>
          </a:p>
          <a:p>
            <a:pPr marL="514350" lvl="1" indent="-171450" defTabSz="685800">
              <a:spcBef>
                <a:spcPts val="375"/>
              </a:spcBef>
            </a:pPr>
            <a:endParaRPr lang="en-US" sz="2400" dirty="0">
              <a:solidFill>
                <a:srgbClr val="4E67C8"/>
              </a:solidFill>
              <a:latin typeface="Calibri" panose="020F050202020403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F48F6-A016-AF77-9F1E-A8631A16EE1F}"/>
              </a:ext>
            </a:extLst>
          </p:cNvPr>
          <p:cNvSpPr txBox="1"/>
          <p:nvPr/>
        </p:nvSpPr>
        <p:spPr>
          <a:xfrm>
            <a:off x="5842322" y="1270288"/>
            <a:ext cx="5296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Early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45D5E7-611B-CE75-5AB9-97BD728F634E}"/>
              </a:ext>
            </a:extLst>
          </p:cNvPr>
          <p:cNvSpPr txBox="1"/>
          <p:nvPr/>
        </p:nvSpPr>
        <p:spPr>
          <a:xfrm>
            <a:off x="5842322" y="2055811"/>
            <a:ext cx="5418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Later</a:t>
            </a:r>
          </a:p>
        </p:txBody>
      </p:sp>
    </p:spTree>
    <p:extLst>
      <p:ext uri="{BB962C8B-B14F-4D97-AF65-F5344CB8AC3E}">
        <p14:creationId xmlns:p14="http://schemas.microsoft.com/office/powerpoint/2010/main" val="3730355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5178-AECD-6BB3-5654-42BC20207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 highlights by </a:t>
            </a:r>
            <a:r>
              <a:rPr lang="en-US" dirty="0" err="1"/>
              <a:t>workpackage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04014-EB30-B827-F6A6-AEF49E4F1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C428AF43-ECB0-2D42-8C54-5AF8A4A6F92C}" type="slidenum">
              <a:rPr lang="en-US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pPr defTabSz="685800"/>
              <a:t>11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0E3BAC-6FD6-E3E2-FC59-8FE964F8B7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68"/>
          <a:stretch/>
        </p:blipFill>
        <p:spPr>
          <a:xfrm>
            <a:off x="26047" y="26043"/>
            <a:ext cx="2126836" cy="565143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C013038-8D45-1249-3ED2-7EBFF06FD30E}"/>
              </a:ext>
            </a:extLst>
          </p:cNvPr>
          <p:cNvCxnSpPr>
            <a:cxnSpLocks/>
          </p:cNvCxnSpPr>
          <p:nvPr/>
        </p:nvCxnSpPr>
        <p:spPr>
          <a:xfrm>
            <a:off x="3345748" y="480060"/>
            <a:ext cx="0" cy="4528884"/>
          </a:xfrm>
          <a:prstGeom prst="line">
            <a:avLst/>
          </a:prstGeom>
          <a:ln w="127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D44E983-C0E6-059F-6103-3D3A3B04CE7F}"/>
              </a:ext>
            </a:extLst>
          </p:cNvPr>
          <p:cNvSpPr txBox="1"/>
          <p:nvPr/>
        </p:nvSpPr>
        <p:spPr>
          <a:xfrm>
            <a:off x="1953228" y="539713"/>
            <a:ext cx="145020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100" b="1" i="1" u="sng" dirty="0" err="1">
                <a:solidFill>
                  <a:srgbClr val="FF8021">
                    <a:lumMod val="50000"/>
                  </a:srgbClr>
                </a:solidFill>
                <a:latin typeface="Calibri" panose="020F0502020204030204"/>
              </a:rPr>
              <a:t>Ionacoustic</a:t>
            </a:r>
            <a:endParaRPr lang="en-US" sz="2100" b="1" i="1" u="sng" dirty="0">
              <a:solidFill>
                <a:srgbClr val="FF8021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517CFA-D712-83FF-9256-96F87F5F9FBA}"/>
              </a:ext>
            </a:extLst>
          </p:cNvPr>
          <p:cNvSpPr txBox="1"/>
          <p:nvPr/>
        </p:nvSpPr>
        <p:spPr>
          <a:xfrm>
            <a:off x="6636761" y="444220"/>
            <a:ext cx="250895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85800"/>
            <a:r>
              <a:rPr lang="en-US" sz="2100" b="1" i="1" u="sng" dirty="0">
                <a:solidFill>
                  <a:srgbClr val="FF8021">
                    <a:lumMod val="50000"/>
                  </a:srgbClr>
                </a:solidFill>
                <a:latin typeface="Calibri" panose="020F0502020204030204"/>
              </a:rPr>
              <a:t>Design &amp; integration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078B8F-BC55-2C00-A0D6-953DE722D911}"/>
              </a:ext>
            </a:extLst>
          </p:cNvPr>
          <p:cNvSpPr txBox="1"/>
          <p:nvPr/>
        </p:nvSpPr>
        <p:spPr>
          <a:xfrm>
            <a:off x="4762983" y="480060"/>
            <a:ext cx="13792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100" b="1" i="1" u="sng" dirty="0" err="1">
                <a:solidFill>
                  <a:srgbClr val="FF8021">
                    <a:lumMod val="50000"/>
                  </a:srgbClr>
                </a:solidFill>
                <a:latin typeface="Calibri" panose="020F0502020204030204"/>
              </a:rPr>
              <a:t>Endstation</a:t>
            </a:r>
            <a:endParaRPr lang="en-US" sz="2100" b="1" i="1" u="sng" dirty="0">
              <a:solidFill>
                <a:srgbClr val="FF8021">
                  <a:lumMod val="50000"/>
                </a:srgbClr>
              </a:solidFill>
              <a:latin typeface="Calibri" panose="020F0502020204030204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3E1CD7-F4BA-4052-348C-40A1BB4E94B7}"/>
              </a:ext>
            </a:extLst>
          </p:cNvPr>
          <p:cNvCxnSpPr>
            <a:cxnSpLocks/>
          </p:cNvCxnSpPr>
          <p:nvPr/>
        </p:nvCxnSpPr>
        <p:spPr>
          <a:xfrm>
            <a:off x="6093684" y="480060"/>
            <a:ext cx="0" cy="4528884"/>
          </a:xfrm>
          <a:prstGeom prst="line">
            <a:avLst/>
          </a:prstGeom>
          <a:ln w="127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B3440E7C-8028-1640-0653-E2ACF8B565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49" t="7846" r="46840"/>
          <a:stretch/>
        </p:blipFill>
        <p:spPr>
          <a:xfrm>
            <a:off x="34728" y="991782"/>
            <a:ext cx="1134214" cy="94408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352C4BA-9499-0645-A86A-A996C33A00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960" t="6965" r="6011" b="4158"/>
          <a:stretch/>
        </p:blipFill>
        <p:spPr>
          <a:xfrm>
            <a:off x="1228325" y="991781"/>
            <a:ext cx="2068159" cy="125531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00D39CD-10B2-B00B-5FD1-0466B5CEA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47" y="2327780"/>
            <a:ext cx="3270432" cy="14500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3E4D451-7A24-A478-7590-98CA86AEBC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2883" y="3749404"/>
            <a:ext cx="1159245" cy="13680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7F6A760-1021-4F92-945F-76F3C766B0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0851" y="991780"/>
            <a:ext cx="2653559" cy="2003933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54D4648-C423-E56A-5915-530DCB20C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2176" y="3183328"/>
            <a:ext cx="2653559" cy="19519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Gas-jet test run @ DCF</a:t>
            </a:r>
          </a:p>
          <a:p>
            <a:r>
              <a:rPr lang="en-US" dirty="0"/>
              <a:t>Instrumentation review:</a:t>
            </a:r>
          </a:p>
          <a:p>
            <a:pPr lvl="1"/>
            <a:r>
              <a:rPr lang="en-US" dirty="0"/>
              <a:t>Engage with novel </a:t>
            </a:r>
            <a:r>
              <a:rPr lang="en-US" dirty="0" err="1"/>
              <a:t>instr</a:t>
            </a:r>
            <a:r>
              <a:rPr lang="en-US" baseline="30000" dirty="0" err="1"/>
              <a:t>m</a:t>
            </a:r>
            <a:endParaRPr lang="en-US" baseline="30000" dirty="0"/>
          </a:p>
          <a:p>
            <a:r>
              <a:rPr lang="en-US" dirty="0"/>
              <a:t>Peer-group consultation</a:t>
            </a:r>
          </a:p>
          <a:p>
            <a:pPr lvl="1"/>
            <a:r>
              <a:rPr lang="en-US" dirty="0"/>
              <a:t>General</a:t>
            </a:r>
          </a:p>
          <a:p>
            <a:pPr lvl="1"/>
            <a:r>
              <a:rPr lang="en-US" i="1" dirty="0"/>
              <a:t>In-vitro</a:t>
            </a:r>
            <a:r>
              <a:rPr lang="en-US" dirty="0"/>
              <a:t> </a:t>
            </a:r>
            <a:r>
              <a:rPr lang="en-US" dirty="0" err="1"/>
              <a:t>rbio</a:t>
            </a:r>
            <a:endParaRPr lang="en-US" dirty="0"/>
          </a:p>
          <a:p>
            <a:pPr lvl="1"/>
            <a:r>
              <a:rPr lang="en-US" dirty="0"/>
              <a:t>Next:</a:t>
            </a:r>
          </a:p>
          <a:p>
            <a:pPr lvl="2"/>
            <a:r>
              <a:rPr lang="en-US" i="1" dirty="0"/>
              <a:t>In-vivo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D31D5F5-B183-4498-D592-94053217DA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9515" y="872128"/>
            <a:ext cx="2940182" cy="143702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B98B47B-581F-9802-D77B-64F9223979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44530" y="2362473"/>
            <a:ext cx="2945167" cy="114465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72AE76E-0427-1B2B-7291-6E9C5AAF833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12263"/>
          <a:stretch/>
        </p:blipFill>
        <p:spPr>
          <a:xfrm>
            <a:off x="6149515" y="3580031"/>
            <a:ext cx="2940179" cy="14810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0D26929-BD8F-8B66-26AF-E17B78BD19F1}"/>
              </a:ext>
            </a:extLst>
          </p:cNvPr>
          <p:cNvSpPr txBox="1"/>
          <p:nvPr/>
        </p:nvSpPr>
        <p:spPr>
          <a:xfrm>
            <a:off x="7101069" y="1979272"/>
            <a:ext cx="16033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050" b="1" dirty="0">
                <a:solidFill>
                  <a:prstClr val="black"/>
                </a:solidFill>
                <a:latin typeface="Calibri" panose="020F0502020204030204"/>
              </a:rPr>
              <a:t>Updated Stage 1 baseline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790CB8-F227-9DA6-87EE-7AB1DF5903CE}"/>
              </a:ext>
            </a:extLst>
          </p:cNvPr>
          <p:cNvSpPr txBox="1"/>
          <p:nvPr/>
        </p:nvSpPr>
        <p:spPr>
          <a:xfrm>
            <a:off x="7600822" y="2701217"/>
            <a:ext cx="151515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685800"/>
            <a:r>
              <a:rPr lang="en-US" sz="1050" b="1" dirty="0">
                <a:solidFill>
                  <a:prstClr val="black"/>
                </a:solidFill>
                <a:latin typeface="Calibri" panose="020F0502020204030204"/>
              </a:rPr>
              <a:t>FFA revision in progress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7F7C69-3E40-0B3B-BB62-42408BE78F28}"/>
              </a:ext>
            </a:extLst>
          </p:cNvPr>
          <p:cNvSpPr txBox="1"/>
          <p:nvPr/>
        </p:nvSpPr>
        <p:spPr>
          <a:xfrm>
            <a:off x="6118656" y="4827307"/>
            <a:ext cx="9140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050" b="1" dirty="0">
                <a:solidFill>
                  <a:prstClr val="black"/>
                </a:solidFill>
                <a:latin typeface="Calibri" panose="020F0502020204030204"/>
              </a:rPr>
              <a:t>Source detail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593AF-069C-2EC6-BBD1-29D662CD926C}"/>
              </a:ext>
            </a:extLst>
          </p:cNvPr>
          <p:cNvSpPr txBox="1">
            <a:spLocks/>
          </p:cNvSpPr>
          <p:nvPr/>
        </p:nvSpPr>
        <p:spPr>
          <a:xfrm>
            <a:off x="55101" y="3976099"/>
            <a:ext cx="2057400" cy="8399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750"/>
              </a:spcBef>
              <a:buNone/>
            </a:pPr>
            <a:r>
              <a:rPr lang="en-US" sz="1500" dirty="0">
                <a:solidFill>
                  <a:srgbClr val="4E67C8">
                    <a:lumMod val="75000"/>
                  </a:srgbClr>
                </a:solidFill>
                <a:latin typeface="Calibri" panose="020F0502020204030204"/>
              </a:rPr>
              <a:t>Working towards proof of principle experiment on CALA at LMU in 2024</a:t>
            </a:r>
            <a:endParaRPr lang="en-US" sz="1500" i="1" dirty="0">
              <a:solidFill>
                <a:srgbClr val="4E67C8">
                  <a:lumMod val="75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72864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33D7D-47B8-7C94-7A0F-D286AADA1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: pre-construction phase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8F271-E84A-364A-DE39-79D520751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C428AF43-ECB0-2D42-8C54-5AF8A4A6F92C}" type="slidenum">
              <a:rPr lang="en-US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pPr defTabSz="685800"/>
              <a:t>12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A527FD-FC3B-A115-6EBE-09978D473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3" y="59872"/>
            <a:ext cx="3871238" cy="50098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BFA921-2836-0B04-D07D-5BB19A9B3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375" y="502230"/>
            <a:ext cx="5242646" cy="94945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3218B7-52A0-DD2C-1A78-D4AEE08CDB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6374" y="1529581"/>
            <a:ext cx="5254218" cy="112680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D7DE8C-D46B-FE88-69C4-7B5C175625FC}"/>
              </a:ext>
            </a:extLst>
          </p:cNvPr>
          <p:cNvSpPr txBox="1"/>
          <p:nvPr/>
        </p:nvSpPr>
        <p:spPr>
          <a:xfrm>
            <a:off x="4039446" y="2847345"/>
            <a:ext cx="4936480" cy="1938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 defTabSz="685800"/>
            <a:r>
              <a:rPr lang="en-US" b="1" u="sng" dirty="0" err="1">
                <a:solidFill>
                  <a:srgbClr val="4E67C8">
                    <a:lumMod val="75000"/>
                  </a:srgbClr>
                </a:solidFill>
                <a:latin typeface="Calibri" panose="020F0502020204030204"/>
              </a:rPr>
              <a:t>LhARA</a:t>
            </a:r>
            <a:r>
              <a:rPr lang="en-US" b="1" u="sng" dirty="0">
                <a:solidFill>
                  <a:srgbClr val="4E67C8">
                    <a:lumMod val="75000"/>
                  </a:srgbClr>
                </a:solidFill>
                <a:latin typeface="Calibri" panose="020F0502020204030204"/>
              </a:rPr>
              <a:t>, multidisciplinary radiobiology </a:t>
            </a:r>
            <a:r>
              <a:rPr lang="en-US" b="1" u="sng" dirty="0" err="1">
                <a:solidFill>
                  <a:srgbClr val="4E67C8">
                    <a:lumMod val="75000"/>
                  </a:srgbClr>
                </a:solidFill>
                <a:latin typeface="Calibri" panose="020F0502020204030204"/>
              </a:rPr>
              <a:t>programme</a:t>
            </a:r>
            <a:endParaRPr lang="en-US" b="1" u="sng" dirty="0">
              <a:solidFill>
                <a:srgbClr val="4E67C8">
                  <a:lumMod val="75000"/>
                </a:srgbClr>
              </a:solidFill>
              <a:latin typeface="Calibri" panose="020F0502020204030204"/>
            </a:endParaRPr>
          </a:p>
          <a:p>
            <a:pPr algn="ctr" defTabSz="685800"/>
            <a:r>
              <a:rPr lang="en-US" sz="1500" dirty="0">
                <a:solidFill>
                  <a:srgbClr val="0070C0"/>
                </a:solidFill>
                <a:latin typeface="Calibri" panose="020F0502020204030204"/>
              </a:rPr>
              <a:t>Inclusive, incremental, systematic</a:t>
            </a:r>
          </a:p>
          <a:p>
            <a:pPr algn="ctr" defTabSz="685800"/>
            <a:r>
              <a:rPr lang="en-US" sz="1500" dirty="0">
                <a:solidFill>
                  <a:srgbClr val="0070C0"/>
                </a:solidFill>
                <a:latin typeface="Calibri" panose="020F0502020204030204"/>
              </a:rPr>
              <a:t>Exploiting facilities in UK, Europe, and internationally</a:t>
            </a:r>
          </a:p>
          <a:p>
            <a:pPr algn="ctr" defTabSz="685800"/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685800"/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685800"/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685800"/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D682C5-3AAA-DA1B-F8E5-43F583502AD3}"/>
              </a:ext>
            </a:extLst>
          </p:cNvPr>
          <p:cNvSpPr txBox="1"/>
          <p:nvPr/>
        </p:nvSpPr>
        <p:spPr>
          <a:xfrm>
            <a:off x="4259153" y="3731954"/>
            <a:ext cx="4540475" cy="830997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 defTabSz="685800"/>
            <a:r>
              <a:rPr lang="en-US" b="1" u="sng" dirty="0">
                <a:solidFill>
                  <a:srgbClr val="F14124">
                    <a:lumMod val="50000"/>
                  </a:srgbClr>
                </a:solidFill>
                <a:latin typeface="Calibri" panose="020F0502020204030204"/>
              </a:rPr>
              <a:t>Proof-of-principle, radiobiology demonstrator</a:t>
            </a:r>
          </a:p>
          <a:p>
            <a:pPr algn="ctr" defTabSz="685800"/>
            <a:r>
              <a:rPr lang="en-US" sz="150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Early start on biological science </a:t>
            </a:r>
            <a:r>
              <a:rPr lang="en-US" sz="1500" b="1" dirty="0" err="1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programme</a:t>
            </a:r>
            <a:endParaRPr lang="en-US" sz="1500" b="1" dirty="0">
              <a:solidFill>
                <a:srgbClr val="5DCEAF">
                  <a:lumMod val="50000"/>
                </a:srgbClr>
              </a:solidFill>
              <a:latin typeface="Calibri" panose="020F0502020204030204"/>
            </a:endParaRPr>
          </a:p>
          <a:p>
            <a:pPr algn="ctr" defTabSz="685800"/>
            <a:r>
              <a:rPr lang="en-US" sz="150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Incremental integration of prototype </a:t>
            </a:r>
            <a:r>
              <a:rPr lang="en-US" sz="1500" b="1" dirty="0" err="1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LhARA</a:t>
            </a:r>
            <a:r>
              <a:rPr lang="en-US" sz="150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 systems</a:t>
            </a:r>
          </a:p>
        </p:txBody>
      </p:sp>
    </p:spTree>
    <p:extLst>
      <p:ext uri="{BB962C8B-B14F-4D97-AF65-F5344CB8AC3E}">
        <p14:creationId xmlns:p14="http://schemas.microsoft.com/office/powerpoint/2010/main" val="3663726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84FF4CE-B569-7208-313C-0A4B5FB318DF}"/>
              </a:ext>
            </a:extLst>
          </p:cNvPr>
          <p:cNvSpPr/>
          <p:nvPr/>
        </p:nvSpPr>
        <p:spPr>
          <a:xfrm>
            <a:off x="174812" y="4208929"/>
            <a:ext cx="8821270" cy="591671"/>
          </a:xfrm>
          <a:prstGeom prst="rect">
            <a:avLst/>
          </a:prstGeom>
          <a:gradFill flip="none" rotWithShape="1">
            <a:gsLst>
              <a:gs pos="51000">
                <a:srgbClr val="FFC000"/>
              </a:gs>
              <a:gs pos="0">
                <a:srgbClr val="C0000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D5E227D-9E60-2C90-74A3-FB7876924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4343" y="819684"/>
            <a:ext cx="9144000" cy="42291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LhARA</a:t>
            </a:r>
            <a:r>
              <a:rPr lang="en-US" dirty="0"/>
              <a:t> will provide unique source of protons/ions:</a:t>
            </a:r>
          </a:p>
          <a:p>
            <a:pPr lvl="1"/>
            <a:r>
              <a:rPr lang="en-US" dirty="0"/>
              <a:t>Arbitrary time structure, including FLASH</a:t>
            </a:r>
          </a:p>
          <a:p>
            <a:pPr lvl="1"/>
            <a:r>
              <a:rPr lang="en-US" dirty="0"/>
              <a:t>Magnetically focused </a:t>
            </a:r>
            <a:r>
              <a:rPr lang="en-US" dirty="0" err="1"/>
              <a:t>minibeams</a:t>
            </a:r>
            <a:r>
              <a:rPr lang="en-US" dirty="0"/>
              <a:t> at FLASH dose rates</a:t>
            </a:r>
          </a:p>
          <a:p>
            <a:pPr lvl="1"/>
            <a:r>
              <a:rPr lang="en-US" dirty="0"/>
              <a:t>Max rep rate 10 Hz =&gt; min time between bunches 0.1s</a:t>
            </a:r>
          </a:p>
          <a:p>
            <a:r>
              <a:rPr lang="en-US" dirty="0"/>
              <a:t>Need to match this performance with instrumentation:</a:t>
            </a:r>
          </a:p>
          <a:p>
            <a:pPr lvl="1"/>
            <a:r>
              <a:rPr lang="en-US" dirty="0"/>
              <a:t>E.g. time-resolved “super-resolution” imaging @ 60 Hz</a:t>
            </a:r>
          </a:p>
          <a:p>
            <a:pPr lvl="1"/>
            <a:r>
              <a:rPr lang="en-US" dirty="0"/>
              <a:t>High degree of automation, feedback, image processing …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002060"/>
                </a:solidFill>
              </a:rPr>
              <a:t>Strategic w/s: can we find exciting areas for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3DFB1B-3CA9-620E-CF35-88A6AD889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63D5E2-861F-C1D3-1D3D-41F110567BD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FFF50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W/s objectives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1F8B88-BF53-5E80-3D67-B8A1B26B4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059" y="40461"/>
            <a:ext cx="2133389" cy="71895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71F463FD-B477-265C-EDA2-EB8D9EF07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6" r="21980"/>
          <a:stretch/>
        </p:blipFill>
        <p:spPr bwMode="auto">
          <a:xfrm>
            <a:off x="0" y="0"/>
            <a:ext cx="770059" cy="75941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3EEA2F00-B263-996F-09D1-DB9ABA5330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448" y="19812"/>
            <a:ext cx="2561048" cy="75941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390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BF0FD03-C87F-7D5B-0B27-8E1059BCE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857" y="3328670"/>
            <a:ext cx="3037308" cy="13993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31981B46-B002-C7AE-5339-46FC4AC9BF66}"/>
              </a:ext>
            </a:extLst>
          </p:cNvPr>
          <p:cNvSpPr/>
          <p:nvPr/>
        </p:nvSpPr>
        <p:spPr>
          <a:xfrm>
            <a:off x="603197" y="2549211"/>
            <a:ext cx="7937606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28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ound Single Corner of Rectangle 4">
            <a:extLst>
              <a:ext uri="{FF2B5EF4-FFF2-40B4-BE49-F238E27FC236}">
                <a16:creationId xmlns:a16="http://schemas.microsoft.com/office/drawing/2014/main" id="{A3914A6F-2406-F96E-8E19-9859DA7B8607}"/>
              </a:ext>
            </a:extLst>
          </p:cNvPr>
          <p:cNvSpPr/>
          <p:nvPr/>
        </p:nvSpPr>
        <p:spPr>
          <a:xfrm>
            <a:off x="603197" y="3048478"/>
            <a:ext cx="2455592" cy="1814232"/>
          </a:xfrm>
          <a:prstGeom prst="round1Rect">
            <a:avLst>
              <a:gd name="adj" fmla="val 0"/>
            </a:avLst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89000">
                <a:srgbClr val="333333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BBD28BCA-CFEE-BCD7-016D-F8D705D0C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558" y="3133865"/>
            <a:ext cx="1639984" cy="165615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ound Single Corner of Rectangle 7">
            <a:extLst>
              <a:ext uri="{FF2B5EF4-FFF2-40B4-BE49-F238E27FC236}">
                <a16:creationId xmlns:a16="http://schemas.microsoft.com/office/drawing/2014/main" id="{D3FCED29-5C20-533D-8EFB-58C31CB58160}"/>
              </a:ext>
            </a:extLst>
          </p:cNvPr>
          <p:cNvSpPr/>
          <p:nvPr/>
        </p:nvSpPr>
        <p:spPr>
          <a:xfrm>
            <a:off x="6085211" y="3048478"/>
            <a:ext cx="2455592" cy="1814232"/>
          </a:xfrm>
          <a:prstGeom prst="round1Rect">
            <a:avLst>
              <a:gd name="adj" fmla="val 0"/>
            </a:avLst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89000">
                <a:srgbClr val="333333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FA44F9AB-1D4D-74C7-FC97-AE33B294B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490" y="3594729"/>
            <a:ext cx="2379034" cy="113330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23C091C-4005-8367-8D73-03C2732B1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6" r="21980"/>
          <a:stretch/>
        </p:blipFill>
        <p:spPr bwMode="auto">
          <a:xfrm>
            <a:off x="654138" y="3083568"/>
            <a:ext cx="770059" cy="75941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image001.png">
            <a:extLst>
              <a:ext uri="{FF2B5EF4-FFF2-40B4-BE49-F238E27FC236}">
                <a16:creationId xmlns:a16="http://schemas.microsoft.com/office/drawing/2014/main" id="{7EB6A23D-9F7F-0374-7668-2B03509A12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154" y="3093810"/>
            <a:ext cx="1213708" cy="35989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712099" y="164672"/>
            <a:ext cx="7719802" cy="2381623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Our ambition is to: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a systematic and definitive radiation biology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Prove the feasibility of laser-driven hybrid acceleration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 the technological foundations for the transformation of PBT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automated, patient-specific proton and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4A8B0C-CE2D-5BCF-C803-0DE9E5B97A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8425" y="2453526"/>
            <a:ext cx="2027150" cy="68314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85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128941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C09814-F288-0054-A6B9-6E8502529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521" y="4231396"/>
            <a:ext cx="5509384" cy="863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B613B1-296A-7CD8-616E-070E7D776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8823" y="653198"/>
            <a:ext cx="3503565" cy="226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Energy, ion species</a:t>
            </a:r>
          </a:p>
          <a:p>
            <a:pPr lvl="2"/>
            <a:r>
              <a:rPr lang="en-US" dirty="0"/>
              <a:t>Dose &amp; 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-treatment planning uses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the future:</a:t>
            </a:r>
          </a:p>
          <a:p>
            <a:pPr lvl="1"/>
            <a:r>
              <a:rPr lang="en-US" dirty="0"/>
              <a:t>Require systematic </a:t>
            </a:r>
            <a:r>
              <a:rPr lang="en-US" dirty="0" err="1"/>
              <a:t>programme</a:t>
            </a:r>
            <a:r>
              <a:rPr lang="en-US" dirty="0"/>
              <a:t>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A020DB-F7D9-E606-3844-CDF665FAB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6" y="21016"/>
            <a:ext cx="1153657" cy="8623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A9CA13-E045-3F7B-D049-3B0066791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020" y="1086757"/>
            <a:ext cx="8859960" cy="296998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51C6B3-DDFF-78F0-575B-4C791DF2CE48}"/>
              </a:ext>
            </a:extLst>
          </p:cNvPr>
          <p:cNvSpPr txBox="1"/>
          <p:nvPr/>
        </p:nvSpPr>
        <p:spPr>
          <a:xfrm>
            <a:off x="5321846" y="832841"/>
            <a:ext cx="37834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T. Schneider, C. Fernandez-</a:t>
            </a:r>
            <a:r>
              <a:rPr lang="en-GB" sz="105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Palomo</a:t>
            </a:r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Annaïg</a:t>
            </a:r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Bertho</a:t>
            </a:r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08F566-27F0-B60A-F1DA-7472F050742E}"/>
              </a:ext>
            </a:extLst>
          </p:cNvPr>
          <p:cNvSpPr txBox="1"/>
          <p:nvPr/>
        </p:nvSpPr>
        <p:spPr>
          <a:xfrm>
            <a:off x="554967" y="4406433"/>
            <a:ext cx="8034066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14325"/>
            <a:r>
              <a:rPr lang="en-US" sz="2000" b="1" i="1" dirty="0">
                <a:solidFill>
                  <a:srgbClr val="FFC000"/>
                </a:solidFill>
              </a:rPr>
              <a:t>Dose escalation in the </a:t>
            </a:r>
            <a:r>
              <a:rPr lang="en-US" sz="2000" b="1" i="1" dirty="0" err="1">
                <a:solidFill>
                  <a:srgbClr val="FFC000"/>
                </a:solidFill>
              </a:rPr>
              <a:t>tumour</a:t>
            </a:r>
            <a:r>
              <a:rPr lang="en-US" sz="2000" b="1" i="1" dirty="0">
                <a:solidFill>
                  <a:srgbClr val="FFC000"/>
                </a:solidFill>
              </a:rPr>
              <a:t> possible – larger tumor control prob.</a:t>
            </a:r>
            <a:endParaRPr lang="en-US" sz="1100" b="1" i="1" dirty="0">
              <a:solidFill>
                <a:srgbClr val="FFC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91BDDA-3B37-8CE7-46BC-420716758FE5}"/>
              </a:ext>
            </a:extLst>
          </p:cNvPr>
          <p:cNvSpPr txBox="1"/>
          <p:nvPr/>
        </p:nvSpPr>
        <p:spPr>
          <a:xfrm>
            <a:off x="5157095" y="2709654"/>
            <a:ext cx="779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&gt; 40 </a:t>
            </a:r>
            <a:r>
              <a:rPr lang="en-US" sz="1200" dirty="0" err="1"/>
              <a:t>Gy</a:t>
            </a:r>
            <a:r>
              <a:rPr lang="en-US" sz="1200" dirty="0"/>
              <a:t>/s</a:t>
            </a:r>
          </a:p>
        </p:txBody>
      </p:sp>
    </p:spTree>
    <p:extLst>
      <p:ext uri="{BB962C8B-B14F-4D97-AF65-F5344CB8AC3E}">
        <p14:creationId xmlns:p14="http://schemas.microsoft.com/office/powerpoint/2010/main" val="178924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51EB21-F86F-DCE1-3DC9-8C58FE27D6BF}"/>
              </a:ext>
            </a:extLst>
          </p:cNvPr>
          <p:cNvSpPr txBox="1"/>
          <p:nvPr/>
        </p:nvSpPr>
        <p:spPr>
          <a:xfrm rot="18900000">
            <a:off x="5869528" y="3218403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4FAA96-6999-FD38-91F7-842185893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2" y="669630"/>
            <a:ext cx="2074845" cy="257013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DDBB407-F313-2BEF-394F-D575DC100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6" y="4268448"/>
            <a:ext cx="1153657" cy="86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98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E8D7B6-DA15-75D0-E586-CFD1A31F3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795D219-9ED9-5DD9-067D-E859F16A2DFC}"/>
              </a:ext>
            </a:extLst>
          </p:cNvPr>
          <p:cNvSpPr/>
          <p:nvPr/>
        </p:nvSpPr>
        <p:spPr>
          <a:xfrm>
            <a:off x="8309429" y="1182914"/>
            <a:ext cx="783771" cy="1008743"/>
          </a:xfrm>
          <a:prstGeom prst="roundRect">
            <a:avLst/>
          </a:prstGeom>
          <a:solidFill>
            <a:srgbClr val="C6D9F1">
              <a:alpha val="14902"/>
            </a:srgb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B644CBA-DD23-5258-1474-6CA02E7F582D}"/>
              </a:ext>
            </a:extLst>
          </p:cNvPr>
          <p:cNvCxnSpPr/>
          <p:nvPr/>
        </p:nvCxnSpPr>
        <p:spPr>
          <a:xfrm>
            <a:off x="7090229" y="1182914"/>
            <a:ext cx="1299028" cy="0"/>
          </a:xfrm>
          <a:prstGeom prst="line">
            <a:avLst/>
          </a:prstGeom>
          <a:ln w="95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39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36814-FD35-E217-8B88-4D288B1E3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 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4DF66-588C-E2A9-8706-0C145714B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C428AF43-ECB0-2D42-8C54-5AF8A4A6F92C}" type="slidenum">
              <a:rPr lang="en-US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pPr defTabSz="685800"/>
              <a:t>9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Content Placeholder 10">
            <a:extLst>
              <a:ext uri="{FF2B5EF4-FFF2-40B4-BE49-F238E27FC236}">
                <a16:creationId xmlns:a16="http://schemas.microsoft.com/office/drawing/2014/main" id="{F56B0CFB-006D-2134-61A0-D77872308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799" y="753618"/>
            <a:ext cx="2653370" cy="3111914"/>
          </a:xfrm>
          <a:ln>
            <a:solidFill>
              <a:srgbClr val="FF0000"/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dirty="0"/>
              <a:t>To serve ITRF: 2 + 3-year project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>
                <a:solidFill>
                  <a:srgbClr val="00B050"/>
                </a:solidFill>
              </a:rPr>
              <a:t>in 6 work packages: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Project Management</a:t>
            </a:r>
          </a:p>
          <a:p>
            <a:pPr marL="897434" lvl="4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Laser-driven proton and ion source</a:t>
            </a:r>
          </a:p>
          <a:p>
            <a:pPr marL="897434" lvl="4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Proton and ion capture</a:t>
            </a:r>
          </a:p>
          <a:p>
            <a:pPr marL="1240334" lvl="5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Real-time dose-deposition profiling</a:t>
            </a:r>
          </a:p>
          <a:p>
            <a:pPr marL="897434" lvl="4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Novel, automated, end-station development</a:t>
            </a:r>
          </a:p>
          <a:p>
            <a:pPr marL="897434" lvl="4" indent="-125909">
              <a:buFont typeface="+mj-lt"/>
              <a:buAutoNum type="arabicPeriod"/>
            </a:pPr>
            <a:endParaRPr lang="en-US" dirty="0"/>
          </a:p>
          <a:p>
            <a:pPr marL="125909" lvl="1" indent="-125909">
              <a:buFont typeface="+mj-lt"/>
              <a:buAutoNum type="arabicPeriod"/>
            </a:pPr>
            <a:r>
              <a:rPr lang="en-US" dirty="0"/>
              <a:t>Facility design and integration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43140F-27FC-D931-DA4B-DE8BE4CF3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4" y="664331"/>
            <a:ext cx="3125337" cy="442274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2F348C-3536-C094-42EF-6E642844C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144" y="664330"/>
            <a:ext cx="3125337" cy="442274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15631F-80AF-018C-4523-2D500FF99D56}"/>
              </a:ext>
            </a:extLst>
          </p:cNvPr>
          <p:cNvSpPr txBox="1"/>
          <p:nvPr/>
        </p:nvSpPr>
        <p:spPr>
          <a:xfrm>
            <a:off x="6390798" y="3942935"/>
            <a:ext cx="2653370" cy="71558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b="1" dirty="0">
                <a:solidFill>
                  <a:srgbClr val="024812"/>
                </a:solidFill>
                <a:latin typeface="Calibri" panose="020F0502020204030204"/>
              </a:rPr>
              <a:t>First two years of</a:t>
            </a:r>
            <a:br>
              <a:rPr lang="en-US" sz="1350" b="1" dirty="0">
                <a:solidFill>
                  <a:srgbClr val="024812"/>
                </a:solidFill>
                <a:latin typeface="Calibri" panose="020F0502020204030204"/>
              </a:rPr>
            </a:br>
            <a:r>
              <a:rPr lang="en-US" sz="1350" b="1" dirty="0">
                <a:solidFill>
                  <a:srgbClr val="024812"/>
                </a:solidFill>
                <a:latin typeface="Calibri" panose="020F0502020204030204"/>
              </a:rPr>
              <a:t>“Five-year plan”</a:t>
            </a:r>
          </a:p>
          <a:p>
            <a:pPr algn="ctr" defTabSz="685800"/>
            <a:r>
              <a:rPr lang="en-US" sz="1350" b="1" i="1" dirty="0">
                <a:solidFill>
                  <a:srgbClr val="024812"/>
                </a:solidFill>
                <a:latin typeface="Calibri" panose="020F0502020204030204"/>
                <a:hlinkClick r:id="rId4"/>
              </a:rPr>
              <a:t>CCAP-TN-10</a:t>
            </a:r>
            <a:endParaRPr lang="en-US" sz="1350" b="1" i="1" dirty="0">
              <a:solidFill>
                <a:srgbClr val="024812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04A05A-525E-FFAE-5C8D-7E5D99AF574F}"/>
              </a:ext>
            </a:extLst>
          </p:cNvPr>
          <p:cNvSpPr txBox="1"/>
          <p:nvPr/>
        </p:nvSpPr>
        <p:spPr>
          <a:xfrm>
            <a:off x="746907" y="306935"/>
            <a:ext cx="498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14350">
              <a:defRPr/>
            </a:pPr>
            <a:r>
              <a:rPr lang="en-US" b="1" i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2-year Preliminary Activity – Project start 01Oct22</a:t>
            </a:r>
          </a:p>
        </p:txBody>
      </p:sp>
    </p:spTree>
    <p:extLst>
      <p:ext uri="{BB962C8B-B14F-4D97-AF65-F5344CB8AC3E}">
        <p14:creationId xmlns:p14="http://schemas.microsoft.com/office/powerpoint/2010/main" val="3624562321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-Black.pptx" id="{6485037C-ADCB-C44F-89BE-2A90453F199A}" vid="{B105A753-9D45-7D4B-A934-7DACF6E27F7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1395</TotalTime>
  <Words>744</Words>
  <Application>Microsoft Macintosh PowerPoint</Application>
  <PresentationFormat>On-screen Show (16:9)</PresentationFormat>
  <Paragraphs>162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KL-standard-black</vt:lpstr>
      <vt:lpstr>2_KL-standard-black</vt:lpstr>
      <vt:lpstr>2_Office Theme</vt:lpstr>
      <vt:lpstr>LhARA the Laser-hybrid Accelerator for Radiobiological Applications</vt:lpstr>
      <vt:lpstr>Radiotherapy; the challenge</vt:lpstr>
      <vt:lpstr>PowerPoint Presentation</vt:lpstr>
      <vt:lpstr>Laser-hybrid Accelerator for Radiobiological Applications</vt:lpstr>
      <vt:lpstr>The case for fundamental radiobiology</vt:lpstr>
      <vt:lpstr>Radiobiology in new regimens</vt:lpstr>
      <vt:lpstr>Radiobiology in new regimens</vt:lpstr>
      <vt:lpstr>PowerPoint Presentation</vt:lpstr>
      <vt:lpstr>Status: resources</vt:lpstr>
      <vt:lpstr>Status: highlights by workpackage</vt:lpstr>
      <vt:lpstr>Status: highlights by workpackage</vt:lpstr>
      <vt:lpstr>LhARA: pre-construction phase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Long, Kenneth R</cp:lastModifiedBy>
  <cp:revision>71</cp:revision>
  <dcterms:created xsi:type="dcterms:W3CDTF">2020-01-16T20:28:39Z</dcterms:created>
  <dcterms:modified xsi:type="dcterms:W3CDTF">2023-11-08T07:51:28Z</dcterms:modified>
</cp:coreProperties>
</file>