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502" r:id="rId2"/>
    <p:sldId id="612" r:id="rId3"/>
    <p:sldId id="548" r:id="rId4"/>
    <p:sldId id="718" r:id="rId5"/>
    <p:sldId id="647" r:id="rId6"/>
    <p:sldId id="648" r:id="rId7"/>
    <p:sldId id="695" r:id="rId8"/>
    <p:sldId id="649" r:id="rId9"/>
    <p:sldId id="650" r:id="rId10"/>
    <p:sldId id="667" r:id="rId11"/>
    <p:sldId id="669" r:id="rId12"/>
    <p:sldId id="670" r:id="rId13"/>
    <p:sldId id="671" r:id="rId14"/>
    <p:sldId id="672" r:id="rId15"/>
    <p:sldId id="446" r:id="rId16"/>
    <p:sldId id="686" r:id="rId17"/>
    <p:sldId id="727" r:id="rId18"/>
    <p:sldId id="728" r:id="rId19"/>
    <p:sldId id="614" r:id="rId20"/>
    <p:sldId id="659" r:id="rId21"/>
    <p:sldId id="660" r:id="rId22"/>
    <p:sldId id="661" r:id="rId23"/>
    <p:sldId id="663" r:id="rId24"/>
    <p:sldId id="678" r:id="rId25"/>
    <p:sldId id="714" r:id="rId26"/>
    <p:sldId id="715" r:id="rId27"/>
    <p:sldId id="596" r:id="rId28"/>
    <p:sldId id="625" r:id="rId29"/>
  </p:sldIdLst>
  <p:sldSz cx="9144000" cy="6858000" type="screen4x3"/>
  <p:notesSz cx="6811963" cy="9942513"/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7A087FA5-D07F-4114-B52F-AC54AF032A25}">
          <p14:sldIdLst>
            <p14:sldId id="502"/>
            <p14:sldId id="612"/>
            <p14:sldId id="548"/>
            <p14:sldId id="718"/>
            <p14:sldId id="647"/>
            <p14:sldId id="648"/>
            <p14:sldId id="695"/>
            <p14:sldId id="649"/>
            <p14:sldId id="650"/>
            <p14:sldId id="667"/>
          </p14:sldIdLst>
        </p14:section>
        <p14:section name="Sección sin título" id="{56343E7A-BAFC-42BC-AE4E-625CEE4095A9}">
          <p14:sldIdLst>
            <p14:sldId id="669"/>
            <p14:sldId id="670"/>
            <p14:sldId id="671"/>
            <p14:sldId id="672"/>
            <p14:sldId id="446"/>
            <p14:sldId id="686"/>
            <p14:sldId id="727"/>
            <p14:sldId id="728"/>
            <p14:sldId id="614"/>
            <p14:sldId id="659"/>
            <p14:sldId id="660"/>
            <p14:sldId id="661"/>
            <p14:sldId id="663"/>
          </p14:sldIdLst>
        </p14:section>
        <p14:section name="Sección sin título" id="{8FE7CB01-0F45-4D85-B6DD-98D89CF5950F}">
          <p14:sldIdLst>
            <p14:sldId id="678"/>
            <p14:sldId id="714"/>
            <p14:sldId id="715"/>
            <p14:sldId id="596"/>
            <p14:sldId id="62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57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22CA4"/>
    <a:srgbClr val="6C4E82"/>
    <a:srgbClr val="41F9F5"/>
    <a:srgbClr val="41FDFC"/>
    <a:srgbClr val="FFFF00"/>
    <a:srgbClr val="EEAFBB"/>
    <a:srgbClr val="EF523D"/>
    <a:srgbClr val="DE6422"/>
    <a:srgbClr val="000000"/>
    <a:srgbClr val="108A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11" autoAdjust="0"/>
    <p:restoredTop sz="93129" autoAdjust="0"/>
  </p:normalViewPr>
  <p:slideViewPr>
    <p:cSldViewPr snapToObjects="1">
      <p:cViewPr varScale="1">
        <p:scale>
          <a:sx n="95" d="100"/>
          <a:sy n="95" d="100"/>
        </p:scale>
        <p:origin x="1389" y="51"/>
      </p:cViewPr>
      <p:guideLst>
        <p:guide orient="horz" pos="2478"/>
        <p:guide pos="5738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89EA6-0655-E94D-8D44-C28C31120556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49CCB-1468-AD49-BE6B-D87522D91BB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57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7ABF8-8376-4FCD-AA6F-9A9425B6AB78}" type="datetimeFigureOut">
              <a:rPr lang="en-US" smtClean="0"/>
              <a:pPr/>
              <a:t>7/31/2020</a:t>
            </a:fld>
            <a:endParaRPr lang="en-US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AF0E6-C138-4B1E-ADCF-7F54151BB5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969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99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6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AF0E6-C138-4B1E-ADCF-7F54151BB55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546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40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56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69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16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A69F-7B47-B74C-A5BB-1DE5C186A16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99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4856" y="6550072"/>
            <a:ext cx="477416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LogolC-Blanc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3896" y="3300994"/>
            <a:ext cx="396207" cy="256011"/>
          </a:xfrm>
          <a:prstGeom prst="rect">
            <a:avLst/>
          </a:prstGeom>
        </p:spPr>
      </p:pic>
      <p:pic>
        <p:nvPicPr>
          <p:cNvPr id="13" name="Image 12" descr="LogolC-Gris300Marg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50" y="382045"/>
            <a:ext cx="7835900" cy="608208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60908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8" name="Espace réservé du graphique 17"/>
          <p:cNvSpPr>
            <a:spLocks noGrp="1"/>
          </p:cNvSpPr>
          <p:nvPr>
            <p:ph type="chart" sz="quarter" idx="13"/>
          </p:nvPr>
        </p:nvSpPr>
        <p:spPr>
          <a:xfrm>
            <a:off x="2451600" y="1393825"/>
            <a:ext cx="4240800" cy="42416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654049" y="1393823"/>
            <a:ext cx="1641890" cy="1359315"/>
          </a:xfrm>
        </p:spPr>
        <p:txBody>
          <a:bodyPr/>
          <a:lstStyle>
            <a:lvl1pPr>
              <a:defRPr/>
            </a:lvl1pPr>
            <a:lvl2pPr marL="0" indent="0">
              <a:lnSpc>
                <a:spcPts val="1300"/>
              </a:lnSpc>
              <a:spcBef>
                <a:spcPts val="0"/>
              </a:spcBef>
              <a:defRPr sz="1200"/>
            </a:lvl2pPr>
          </a:lstStyle>
          <a:p>
            <a:pPr lvl="0"/>
            <a:r>
              <a:rPr lang="fr-FR"/>
              <a:t>XX</a:t>
            </a:r>
          </a:p>
          <a:p>
            <a:pPr lvl="1"/>
            <a:r>
              <a:rPr lang="fr-FR"/>
              <a:t>Second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Institut Curie – Commission Scientifique Jointe – Name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C1AE8-AE80-BA45-A7A7-EA22F13968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430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  <a:prstGeom prst="rect">
            <a:avLst/>
          </a:prstGeom>
        </p:spPr>
        <p:txBody>
          <a:bodyPr/>
          <a:lstStyle/>
          <a:p>
            <a:r>
              <a:rPr lang="fr-FR"/>
              <a:t>18 octobre 2019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  <a:prstGeom prst="rect">
            <a:avLst/>
          </a:prstGeom>
        </p:spPr>
        <p:txBody>
          <a:bodyPr/>
          <a:lstStyle/>
          <a:p>
            <a:r>
              <a:rPr lang="fr-FR"/>
              <a:t>Institut Curie – Commission Scientifique Jointe – Name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904856" y="6550072"/>
            <a:ext cx="477416" cy="248493"/>
          </a:xfrm>
          <a:prstGeom prst="rect">
            <a:avLst/>
          </a:prstGeom>
        </p:spPr>
        <p:txBody>
          <a:bodyPr/>
          <a:lstStyle/>
          <a:p>
            <a:fld id="{341D9C7D-9CD3-4C52-92BE-40A810E5AC82}" type="slidenum">
              <a:rPr lang="fr-FR" smtClean="0"/>
              <a:t>‹#›</a:t>
            </a:fld>
            <a:endParaRPr lang="fr-FR"/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620900" y="6486713"/>
            <a:ext cx="5894336" cy="2484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/>
              <a:t>JSM 2016 - Les radiations au cœur des missions de l’Institut Curie </a:t>
            </a:r>
            <a:endParaRPr lang="en-US" i="1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6955512" y="6512839"/>
            <a:ext cx="578024" cy="2484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7672813" y="6486712"/>
            <a:ext cx="1413520" cy="2484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31 mars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08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E82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E822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348880"/>
            <a:ext cx="5794326" cy="2664296"/>
          </a:xfrm>
        </p:spPr>
        <p:txBody>
          <a:bodyPr anchor="t" anchorCtr="0"/>
          <a:lstStyle>
            <a:lvl1pPr algn="l">
              <a:lnSpc>
                <a:spcPts val="6500"/>
              </a:lnSpc>
              <a:defRPr sz="7200" b="1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/>
              <a:t>18 octobre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B5B60"/>
                </a:solidFill>
              </a:defRPr>
            </a:lvl1pPr>
          </a:lstStyle>
          <a:p>
            <a:r>
              <a:rPr lang="fr-FR" b="1"/>
              <a:t>Institut Curie – Commission Scientifique Jointe – Name</a:t>
            </a:r>
            <a:endParaRPr lang="en-US" i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5E366EBC-928B-1F4D-BCBB-31473BB08F8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age 18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701" y="6488621"/>
            <a:ext cx="432817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348880"/>
            <a:ext cx="5794326" cy="2664296"/>
          </a:xfrm>
        </p:spPr>
        <p:txBody>
          <a:bodyPr anchor="t" anchorCtr="0"/>
          <a:lstStyle>
            <a:lvl1pPr algn="l">
              <a:lnSpc>
                <a:spcPts val="6500"/>
              </a:lnSpc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4856" y="6550072"/>
            <a:ext cx="477416" cy="248493"/>
          </a:xfrm>
        </p:spPr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Connecteur droit 14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b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021637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196752"/>
            <a:ext cx="8021636" cy="5112568"/>
          </a:xfrm>
        </p:spPr>
        <p:txBody>
          <a:bodyPr/>
          <a:lstStyle>
            <a:lvl1pPr marL="266700" indent="-266700">
              <a:buClr>
                <a:srgbClr val="EE8220"/>
              </a:buClr>
              <a:buFont typeface="Wingdings" charset="2"/>
              <a:buChar char="§"/>
              <a:defRPr sz="2000">
                <a:solidFill>
                  <a:srgbClr val="5B5B60"/>
                </a:solidFill>
                <a:latin typeface="Century Gothic"/>
                <a:cs typeface="Century Gothic"/>
              </a:defRPr>
            </a:lvl1pPr>
            <a:lvl2pPr marL="450850" indent="-274638">
              <a:buClrTx/>
              <a:buSzPct val="50000"/>
              <a:buFont typeface="Wingdings" charset="2"/>
              <a:buChar char="q"/>
              <a:defRPr sz="1800">
                <a:solidFill>
                  <a:srgbClr val="5B5B60"/>
                </a:solidFill>
                <a:latin typeface="Century Gothic"/>
                <a:cs typeface="Century Gothic"/>
              </a:defRPr>
            </a:lvl2pPr>
            <a:lvl3pPr marL="596900" indent="-238125">
              <a:buClr>
                <a:srgbClr val="EE8220"/>
              </a:buClr>
              <a:buFont typeface="Wingdings" charset="2"/>
              <a:buChar char="§"/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3pPr>
            <a:lvl4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4pPr>
            <a:lvl5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fr-FR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cxnSp>
        <p:nvCxnSpPr>
          <p:cNvPr id="10" name="Connecteur droit 9"/>
          <p:cNvCxnSpPr/>
          <p:nvPr userDrawn="1"/>
        </p:nvCxnSpPr>
        <p:spPr>
          <a:xfrm>
            <a:off x="468313" y="836712"/>
            <a:ext cx="8675687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021637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196752"/>
            <a:ext cx="8021636" cy="5112568"/>
          </a:xfrm>
        </p:spPr>
        <p:txBody>
          <a:bodyPr/>
          <a:lstStyle>
            <a:lvl1pPr marL="266700" indent="-266700">
              <a:buClr>
                <a:srgbClr val="EE8220"/>
              </a:buClr>
              <a:buFont typeface="Wingdings" charset="2"/>
              <a:buChar char="§"/>
              <a:defRPr sz="2000">
                <a:solidFill>
                  <a:srgbClr val="5B5B60"/>
                </a:solidFill>
                <a:latin typeface="Century Gothic"/>
                <a:cs typeface="Century Gothic"/>
              </a:defRPr>
            </a:lvl1pPr>
            <a:lvl2pPr marL="450850" indent="-274638">
              <a:buClrTx/>
              <a:buSzPct val="50000"/>
              <a:buFont typeface="Wingdings" charset="2"/>
              <a:buChar char="q"/>
              <a:defRPr sz="1800">
                <a:solidFill>
                  <a:srgbClr val="5B5B60"/>
                </a:solidFill>
                <a:latin typeface="Century Gothic"/>
                <a:cs typeface="Century Gothic"/>
              </a:defRPr>
            </a:lvl2pPr>
            <a:lvl3pPr marL="596900" indent="-238125">
              <a:buClr>
                <a:srgbClr val="EE8220"/>
              </a:buClr>
              <a:buFont typeface="Wingdings" charset="2"/>
              <a:buChar char="§"/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3pPr>
            <a:lvl4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4pPr>
            <a:lvl5pPr>
              <a:defRPr sz="1600">
                <a:solidFill>
                  <a:srgbClr val="5B5B60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468313" y="836712"/>
            <a:ext cx="8675687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69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624"/>
            <a:ext cx="8021637" cy="729605"/>
          </a:xfrm>
        </p:spPr>
        <p:txBody>
          <a:bodyPr anchor="b"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cxnSp>
        <p:nvCxnSpPr>
          <p:cNvPr id="10" name="Connecteur droit 9"/>
          <p:cNvCxnSpPr/>
          <p:nvPr userDrawn="1"/>
        </p:nvCxnSpPr>
        <p:spPr>
          <a:xfrm>
            <a:off x="468313" y="836712"/>
            <a:ext cx="8675687" cy="0"/>
          </a:xfrm>
          <a:prstGeom prst="line">
            <a:avLst/>
          </a:prstGeom>
          <a:ln w="28575" cmpd="sng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33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650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et mise en av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493838"/>
            <a:ext cx="3295650" cy="3189287"/>
          </a:xfrm>
          <a:solidFill>
            <a:schemeClr val="bg2"/>
          </a:solidFill>
        </p:spPr>
        <p:txBody>
          <a:bodyPr lIns="648000"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60908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4" name="Espace réservé pour une image  13"/>
          <p:cNvSpPr>
            <a:spLocks noGrp="1"/>
          </p:cNvSpPr>
          <p:nvPr>
            <p:ph type="pic" sz="quarter" idx="13"/>
          </p:nvPr>
        </p:nvSpPr>
        <p:spPr>
          <a:xfrm>
            <a:off x="3565525" y="1493838"/>
            <a:ext cx="5578475" cy="3189287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086475" y="4722881"/>
            <a:ext cx="2405063" cy="188913"/>
          </a:xfrm>
        </p:spPr>
        <p:txBody>
          <a:bodyPr/>
          <a:lstStyle>
            <a:lvl1pPr algn="r">
              <a:lnSpc>
                <a:spcPct val="100000"/>
              </a:lnSpc>
              <a:defRPr sz="700" b="0">
                <a:solidFill>
                  <a:srgbClr val="5B5B60"/>
                </a:solidFill>
              </a:defRPr>
            </a:lvl1pPr>
          </a:lstStyle>
          <a:p>
            <a:pPr lvl="0"/>
            <a:r>
              <a:rPr lang="en-US"/>
              <a:t>Crédits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5"/>
          </p:nvPr>
        </p:nvSpPr>
        <p:spPr>
          <a:xfrm>
            <a:off x="3565525" y="5069946"/>
            <a:ext cx="2488142" cy="1093787"/>
          </a:xfrm>
        </p:spPr>
        <p:txBody>
          <a:bodyPr/>
          <a:lstStyle>
            <a:lvl1pPr>
              <a:lnSpc>
                <a:spcPts val="1700"/>
              </a:lnSpc>
              <a:defRPr sz="1600" b="0">
                <a:solidFill>
                  <a:schemeClr val="tx1"/>
                </a:solidFill>
              </a:defRPr>
            </a:lvl1pPr>
            <a:lvl2pPr>
              <a:defRPr sz="1400"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cercl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6400800"/>
            <a:ext cx="9144000" cy="48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8962" y="1340768"/>
            <a:ext cx="3162576" cy="4939200"/>
          </a:xfrm>
        </p:spPr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7460908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LogolC-Gris300Marg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144" y="6486713"/>
            <a:ext cx="432817" cy="286513"/>
          </a:xfrm>
          <a:prstGeom prst="rect">
            <a:avLst/>
          </a:prstGeom>
          <a:ln>
            <a:noFill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4050" y="6550072"/>
            <a:ext cx="5502126" cy="248493"/>
          </a:xfrm>
        </p:spPr>
        <p:txBody>
          <a:bodyPr/>
          <a:lstStyle/>
          <a:p>
            <a:r>
              <a:rPr lang="fr-FR" b="1"/>
              <a:t>Institut Curie – Commission Scientifique Jointe – Name</a:t>
            </a:r>
            <a:endParaRPr lang="en-US" i="1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328" y="6550072"/>
            <a:ext cx="1413520" cy="248493"/>
          </a:xfrm>
        </p:spPr>
        <p:txBody>
          <a:bodyPr/>
          <a:lstStyle/>
          <a:p>
            <a:r>
              <a:rPr lang="fr-FR"/>
              <a:t>18 octobre 2019</a:t>
            </a:r>
            <a:endParaRPr lang="en-US" dirty="0"/>
          </a:p>
        </p:txBody>
      </p:sp>
      <p:sp>
        <p:nvSpPr>
          <p:cNvPr id="14" name="Espace réservé pour une image  13"/>
          <p:cNvSpPr>
            <a:spLocks noGrp="1"/>
          </p:cNvSpPr>
          <p:nvPr>
            <p:ph type="pic" sz="quarter" idx="13"/>
          </p:nvPr>
        </p:nvSpPr>
        <p:spPr>
          <a:xfrm>
            <a:off x="-486359" y="1340768"/>
            <a:ext cx="4702223" cy="4702223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642143" y="6161985"/>
            <a:ext cx="2405063" cy="188913"/>
          </a:xfrm>
        </p:spPr>
        <p:txBody>
          <a:bodyPr/>
          <a:lstStyle>
            <a:lvl1pPr algn="ctr">
              <a:lnSpc>
                <a:spcPct val="100000"/>
              </a:lnSpc>
              <a:defRPr sz="700" b="0">
                <a:solidFill>
                  <a:srgbClr val="5B5B60"/>
                </a:solidFill>
              </a:defRPr>
            </a:lvl1pPr>
          </a:lstStyle>
          <a:p>
            <a:pPr lvl="0"/>
            <a:r>
              <a:rPr lang="en-US"/>
              <a:t>Crédits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4050" y="382045"/>
            <a:ext cx="7835900" cy="6082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050" y="1340768"/>
            <a:ext cx="7835899" cy="43924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24328" y="6550072"/>
            <a:ext cx="1413520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/>
              <a:t>18 octobre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4050" y="6550072"/>
            <a:ext cx="5502126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b="1"/>
              <a:t>Institut Curie – Commission Scientifique Jointe – Name</a:t>
            </a:r>
            <a:endParaRPr lang="en-US" i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04856" y="6550072"/>
            <a:ext cx="477416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E366EBC-928B-1F4D-BCBB-31473BB08F8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7452320" y="6550072"/>
            <a:ext cx="0" cy="20886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8" r:id="rId3"/>
    <p:sldLayoutId id="2147483650" r:id="rId4"/>
    <p:sldLayoutId id="2147483665" r:id="rId5"/>
    <p:sldLayoutId id="2147483664" r:id="rId6"/>
    <p:sldLayoutId id="2147483661" r:id="rId7"/>
    <p:sldLayoutId id="2147483654" r:id="rId8"/>
    <p:sldLayoutId id="2147483655" r:id="rId9"/>
    <p:sldLayoutId id="2147483656" r:id="rId10"/>
    <p:sldLayoutId id="2147483662" r:id="rId11"/>
    <p:sldLayoutId id="2147483663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5B5B6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457200" rtl="0" eaLnBrk="1" latinLnBrk="0" hangingPunct="1">
        <a:lnSpc>
          <a:spcPts val="2800"/>
        </a:lnSpc>
        <a:spcBef>
          <a:spcPts val="0"/>
        </a:spcBef>
        <a:buFontTx/>
        <a:buNone/>
        <a:defRPr sz="2200" b="1" kern="1200">
          <a:solidFill>
            <a:srgbClr val="EE8220"/>
          </a:solidFill>
          <a:latin typeface="Arial" pitchFamily="34" charset="0"/>
          <a:ea typeface="+mn-ea"/>
          <a:cs typeface="Arial" pitchFamily="34" charset="0"/>
        </a:defRPr>
      </a:lvl1pPr>
      <a:lvl2pPr marL="168275" indent="0" algn="l" defTabSz="457200" rtl="0" eaLnBrk="1" latinLnBrk="0" hangingPunct="1">
        <a:lnSpc>
          <a:spcPts val="1600"/>
        </a:lnSpc>
        <a:spcBef>
          <a:spcPts val="600"/>
        </a:spcBef>
        <a:buFontTx/>
        <a:buNone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20675" indent="-7938" algn="l" defTabSz="457200" rtl="0" eaLnBrk="1" latinLnBrk="0" hangingPunct="1">
        <a:lnSpc>
          <a:spcPts val="1800"/>
        </a:lnSpc>
        <a:spcBef>
          <a:spcPts val="600"/>
        </a:spcBef>
        <a:buFontTx/>
        <a:buNone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579438" indent="0" algn="l" defTabSz="457200" rtl="0" eaLnBrk="1" latinLnBrk="0" hangingPunct="1">
        <a:lnSpc>
          <a:spcPts val="1600"/>
        </a:lnSpc>
        <a:spcBef>
          <a:spcPts val="300"/>
        </a:spcBef>
        <a:buFontTx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739775" indent="-7938" algn="l" defTabSz="457200" rtl="0" eaLnBrk="1" latinLnBrk="0" hangingPunct="1">
        <a:lnSpc>
          <a:spcPts val="1600"/>
        </a:lnSpc>
        <a:spcBef>
          <a:spcPts val="300"/>
        </a:spcBef>
        <a:buFontTx/>
        <a:buNone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2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g"/><Relationship Id="rId3" Type="http://schemas.openxmlformats.org/officeDocument/2006/relationships/image" Target="../media/image55.jpg"/><Relationship Id="rId7" Type="http://schemas.openxmlformats.org/officeDocument/2006/relationships/image" Target="../media/image59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g"/><Relationship Id="rId11" Type="http://schemas.openxmlformats.org/officeDocument/2006/relationships/image" Target="../media/image63.png"/><Relationship Id="rId5" Type="http://schemas.openxmlformats.org/officeDocument/2006/relationships/image" Target="../media/image57.jpg"/><Relationship Id="rId10" Type="http://schemas.openxmlformats.org/officeDocument/2006/relationships/image" Target="../media/image62.jpg"/><Relationship Id="rId4" Type="http://schemas.openxmlformats.org/officeDocument/2006/relationships/image" Target="../media/image56.jpg"/><Relationship Id="rId9" Type="http://schemas.openxmlformats.org/officeDocument/2006/relationships/image" Target="../media/image6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fi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png"/><Relationship Id="rId4" Type="http://schemas.openxmlformats.org/officeDocument/2006/relationships/image" Target="../media/image67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2" descr="Logo_PSUD Paris XI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8" b="36699"/>
          <a:stretch/>
        </p:blipFill>
        <p:spPr bwMode="auto">
          <a:xfrm>
            <a:off x="3411828" y="5277764"/>
            <a:ext cx="1367249" cy="89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Image 6" descr="Logo_mesr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32814"/>
            <a:ext cx="971758" cy="1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" descr="LOGO SIRIC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3" t="17400" r="11948" b="10850"/>
          <a:stretch/>
        </p:blipFill>
        <p:spPr bwMode="auto">
          <a:xfrm>
            <a:off x="4954351" y="5273405"/>
            <a:ext cx="853606" cy="90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Afficher l'image d'orig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808" y="5273405"/>
            <a:ext cx="874836" cy="43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6985497" y="4911121"/>
            <a:ext cx="0" cy="1488199"/>
          </a:xfrm>
          <a:prstGeom prst="line">
            <a:avLst/>
          </a:prstGeom>
          <a:ln w="12700">
            <a:solidFill>
              <a:schemeClr val="accent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Institut Curie </a:t>
            </a:r>
            <a:endParaRPr lang="en-US" i="1" dirty="0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4" name="Grouper 3"/>
          <p:cNvGrpSpPr/>
          <p:nvPr/>
        </p:nvGrpSpPr>
        <p:grpSpPr>
          <a:xfrm>
            <a:off x="499727" y="47730"/>
            <a:ext cx="9617938" cy="4842987"/>
            <a:chOff x="976235" y="802374"/>
            <a:chExt cx="9617938" cy="4693188"/>
          </a:xfrm>
        </p:grpSpPr>
        <p:sp>
          <p:nvSpPr>
            <p:cNvPr id="13" name="Titre 8"/>
            <p:cNvSpPr txBox="1">
              <a:spLocks/>
            </p:cNvSpPr>
            <p:nvPr/>
          </p:nvSpPr>
          <p:spPr>
            <a:xfrm>
              <a:off x="2888269" y="1526625"/>
              <a:ext cx="7705904" cy="3672408"/>
            </a:xfrm>
            <a:prstGeom prst="rect">
              <a:avLst/>
            </a:prstGeom>
          </p:spPr>
          <p:txBody>
            <a:bodyPr lIns="0" tIns="0" rIns="0" bIns="0" anchor="ctr"/>
            <a:lstStyle/>
            <a:p>
              <a:pPr>
                <a:spcAft>
                  <a:spcPts val="100"/>
                </a:spcAft>
              </a:pPr>
              <a:r>
                <a:rPr lang="fr-FR" sz="2600" b="1" i="1" dirty="0">
                  <a:latin typeface="Century Gothic"/>
                  <a:cs typeface="Century Gothic"/>
                </a:rPr>
                <a:t> </a:t>
              </a:r>
              <a:r>
                <a:rPr lang="fr-FR" sz="2600" b="1" i="1" dirty="0" err="1">
                  <a:latin typeface="Century Gothic"/>
                  <a:cs typeface="Century Gothic"/>
                </a:rPr>
                <a:t>Minibeam</a:t>
              </a:r>
              <a:r>
                <a:rPr lang="fr-FR" sz="2600" b="1" i="1" dirty="0">
                  <a:latin typeface="Century Gothic"/>
                  <a:cs typeface="Century Gothic"/>
                </a:rPr>
                <a:t> radiation </a:t>
              </a:r>
              <a:r>
                <a:rPr lang="fr-FR" sz="2600" b="1" i="1" dirty="0" err="1">
                  <a:latin typeface="Century Gothic"/>
                  <a:cs typeface="Century Gothic"/>
                </a:rPr>
                <a:t>therapy</a:t>
              </a:r>
              <a:r>
                <a:rPr lang="fr-FR" sz="2600" b="1" i="1" dirty="0">
                  <a:latin typeface="Century Gothic"/>
                  <a:cs typeface="Century Gothic"/>
                </a:rPr>
                <a:t>:</a:t>
              </a:r>
            </a:p>
            <a:p>
              <a:pPr>
                <a:spcAft>
                  <a:spcPts val="100"/>
                </a:spcAft>
              </a:pPr>
              <a:r>
                <a:rPr lang="fr-FR" sz="2600" b="1" i="1" dirty="0">
                  <a:latin typeface="Century Gothic"/>
                  <a:cs typeface="Century Gothic"/>
                </a:rPr>
                <a:t> </a:t>
              </a:r>
              <a:r>
                <a:rPr lang="fr-FR" sz="2600" b="1" i="1" dirty="0" err="1">
                  <a:latin typeface="Century Gothic"/>
                  <a:cs typeface="Century Gothic"/>
                </a:rPr>
                <a:t>from</a:t>
              </a:r>
              <a:r>
                <a:rPr lang="fr-FR" sz="2600" b="1" i="1" dirty="0">
                  <a:latin typeface="Century Gothic"/>
                  <a:cs typeface="Century Gothic"/>
                </a:rPr>
                <a:t> photons to </a:t>
              </a:r>
              <a:r>
                <a:rPr lang="fr-FR" sz="2600" b="1" i="1" dirty="0" err="1">
                  <a:latin typeface="Century Gothic"/>
                  <a:cs typeface="Century Gothic"/>
                </a:rPr>
                <a:t>charged</a:t>
              </a:r>
              <a:r>
                <a:rPr lang="fr-FR" sz="2600" b="1" i="1" dirty="0">
                  <a:latin typeface="Century Gothic"/>
                  <a:cs typeface="Century Gothic"/>
                </a:rPr>
                <a:t> </a:t>
              </a:r>
              <a:r>
                <a:rPr lang="fr-FR" sz="2600" b="1" i="1" dirty="0" err="1">
                  <a:latin typeface="Century Gothic"/>
                  <a:cs typeface="Century Gothic"/>
                </a:rPr>
                <a:t>particles</a:t>
              </a:r>
              <a:endParaRPr lang="fr-FR" sz="2600" b="1" i="1" dirty="0">
                <a:latin typeface="Century Gothic"/>
                <a:cs typeface="Century Gothic"/>
              </a:endParaRPr>
            </a:p>
            <a:p>
              <a:pPr defTabSz="457200" eaLnBrk="1" fontAlgn="auto" hangingPunct="1">
                <a:spcAft>
                  <a:spcPts val="0"/>
                </a:spcAft>
                <a:defRPr/>
              </a:pPr>
              <a:endParaRPr lang="en-US" b="1" dirty="0">
                <a:solidFill>
                  <a:srgbClr val="5B5B60"/>
                </a:solidFill>
                <a:latin typeface="Century Gothic"/>
                <a:ea typeface="+mj-ea"/>
                <a:cs typeface="Century Gothic"/>
              </a:endParaRPr>
            </a:p>
            <a:p>
              <a:endParaRPr lang="fr-FR" sz="2000" dirty="0">
                <a:solidFill>
                  <a:srgbClr val="5B5B60"/>
                </a:solidFill>
                <a:latin typeface="Century Gothic"/>
                <a:cs typeface="Century Gothic"/>
              </a:endParaRPr>
            </a:p>
            <a:p>
              <a:r>
                <a:rPr lang="fr-FR" sz="2000" dirty="0">
                  <a:solidFill>
                    <a:srgbClr val="5B5B60"/>
                  </a:solidFill>
                  <a:latin typeface="Century Gothic"/>
                  <a:cs typeface="Century Gothic"/>
                </a:rPr>
                <a:t>Yolanda Prezado, PhD, HDR</a:t>
              </a:r>
            </a:p>
            <a:p>
              <a:endParaRPr lang="fr-FR" sz="2000" dirty="0">
                <a:solidFill>
                  <a:srgbClr val="5B5B60"/>
                </a:solidFill>
                <a:latin typeface="Century Gothic"/>
                <a:cs typeface="Century Gothic"/>
              </a:endParaRPr>
            </a:p>
          </p:txBody>
        </p:sp>
        <p:pic>
          <p:nvPicPr>
            <p:cNvPr id="15362" name="Picture 13" descr="IC - logo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6252" y="802374"/>
              <a:ext cx="1620000" cy="1636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Connecteur droit 4"/>
            <p:cNvCxnSpPr/>
            <p:nvPr/>
          </p:nvCxnSpPr>
          <p:spPr>
            <a:xfrm>
              <a:off x="976235" y="5495562"/>
              <a:ext cx="7705905" cy="0"/>
            </a:xfrm>
            <a:prstGeom prst="line">
              <a:avLst/>
            </a:prstGeom>
            <a:ln w="28575">
              <a:solidFill>
                <a:srgbClr val="EE821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Image 5" descr="cnr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482" y="5277570"/>
            <a:ext cx="886355" cy="89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2">
            <a:extLst>
              <a:ext uri="{FF2B5EF4-FFF2-40B4-BE49-F238E27FC236}">
                <a16:creationId xmlns:a16="http://schemas.microsoft.com/office/drawing/2014/main" id="{E978F76E-9B5C-4F2D-98DD-461CAA9DA8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2240" y="3066288"/>
            <a:ext cx="1897125" cy="165304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3CDC7D0-3FD3-4CCE-ABC6-6452F1E3FD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67408" y="5116613"/>
            <a:ext cx="1476375" cy="1057275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5761B825-2EBE-4688-9000-4AEECD80FF8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9382" r="46154"/>
          <a:stretch/>
        </p:blipFill>
        <p:spPr>
          <a:xfrm>
            <a:off x="0" y="0"/>
            <a:ext cx="2236992" cy="306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09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308" y="-90783"/>
            <a:ext cx="8021637" cy="729605"/>
          </a:xfrm>
        </p:spPr>
        <p:txBody>
          <a:bodyPr>
            <a:normAutofit fontScale="90000"/>
          </a:bodyPr>
          <a:lstStyle/>
          <a:p>
            <a:r>
              <a:rPr lang="en-GB" sz="2600" b="1" i="1" dirty="0">
                <a:solidFill>
                  <a:schemeClr val="accent4">
                    <a:lumMod val="75000"/>
                  </a:schemeClr>
                </a:solidFill>
              </a:rPr>
              <a:t>PROTON</a:t>
            </a:r>
            <a:r>
              <a:rPr lang="en-GB" sz="2600" b="1" dirty="0">
                <a:solidFill>
                  <a:schemeClr val="accent4">
                    <a:lumMod val="75000"/>
                  </a:schemeClr>
                </a:solidFill>
              </a:rPr>
              <a:t>MBRT: an innovative therapeutic approach</a:t>
            </a:r>
            <a:endParaRPr lang="en-US" sz="2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913127" y="1159956"/>
            <a:ext cx="35581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Protons and their specific physics and biology</a:t>
            </a:r>
          </a:p>
        </p:txBody>
      </p:sp>
      <p:sp>
        <p:nvSpPr>
          <p:cNvPr id="6" name="CuadroTexto 6"/>
          <p:cNvSpPr txBox="1"/>
          <p:nvPr/>
        </p:nvSpPr>
        <p:spPr>
          <a:xfrm>
            <a:off x="184507" y="1165884"/>
            <a:ext cx="40683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/>
              <a:t> </a:t>
            </a:r>
            <a:r>
              <a:rPr lang="en-US" sz="2200" dirty="0" err="1"/>
              <a:t>Minibeam</a:t>
            </a:r>
            <a:r>
              <a:rPr lang="en-US" sz="2200" dirty="0"/>
              <a:t> radiation therapy </a:t>
            </a:r>
          </a:p>
        </p:txBody>
      </p:sp>
      <p:sp>
        <p:nvSpPr>
          <p:cNvPr id="7" name="Cruz 15"/>
          <p:cNvSpPr/>
          <p:nvPr/>
        </p:nvSpPr>
        <p:spPr>
          <a:xfrm>
            <a:off x="4369638" y="1242891"/>
            <a:ext cx="316092" cy="316093"/>
          </a:xfrm>
          <a:prstGeom prst="plus">
            <a:avLst>
              <a:gd name="adj" fmla="val 4082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2416062" y="2313518"/>
            <a:ext cx="432323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u="sng" dirty="0"/>
              <a:t>Proton </a:t>
            </a:r>
            <a:r>
              <a:rPr lang="en-US" sz="2200" b="1" u="sng" dirty="0" err="1"/>
              <a:t>minibeam</a:t>
            </a:r>
            <a:r>
              <a:rPr lang="en-US" sz="2200" b="1" u="sng" dirty="0"/>
              <a:t> radiation therapy</a:t>
            </a:r>
          </a:p>
          <a:p>
            <a:pPr algn="ctr"/>
            <a:r>
              <a:rPr lang="en-US" sz="2200" dirty="0"/>
              <a:t>Prezado et al. Med. Phys.2013</a:t>
            </a:r>
          </a:p>
          <a:p>
            <a:endParaRPr lang="es-ES" dirty="0"/>
          </a:p>
        </p:txBody>
      </p:sp>
      <p:grpSp>
        <p:nvGrpSpPr>
          <p:cNvPr id="24" name="Groupe 23"/>
          <p:cNvGrpSpPr/>
          <p:nvPr/>
        </p:nvGrpSpPr>
        <p:grpSpPr>
          <a:xfrm>
            <a:off x="3121571" y="3279159"/>
            <a:ext cx="3121573" cy="2101364"/>
            <a:chOff x="3111975" y="3576430"/>
            <a:chExt cx="2361078" cy="1895757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11975" y="3576430"/>
              <a:ext cx="2361078" cy="1895757"/>
            </a:xfrm>
            <a:prstGeom prst="rect">
              <a:avLst/>
            </a:prstGeom>
          </p:spPr>
        </p:pic>
        <p:pic>
          <p:nvPicPr>
            <p:cNvPr id="18" name="Picture 1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44" t="43837" r="58354" b="46013"/>
            <a:stretch/>
          </p:blipFill>
          <p:spPr bwMode="auto">
            <a:xfrm>
              <a:off x="3111975" y="4140810"/>
              <a:ext cx="1486950" cy="536449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000000">
                  <a:alpha val="6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 t="13335" b="1333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0" name="Oval 46"/>
            <p:cNvSpPr/>
            <p:nvPr/>
          </p:nvSpPr>
          <p:spPr>
            <a:xfrm>
              <a:off x="4034480" y="4202770"/>
              <a:ext cx="458620" cy="429374"/>
            </a:xfrm>
            <a:prstGeom prst="ellipse">
              <a:avLst/>
            </a:prstGeom>
            <a:noFill/>
            <a:ln w="127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Conector recto de flecha 9"/>
            <p:cNvCxnSpPr/>
            <p:nvPr/>
          </p:nvCxnSpPr>
          <p:spPr>
            <a:xfrm flipV="1">
              <a:off x="4263790" y="4732493"/>
              <a:ext cx="0" cy="437922"/>
            </a:xfrm>
            <a:prstGeom prst="straightConnector1">
              <a:avLst/>
            </a:prstGeom>
            <a:ln w="158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uadroTexto 2"/>
            <p:cNvSpPr txBox="1"/>
            <p:nvPr/>
          </p:nvSpPr>
          <p:spPr>
            <a:xfrm>
              <a:off x="3826713" y="5043756"/>
              <a:ext cx="8899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>
                  <a:solidFill>
                    <a:schemeClr val="bg1"/>
                  </a:solidFill>
                </a:rPr>
                <a:t>Tumor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107504" y="5589801"/>
            <a:ext cx="8928992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GB" sz="2200" b="1" dirty="0"/>
              <a:t>First implementation </a:t>
            </a:r>
            <a:r>
              <a:rPr lang="en-GB" sz="2200" dirty="0"/>
              <a:t>worldwide at a </a:t>
            </a:r>
            <a:r>
              <a:rPr lang="en-GB" sz="2200" dirty="0" err="1"/>
              <a:t>Orsay</a:t>
            </a:r>
            <a:r>
              <a:rPr lang="en-GB" sz="2200" dirty="0"/>
              <a:t> proton therapy centre (I. Curie)  </a:t>
            </a:r>
          </a:p>
          <a:p>
            <a:pPr algn="ctr">
              <a:spcAft>
                <a:spcPts val="800"/>
              </a:spcAft>
            </a:pPr>
            <a:r>
              <a:rPr lang="en-GB" i="1" dirty="0"/>
              <a:t>(</a:t>
            </a:r>
            <a:r>
              <a:rPr lang="en-GB" i="1" dirty="0" err="1"/>
              <a:t>Peucelle</a:t>
            </a:r>
            <a:r>
              <a:rPr lang="en-GB" i="1" dirty="0"/>
              <a:t>, Martinez,… and Prezado, Med. Phys. 2015)</a:t>
            </a:r>
          </a:p>
        </p:txBody>
      </p:sp>
      <p:sp>
        <p:nvSpPr>
          <p:cNvPr id="25" name="Accolade fermante 24"/>
          <p:cNvSpPr/>
          <p:nvPr/>
        </p:nvSpPr>
        <p:spPr>
          <a:xfrm rot="5400000">
            <a:off x="4388434" y="1614"/>
            <a:ext cx="278501" cy="42475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68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621"/>
    </mc:Choice>
    <mc:Fallback xmlns="">
      <p:transition spd="slow" advTm="5762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335779" y="1060723"/>
            <a:ext cx="8551684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000" b="1" dirty="0"/>
              <a:t>First evaluation </a:t>
            </a:r>
            <a:r>
              <a:rPr lang="en-GB" sz="2000" b="1" i="1" dirty="0"/>
              <a:t>of normal brain response (Prezado et al. </a:t>
            </a:r>
            <a:r>
              <a:rPr lang="en-GB" sz="2000" b="1" i="1" dirty="0" err="1"/>
              <a:t>Scie</a:t>
            </a:r>
            <a:r>
              <a:rPr lang="en-GB" sz="2000" b="1" i="1" dirty="0"/>
              <a:t>. Rep. 2017)</a:t>
            </a:r>
            <a:endParaRPr lang="en-US" b="1" i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4834" t="3707" b="31278"/>
          <a:stretch/>
        </p:blipFill>
        <p:spPr>
          <a:xfrm>
            <a:off x="6289167" y="3166135"/>
            <a:ext cx="2639303" cy="123516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56" y="3210651"/>
            <a:ext cx="1219306" cy="121930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6281" y="3193479"/>
            <a:ext cx="1219306" cy="121930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12370" y="2496657"/>
            <a:ext cx="331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Standard PT (25  Gy/one fraction)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278909" y="2481432"/>
            <a:ext cx="3781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/>
              <a:t>pMBRT</a:t>
            </a:r>
            <a:r>
              <a:rPr lang="fr-FR" u="sng" dirty="0"/>
              <a:t> (25  Gy  </a:t>
            </a:r>
            <a:r>
              <a:rPr lang="fr-FR" u="sng" dirty="0" err="1"/>
              <a:t>average</a:t>
            </a:r>
            <a:r>
              <a:rPr lang="fr-FR" u="sng" dirty="0"/>
              <a:t> dose-</a:t>
            </a:r>
          </a:p>
          <a:p>
            <a:r>
              <a:rPr lang="fr-FR" u="sng" dirty="0"/>
              <a:t>58 Gy </a:t>
            </a:r>
            <a:r>
              <a:rPr lang="fr-FR" u="sng" dirty="0" err="1"/>
              <a:t>peak</a:t>
            </a:r>
            <a:r>
              <a:rPr lang="fr-FR" u="sng" dirty="0"/>
              <a:t> dose/one fraction)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8256" y="4497405"/>
            <a:ext cx="2982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Skin: moist desquamation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Permanent epilation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Important brain damage</a:t>
            </a:r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5101092" y="454628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5FA0"/>
                </a:solidFill>
              </a:rPr>
              <a:t>No skin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5FA0"/>
                </a:solidFill>
              </a:rPr>
              <a:t>Reversible epilation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5FA0"/>
                </a:solidFill>
              </a:rPr>
              <a:t>No brain damage observed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5FA0"/>
                </a:solidFill>
              </a:rPr>
              <a:t>No cognitive effects observed</a:t>
            </a:r>
            <a:endParaRPr lang="fr-FR" dirty="0"/>
          </a:p>
        </p:txBody>
      </p:sp>
      <p:sp>
        <p:nvSpPr>
          <p:cNvPr id="16" name="Title 35"/>
          <p:cNvSpPr txBox="1">
            <a:spLocks/>
          </p:cNvSpPr>
          <p:nvPr/>
        </p:nvSpPr>
        <p:spPr>
          <a:xfrm>
            <a:off x="335779" y="239950"/>
            <a:ext cx="8534400" cy="54668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6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Proton </a:t>
            </a:r>
            <a:r>
              <a:rPr lang="en-GB" b="1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 radiation therapy spares normal brain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9762" y="1816920"/>
            <a:ext cx="8340417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900" dirty="0" err="1"/>
              <a:t>Whole</a:t>
            </a:r>
            <a:r>
              <a:rPr lang="fr-FR" sz="1900" dirty="0"/>
              <a:t> </a:t>
            </a:r>
            <a:r>
              <a:rPr lang="fr-FR" sz="1900" dirty="0" err="1"/>
              <a:t>brain</a:t>
            </a:r>
            <a:r>
              <a:rPr lang="fr-FR" sz="1900" dirty="0"/>
              <a:t> irradiations (normal rats, 7-weeks </a:t>
            </a:r>
            <a:r>
              <a:rPr lang="fr-FR" sz="1900" dirty="0" err="1"/>
              <a:t>old</a:t>
            </a:r>
            <a:r>
              <a:rPr lang="fr-FR" sz="1900" dirty="0"/>
              <a:t>).  Long-</a:t>
            </a:r>
            <a:r>
              <a:rPr lang="fr-FR" sz="1900" dirty="0" err="1"/>
              <a:t>term</a:t>
            </a:r>
            <a:r>
              <a:rPr lang="fr-FR" sz="1900" dirty="0"/>
              <a:t> </a:t>
            </a:r>
            <a:r>
              <a:rPr lang="fr-FR" sz="1900" dirty="0" err="1"/>
              <a:t>follow</a:t>
            </a:r>
            <a:r>
              <a:rPr lang="fr-FR" sz="1900" dirty="0"/>
              <a:t> up (6 m)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054713" y="3534967"/>
            <a:ext cx="909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VERSUS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2364407" y="5817251"/>
            <a:ext cx="4015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NET REDUCTION IN NEUROTOXICITY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9691" y="3215257"/>
            <a:ext cx="2553232" cy="121704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9167" y="3193478"/>
            <a:ext cx="2639303" cy="123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073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5"/>
          <p:cNvSpPr>
            <a:spLocks noGrp="1"/>
          </p:cNvSpPr>
          <p:nvPr>
            <p:ph type="title"/>
          </p:nvPr>
        </p:nvSpPr>
        <p:spPr>
          <a:xfrm>
            <a:off x="419931" y="135184"/>
            <a:ext cx="8534400" cy="546688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Tumor control effectiveness in glioma (RG2) bearing rats 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AutoShape 2" descr="https://imncmail.in2p3.fr/service/home/~/?auth=co&amp;loc=fr&amp;id=100156&amp;part=3">
            <a:extLst>
              <a:ext uri="{FF2B5EF4-FFF2-40B4-BE49-F238E27FC236}">
                <a16:creationId xmlns:a16="http://schemas.microsoft.com/office/drawing/2014/main" id="{25DB5323-584F-4FC9-AB88-2DC6A87F71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286399" y="343804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" name="Rectangle 1"/>
          <p:cNvSpPr/>
          <p:nvPr/>
        </p:nvSpPr>
        <p:spPr>
          <a:xfrm>
            <a:off x="1225369" y="5837841"/>
            <a:ext cx="39367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2100" dirty="0">
                <a:cs typeface="Arial"/>
              </a:rPr>
              <a:t>25 </a:t>
            </a:r>
            <a:r>
              <a:rPr lang="en-US" sz="2100" dirty="0" err="1">
                <a:cs typeface="Arial"/>
              </a:rPr>
              <a:t>Gy</a:t>
            </a:r>
            <a:r>
              <a:rPr lang="en-US" sz="2100" dirty="0">
                <a:cs typeface="Arial"/>
              </a:rPr>
              <a:t>/one fraction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3799017" y="3652627"/>
            <a:ext cx="497107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>
              <a:solidFill>
                <a:srgbClr val="3333CC"/>
              </a:solidFill>
            </a:endParaRPr>
          </a:p>
          <a:p>
            <a:pPr algn="ctr"/>
            <a:r>
              <a:rPr lang="en-US" sz="2200" b="1" dirty="0" err="1">
                <a:solidFill>
                  <a:srgbClr val="3333CC"/>
                </a:solidFill>
              </a:rPr>
              <a:t>pMBRT</a:t>
            </a:r>
            <a:r>
              <a:rPr lang="en-US" sz="2200" b="1" dirty="0">
                <a:solidFill>
                  <a:srgbClr val="3333CC"/>
                </a:solidFill>
              </a:rPr>
              <a:t> </a:t>
            </a:r>
            <a:r>
              <a:rPr lang="en-US" sz="2200" b="1" dirty="0">
                <a:solidFill>
                  <a:srgbClr val="3333CC"/>
                </a:solidFill>
                <a:sym typeface="Wingdings" panose="05000000000000000000" pitchFamily="2" charset="2"/>
              </a:rPr>
              <a:t></a:t>
            </a:r>
            <a:r>
              <a:rPr lang="en-US" sz="2200" b="1" dirty="0">
                <a:solidFill>
                  <a:srgbClr val="3333CC"/>
                </a:solidFill>
              </a:rPr>
              <a:t> </a:t>
            </a:r>
            <a:r>
              <a:rPr lang="en-US" sz="2200" dirty="0">
                <a:solidFill>
                  <a:srgbClr val="3333CC"/>
                </a:solidFill>
              </a:rPr>
              <a:t>67 % of long-term survivals (free of tumor). </a:t>
            </a:r>
          </a:p>
          <a:p>
            <a:endParaRPr lang="en-US" sz="2200" dirty="0">
              <a:solidFill>
                <a:srgbClr val="FF0000"/>
              </a:solidFill>
            </a:endParaRPr>
          </a:p>
          <a:p>
            <a:pPr algn="ctr"/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Among the best results ever obtained with radiotherapy alone</a:t>
            </a:r>
          </a:p>
          <a:p>
            <a:r>
              <a:rPr lang="fr-FR" dirty="0"/>
              <a:t>                </a:t>
            </a:r>
          </a:p>
          <a:p>
            <a:r>
              <a:rPr lang="fr-FR" dirty="0"/>
              <a:t>         </a:t>
            </a:r>
            <a:r>
              <a:rPr lang="fr-FR" i="1" dirty="0"/>
              <a:t>Prezado et al., </a:t>
            </a:r>
            <a:r>
              <a:rPr lang="fr-FR" i="1" dirty="0" err="1"/>
              <a:t>Red</a:t>
            </a:r>
            <a:r>
              <a:rPr lang="fr-FR" i="1" dirty="0"/>
              <a:t> Journal 2019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F917768-0F1A-4230-AABC-53A0C09E77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1230"/>
          <a:stretch/>
        </p:blipFill>
        <p:spPr>
          <a:xfrm>
            <a:off x="440205" y="3993155"/>
            <a:ext cx="836645" cy="1732395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AE737DE8-D30F-4E86-9B68-AA61F9518611}"/>
              </a:ext>
            </a:extLst>
          </p:cNvPr>
          <p:cNvGrpSpPr/>
          <p:nvPr/>
        </p:nvGrpSpPr>
        <p:grpSpPr>
          <a:xfrm>
            <a:off x="414890" y="1081218"/>
            <a:ext cx="3087965" cy="4541808"/>
            <a:chOff x="376829" y="1081218"/>
            <a:chExt cx="2904698" cy="4123622"/>
          </a:xfrm>
        </p:grpSpPr>
        <p:sp>
          <p:nvSpPr>
            <p:cNvPr id="9" name="ZoneTexte 8"/>
            <p:cNvSpPr txBox="1"/>
            <p:nvPr/>
          </p:nvSpPr>
          <p:spPr>
            <a:xfrm>
              <a:off x="1524378" y="1081218"/>
              <a:ext cx="159466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b="1" dirty="0">
                  <a:solidFill>
                    <a:srgbClr val="006600"/>
                  </a:solidFill>
                </a:rPr>
                <a:t>Standard PT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803556" y="3251345"/>
              <a:ext cx="103630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200" b="1" dirty="0" err="1">
                  <a:solidFill>
                    <a:srgbClr val="3333CC"/>
                  </a:solidFill>
                </a:rPr>
                <a:t>pMBRT</a:t>
              </a:r>
              <a:endParaRPr lang="fr-FR" sz="2200" b="1" dirty="0">
                <a:solidFill>
                  <a:srgbClr val="3333CC"/>
                </a:solidFill>
              </a:endParaRPr>
            </a:p>
          </p:txBody>
        </p:sp>
        <p:pic>
          <p:nvPicPr>
            <p:cNvPr id="19" name="Image 18"/>
            <p:cNvPicPr>
              <a:picLocks noChangeAspect="1"/>
            </p:cNvPicPr>
            <p:nvPr/>
          </p:nvPicPr>
          <p:blipFill rotWithShape="1">
            <a:blip r:embed="rId5"/>
            <a:srcRect r="40819"/>
            <a:stretch/>
          </p:blipFill>
          <p:spPr>
            <a:xfrm>
              <a:off x="376829" y="1592472"/>
              <a:ext cx="2904698" cy="1433251"/>
            </a:xfrm>
            <a:prstGeom prst="rect">
              <a:avLst/>
            </a:prstGeom>
          </p:spPr>
        </p:pic>
        <p:grpSp>
          <p:nvGrpSpPr>
            <p:cNvPr id="20" name="Groupe 19"/>
            <p:cNvGrpSpPr/>
            <p:nvPr/>
          </p:nvGrpSpPr>
          <p:grpSpPr>
            <a:xfrm>
              <a:off x="1266250" y="3771589"/>
              <a:ext cx="2015277" cy="1433251"/>
              <a:chOff x="3522867" y="1435678"/>
              <a:chExt cx="2015277" cy="1433251"/>
            </a:xfrm>
          </p:grpSpPr>
          <p:pic>
            <p:nvPicPr>
              <p:cNvPr id="21" name="Image 20"/>
              <p:cNvPicPr>
                <a:picLocks noChangeAspect="1"/>
              </p:cNvPicPr>
              <p:nvPr/>
            </p:nvPicPr>
            <p:blipFill rotWithShape="1">
              <a:blip r:embed="rId5"/>
              <a:srcRect l="58940"/>
              <a:stretch/>
            </p:blipFill>
            <p:spPr>
              <a:xfrm>
                <a:off x="3522867" y="1435678"/>
                <a:ext cx="2015277" cy="1433251"/>
              </a:xfrm>
              <a:prstGeom prst="rect">
                <a:avLst/>
              </a:prstGeom>
            </p:spPr>
          </p:pic>
          <p:sp>
            <p:nvSpPr>
              <p:cNvPr id="23" name="CuadroTexto 14">
                <a:extLst>
                  <a:ext uri="{FF2B5EF4-FFF2-40B4-BE49-F238E27FC236}">
                    <a16:creationId xmlns:a16="http://schemas.microsoft.com/office/drawing/2014/main" id="{00251321-AC17-4E71-9882-DEB798E17A46}"/>
                  </a:ext>
                </a:extLst>
              </p:cNvPr>
              <p:cNvSpPr txBox="1"/>
              <p:nvPr/>
            </p:nvSpPr>
            <p:spPr>
              <a:xfrm>
                <a:off x="4060173" y="2039514"/>
                <a:ext cx="7907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dirty="0">
                    <a:solidFill>
                      <a:schemeClr val="bg1"/>
                    </a:solidFill>
                  </a:rPr>
                  <a:t>Tumor</a:t>
                </a:r>
                <a:endParaRPr lang="es-ES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5" name="Connecteur droit 24"/>
              <p:cNvCxnSpPr/>
              <p:nvPr/>
            </p:nvCxnSpPr>
            <p:spPr>
              <a:xfrm>
                <a:off x="4139461" y="2417760"/>
                <a:ext cx="612000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CuadroTexto 14">
              <a:extLst>
                <a:ext uri="{FF2B5EF4-FFF2-40B4-BE49-F238E27FC236}">
                  <a16:creationId xmlns:a16="http://schemas.microsoft.com/office/drawing/2014/main" id="{3C2CE9C4-0871-405E-A279-40EFFD350EF1}"/>
                </a:ext>
              </a:extLst>
            </p:cNvPr>
            <p:cNvSpPr txBox="1"/>
            <p:nvPr/>
          </p:nvSpPr>
          <p:spPr>
            <a:xfrm>
              <a:off x="1829178" y="2218574"/>
              <a:ext cx="7907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>
                  <a:solidFill>
                    <a:schemeClr val="bg1"/>
                  </a:solidFill>
                </a:rPr>
                <a:t>Tumor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cxnSp>
          <p:nvCxnSpPr>
            <p:cNvPr id="29" name="Connecteur droit 24">
              <a:extLst>
                <a:ext uri="{FF2B5EF4-FFF2-40B4-BE49-F238E27FC236}">
                  <a16:creationId xmlns:a16="http://schemas.microsoft.com/office/drawing/2014/main" id="{0C7FE014-B074-455E-A097-4F6DD349C4E9}"/>
                </a:ext>
              </a:extLst>
            </p:cNvPr>
            <p:cNvCxnSpPr>
              <a:cxnSpLocks/>
            </p:cNvCxnSpPr>
            <p:nvPr/>
          </p:nvCxnSpPr>
          <p:spPr>
            <a:xfrm>
              <a:off x="1899847" y="2577099"/>
              <a:ext cx="6120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831979A8-19C2-49B8-A065-6E2C4F23B8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56082" y="1066990"/>
          <a:ext cx="5321021" cy="2615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Prism 7" r:id="rId6" imgW="4175774" imgH="2671263" progId="Prism7.Document">
                  <p:embed/>
                </p:oleObj>
              </mc:Choice>
              <mc:Fallback>
                <p:oleObj name="Prism 7" r:id="rId6" imgW="4175774" imgH="2671263" progId="Prism7.Document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831979A8-19C2-49B8-A065-6E2C4F23B8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56082" y="1066990"/>
                        <a:ext cx="5321021" cy="2615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308C3766-E44B-4775-B74C-4FAE8A522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71270" y="6410848"/>
            <a:ext cx="457200" cy="279274"/>
          </a:xfrm>
        </p:spPr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28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733"/>
    </mc:Choice>
    <mc:Fallback xmlns="">
      <p:transition spd="slow" advTm="72733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4070" y="245008"/>
            <a:ext cx="8534400" cy="546688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pMBRT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provides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tumor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control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even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with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highly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heterogeneous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dose distributions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ángulo 1"/>
          <p:cNvSpPr/>
          <p:nvPr/>
        </p:nvSpPr>
        <p:spPr>
          <a:xfrm>
            <a:off x="4670854" y="1144915"/>
            <a:ext cx="4297135" cy="1938992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INHOMOGENOUS dose distribution </a:t>
            </a:r>
            <a:endParaRPr lang="en-GB" sz="2000" b="1" dirty="0"/>
          </a:p>
          <a:p>
            <a:pPr algn="ctr"/>
            <a:endParaRPr lang="en-GB" sz="2000" b="1" dirty="0"/>
          </a:p>
          <a:p>
            <a:pPr algn="ctr"/>
            <a:r>
              <a:rPr lang="en-GB" sz="2000" dirty="0"/>
              <a:t>70 </a:t>
            </a:r>
            <a:r>
              <a:rPr lang="en-GB" sz="2000" dirty="0" err="1"/>
              <a:t>Gy</a:t>
            </a:r>
            <a:r>
              <a:rPr lang="en-GB" sz="2000" dirty="0"/>
              <a:t> in the peak </a:t>
            </a:r>
            <a:r>
              <a:rPr lang="en-GB" sz="2000" dirty="0">
                <a:sym typeface="Wingdings"/>
              </a:rPr>
              <a:t> 30 </a:t>
            </a:r>
            <a:r>
              <a:rPr lang="en-GB" sz="2000" dirty="0" err="1">
                <a:sym typeface="Wingdings"/>
              </a:rPr>
              <a:t>Gy</a:t>
            </a:r>
            <a:r>
              <a:rPr lang="en-GB" sz="2000" dirty="0">
                <a:sym typeface="Wingdings"/>
              </a:rPr>
              <a:t> average</a:t>
            </a:r>
          </a:p>
          <a:p>
            <a:pPr algn="ctr"/>
            <a:endParaRPr lang="en-GB" sz="2000" dirty="0">
              <a:sym typeface="Wingdings"/>
            </a:endParaRPr>
          </a:p>
          <a:p>
            <a:pPr algn="ctr"/>
            <a:r>
              <a:rPr lang="en-GB" sz="2000" dirty="0">
                <a:sym typeface="Wingdings"/>
              </a:rPr>
              <a:t>Whole brain irradiation, 8 days after implantation (n=10)</a:t>
            </a:r>
          </a:p>
        </p:txBody>
      </p:sp>
      <p:pic>
        <p:nvPicPr>
          <p:cNvPr id="7" name="Imagen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3" b="33778"/>
          <a:stretch/>
        </p:blipFill>
        <p:spPr bwMode="auto">
          <a:xfrm>
            <a:off x="394070" y="1134653"/>
            <a:ext cx="2273779" cy="184332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3207" y="3449609"/>
            <a:ext cx="5491722" cy="279471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l="11410" t="22706" r="12812" b="16390"/>
          <a:stretch/>
        </p:blipFill>
        <p:spPr>
          <a:xfrm>
            <a:off x="5318234" y="3616135"/>
            <a:ext cx="1904982" cy="161891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7716" y="3616135"/>
            <a:ext cx="1730754" cy="161891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5848256" y="5466849"/>
            <a:ext cx="2749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Without</a:t>
            </a:r>
            <a:r>
              <a:rPr lang="fr-FR" dirty="0"/>
              <a:t> </a:t>
            </a:r>
            <a:r>
              <a:rPr lang="fr-FR" dirty="0" err="1"/>
              <a:t>significant</a:t>
            </a:r>
            <a:r>
              <a:rPr lang="fr-FR" dirty="0"/>
              <a:t> </a:t>
            </a:r>
            <a:r>
              <a:rPr lang="fr-FR" dirty="0" err="1"/>
              <a:t>toxicity</a:t>
            </a:r>
            <a:r>
              <a:rPr lang="fr-FR" dirty="0"/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54E8C0C-C3FF-4E7E-BF64-6B8E4FAE5B76}"/>
              </a:ext>
            </a:extLst>
          </p:cNvPr>
          <p:cNvSpPr txBox="1"/>
          <p:nvPr/>
        </p:nvSpPr>
        <p:spPr>
          <a:xfrm>
            <a:off x="5691622" y="6041516"/>
            <a:ext cx="3236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/>
              <a:t>Prezado</a:t>
            </a:r>
            <a:r>
              <a:rPr lang="es-ES_tradnl" i="1" dirty="0"/>
              <a:t> et al. </a:t>
            </a:r>
            <a:r>
              <a:rPr lang="es-ES_tradnl" i="1" dirty="0" err="1"/>
              <a:t>Scie</a:t>
            </a:r>
            <a:r>
              <a:rPr lang="es-ES_tradnl" i="1" dirty="0"/>
              <a:t>. </a:t>
            </a:r>
            <a:r>
              <a:rPr lang="es-ES_tradnl" i="1" dirty="0" err="1"/>
              <a:t>Reports</a:t>
            </a:r>
            <a:r>
              <a:rPr lang="es-ES_tradnl" i="1" dirty="0"/>
              <a:t> 2018</a:t>
            </a:r>
            <a:endParaRPr lang="es-ES" i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8" t="5177" r="5899" b="15059"/>
          <a:stretch/>
        </p:blipFill>
        <p:spPr bwMode="auto">
          <a:xfrm rot="16200000">
            <a:off x="2687388" y="1115116"/>
            <a:ext cx="1843327" cy="1882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5177" b="1505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51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68313" y="2420888"/>
            <a:ext cx="8503920" cy="45720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Proton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radiation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therapy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widens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the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therapeutic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window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for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gliomas</a:t>
            </a:r>
            <a:endParaRPr lang="fr-FR" sz="3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838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-51634"/>
            <a:ext cx="8021637" cy="729605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Short term objectives (3-5 years)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-299392" y="1031564"/>
            <a:ext cx="8229600" cy="5346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                             To reach Phase I/II clinical trials </a:t>
            </a:r>
          </a:p>
        </p:txBody>
      </p:sp>
      <p:sp>
        <p:nvSpPr>
          <p:cNvPr id="6" name="CuadroTexto 12"/>
          <p:cNvSpPr txBox="1"/>
          <p:nvPr/>
        </p:nvSpPr>
        <p:spPr>
          <a:xfrm>
            <a:off x="3702691" y="1601602"/>
            <a:ext cx="18853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b="1" dirty="0"/>
              <a:t>PROTONMBRT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75734" y="1904233"/>
            <a:ext cx="24255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200" dirty="0"/>
              <a:t>Proof of concept in </a:t>
            </a:r>
          </a:p>
          <a:p>
            <a:pPr algn="ctr"/>
            <a:r>
              <a:rPr lang="fr-FR" sz="2200" dirty="0" err="1"/>
              <a:t>small</a:t>
            </a:r>
            <a:r>
              <a:rPr lang="fr-FR" sz="2200" dirty="0"/>
              <a:t> </a:t>
            </a:r>
            <a:r>
              <a:rPr lang="fr-FR" sz="2200" dirty="0" err="1"/>
              <a:t>animals</a:t>
            </a:r>
            <a:endParaRPr lang="fr-FR" sz="2200" dirty="0"/>
          </a:p>
          <a:p>
            <a:endParaRPr lang="fr-FR" sz="2200" dirty="0"/>
          </a:p>
        </p:txBody>
      </p:sp>
      <p:sp>
        <p:nvSpPr>
          <p:cNvPr id="8" name="ZoneTexte 7"/>
          <p:cNvSpPr txBox="1"/>
          <p:nvPr/>
        </p:nvSpPr>
        <p:spPr>
          <a:xfrm>
            <a:off x="6100787" y="2040636"/>
            <a:ext cx="16843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/>
              <a:t> </a:t>
            </a:r>
            <a:r>
              <a:rPr lang="fr-FR" sz="2200" dirty="0" err="1"/>
              <a:t>Clinical</a:t>
            </a:r>
            <a:r>
              <a:rPr lang="fr-FR" sz="2200" dirty="0"/>
              <a:t> trials</a:t>
            </a:r>
          </a:p>
          <a:p>
            <a:endParaRPr lang="fr-FR" dirty="0"/>
          </a:p>
        </p:txBody>
      </p:sp>
      <p:sp>
        <p:nvSpPr>
          <p:cNvPr id="9" name="Flèche droite 8"/>
          <p:cNvSpPr/>
          <p:nvPr/>
        </p:nvSpPr>
        <p:spPr>
          <a:xfrm>
            <a:off x="3391974" y="2092806"/>
            <a:ext cx="2541273" cy="42815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388707" y="2761578"/>
            <a:ext cx="4360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rgbClr val="FF0000"/>
                </a:solidFill>
              </a:rPr>
              <a:t>ERC </a:t>
            </a:r>
            <a:r>
              <a:rPr lang="fr-FR" sz="2200" b="1" dirty="0" err="1">
                <a:solidFill>
                  <a:srgbClr val="FF0000"/>
                </a:solidFill>
              </a:rPr>
              <a:t>consolidator</a:t>
            </a:r>
            <a:r>
              <a:rPr lang="fr-FR" sz="2200" b="1" dirty="0">
                <a:solidFill>
                  <a:srgbClr val="FF0000"/>
                </a:solidFill>
              </a:rPr>
              <a:t> </a:t>
            </a:r>
            <a:r>
              <a:rPr lang="fr-FR" sz="2200" b="1" dirty="0" err="1">
                <a:solidFill>
                  <a:srgbClr val="FF0000"/>
                </a:solidFill>
              </a:rPr>
              <a:t>grant</a:t>
            </a:r>
            <a:r>
              <a:rPr lang="fr-FR" sz="2200" b="1" dirty="0">
                <a:solidFill>
                  <a:srgbClr val="FF0000"/>
                </a:solidFill>
              </a:rPr>
              <a:t> (2019-2024) </a:t>
            </a:r>
          </a:p>
        </p:txBody>
      </p:sp>
      <p:sp>
        <p:nvSpPr>
          <p:cNvPr id="11" name="CuadroTexto 6"/>
          <p:cNvSpPr txBox="1"/>
          <p:nvPr/>
        </p:nvSpPr>
        <p:spPr>
          <a:xfrm>
            <a:off x="643539" y="3455707"/>
            <a:ext cx="82269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/>
              <a:t>Generation of intense </a:t>
            </a:r>
            <a:r>
              <a:rPr lang="en-US" sz="2200" dirty="0" err="1"/>
              <a:t>minibeams</a:t>
            </a:r>
            <a:r>
              <a:rPr lang="en-US" sz="2200" dirty="0"/>
              <a:t> at a clinical center </a:t>
            </a:r>
          </a:p>
          <a:p>
            <a:pPr marL="457200" indent="-457200">
              <a:buFont typeface="+mj-lt"/>
              <a:buAutoNum type="arabicPeriod"/>
            </a:pPr>
            <a:endParaRPr lang="en-US" sz="2200" u="sng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Challenging dosimetry (extremely small field sizes)</a:t>
            </a:r>
          </a:p>
          <a:p>
            <a:pPr marL="457200" indent="-457200">
              <a:buFont typeface="+mj-lt"/>
              <a:buAutoNum type="arabicPeriod"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Radiobiology</a:t>
            </a:r>
          </a:p>
          <a:p>
            <a:endParaRPr lang="en-US" sz="2200" dirty="0"/>
          </a:p>
          <a:p>
            <a:pPr lvl="1"/>
            <a:r>
              <a:rPr lang="en-US" sz="2200" dirty="0"/>
              <a:t>-</a:t>
            </a:r>
            <a:r>
              <a:rPr lang="en-US" sz="2200" i="1" dirty="0"/>
              <a:t>To find the physical parameters maximizing the therapeutic index</a:t>
            </a:r>
          </a:p>
          <a:p>
            <a:pPr lvl="1"/>
            <a:r>
              <a:rPr lang="en-US" sz="2200" i="1" dirty="0"/>
              <a:t>-To unravel the biological mechanisms</a:t>
            </a:r>
          </a:p>
          <a:p>
            <a:r>
              <a:rPr lang="en-US" sz="2200" i="1" dirty="0"/>
              <a:t> </a:t>
            </a:r>
          </a:p>
          <a:p>
            <a:r>
              <a:rPr lang="en-US" sz="2200" dirty="0"/>
              <a:t> </a:t>
            </a:r>
            <a:endParaRPr lang="es-ES" sz="2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051" y="2585123"/>
            <a:ext cx="948886" cy="94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076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 err="1">
                <a:solidFill>
                  <a:schemeClr val="accent4">
                    <a:lumMod val="75000"/>
                  </a:schemeClr>
                </a:solidFill>
              </a:rPr>
              <a:t>Implementation</a:t>
            </a:r>
            <a:r>
              <a:rPr lang="fr-FR" sz="2800" b="1" dirty="0">
                <a:solidFill>
                  <a:schemeClr val="accent4">
                    <a:lumMod val="75000"/>
                  </a:schemeClr>
                </a:solidFill>
              </a:rPr>
              <a:t> at 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</a:rPr>
              <a:t>a </a:t>
            </a:r>
            <a:r>
              <a:rPr lang="fr-FR" sz="2800" dirty="0" err="1">
                <a:solidFill>
                  <a:schemeClr val="accent4">
                    <a:lumMod val="75000"/>
                  </a:schemeClr>
                </a:solidFill>
              </a:rPr>
              <a:t>clinical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</a:rPr>
              <a:t> PBS</a:t>
            </a:r>
            <a:r>
              <a:rPr lang="fr-FR" sz="2800" b="1" dirty="0">
                <a:solidFill>
                  <a:schemeClr val="bg1"/>
                </a:solidFill>
              </a:rPr>
              <a:t>PBS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16</a:t>
            </a:fld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200" y="2103436"/>
            <a:ext cx="5478589" cy="293039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52" y="1233732"/>
            <a:ext cx="3156166" cy="178757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707298" y="1320835"/>
            <a:ext cx="51174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/>
              <a:t>MC (TOPAS) versus IBA nano RAZOR diode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748005" y="5758934"/>
            <a:ext cx="3641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L. De </a:t>
            </a:r>
            <a:r>
              <a:rPr lang="fr-FR" sz="2000" dirty="0" err="1"/>
              <a:t>Marzi</a:t>
            </a:r>
            <a:r>
              <a:rPr lang="fr-FR" sz="2000" dirty="0"/>
              <a:t> et al. Med. </a:t>
            </a:r>
            <a:r>
              <a:rPr lang="fr-FR" sz="2000" dirty="0" err="1"/>
              <a:t>Phys</a:t>
            </a:r>
            <a:r>
              <a:rPr lang="fr-FR" sz="2000" dirty="0"/>
              <a:t> 2018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61360" y="3510343"/>
            <a:ext cx="27252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6 Gy/min in the </a:t>
            </a:r>
            <a:r>
              <a:rPr lang="fr-FR" sz="2000" dirty="0" err="1"/>
              <a:t>peak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err="1"/>
              <a:t>Less</a:t>
            </a:r>
            <a:r>
              <a:rPr lang="fr-FR" sz="2000" dirty="0"/>
              <a:t> neutron production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4200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34A50D-BCE7-4366-BE4D-BA2F8C1F1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err="1">
                <a:solidFill>
                  <a:schemeClr val="bg1"/>
                </a:solidFill>
              </a:rPr>
              <a:t>Dosimetry</a:t>
            </a:r>
            <a:r>
              <a:rPr lang="es-ES_tradnl" b="1" dirty="0">
                <a:solidFill>
                  <a:schemeClr val="bg1"/>
                </a:solidFill>
              </a:rPr>
              <a:t> </a:t>
            </a:r>
            <a:r>
              <a:rPr lang="es-ES_tradnl" b="1" dirty="0" err="1">
                <a:solidFill>
                  <a:schemeClr val="bg1"/>
                </a:solidFill>
              </a:rPr>
              <a:t>studies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95DEFEA-7FAE-4B9E-9174-D7102FD96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450C27D-3EF5-4FBF-A5EC-BB22A8D8345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67282" y="1284097"/>
            <a:ext cx="3349654" cy="4747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_tradnl" sz="1800" b="1" dirty="0">
                <a:solidFill>
                  <a:schemeClr val="tx1"/>
                </a:solidFill>
              </a:rPr>
              <a:t>      PTW </a:t>
            </a:r>
            <a:r>
              <a:rPr lang="es-ES_tradnl" sz="1800" b="1" dirty="0" err="1">
                <a:solidFill>
                  <a:schemeClr val="tx1"/>
                </a:solidFill>
              </a:rPr>
              <a:t>Microdiamond</a:t>
            </a:r>
            <a:r>
              <a:rPr lang="es-ES_tradnl" sz="1800" b="1" dirty="0">
                <a:solidFill>
                  <a:schemeClr val="tx1"/>
                </a:solidFill>
              </a:rPr>
              <a:t> (61009)</a:t>
            </a:r>
            <a:endParaRPr lang="es-ES" sz="1800" b="1" dirty="0">
              <a:solidFill>
                <a:schemeClr val="tx1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57" y="1745909"/>
            <a:ext cx="4472582" cy="287705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C43D6EC-2701-4364-BB2D-E009DD8121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460" r="33160"/>
          <a:stretch/>
        </p:blipFill>
        <p:spPr>
          <a:xfrm>
            <a:off x="5317923" y="2002066"/>
            <a:ext cx="3282379" cy="2658244"/>
          </a:xfrm>
          <a:prstGeom prst="rect">
            <a:avLst/>
          </a:prstGeom>
        </p:spPr>
      </p:pic>
      <p:sp>
        <p:nvSpPr>
          <p:cNvPr id="9" name="Marcador de contenido 3">
            <a:extLst>
              <a:ext uri="{FF2B5EF4-FFF2-40B4-BE49-F238E27FC236}">
                <a16:creationId xmlns:a16="http://schemas.microsoft.com/office/drawing/2014/main" id="{B0AD28A5-4B54-47C9-9C1B-AB0DE774BCB6}"/>
              </a:ext>
            </a:extLst>
          </p:cNvPr>
          <p:cNvSpPr txBox="1">
            <a:spLocks/>
          </p:cNvSpPr>
          <p:nvPr/>
        </p:nvSpPr>
        <p:spPr>
          <a:xfrm>
            <a:off x="5317924" y="1284097"/>
            <a:ext cx="2758365" cy="41001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</a:pPr>
            <a:r>
              <a:rPr lang="es-ES_tradnl" sz="1800" b="1" dirty="0"/>
              <a:t>      IBA nano-RAZOR </a:t>
            </a:r>
            <a:r>
              <a:rPr lang="es-ES_tradnl" sz="1800" b="1" dirty="0" err="1"/>
              <a:t>diode</a:t>
            </a:r>
            <a:endParaRPr lang="es-ES" sz="1800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5855ED7-EFAE-4320-8165-F4BAC04B43CC}"/>
              </a:ext>
            </a:extLst>
          </p:cNvPr>
          <p:cNvSpPr txBox="1"/>
          <p:nvPr/>
        </p:nvSpPr>
        <p:spPr>
          <a:xfrm>
            <a:off x="867282" y="4830864"/>
            <a:ext cx="40983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/>
              <a:t>High </a:t>
            </a:r>
            <a:r>
              <a:rPr lang="es-ES_tradnl" sz="1600" dirty="0" err="1"/>
              <a:t>spatial</a:t>
            </a:r>
            <a:r>
              <a:rPr lang="es-ES_tradnl" sz="1600" dirty="0"/>
              <a:t> </a:t>
            </a:r>
            <a:r>
              <a:rPr lang="es-ES_tradnl" sz="1600" dirty="0" err="1"/>
              <a:t>resolution</a:t>
            </a:r>
            <a:r>
              <a:rPr lang="es-ES_tradnl" sz="1600" dirty="0"/>
              <a:t> (1 µm) in </a:t>
            </a:r>
            <a:r>
              <a:rPr lang="es-ES_tradnl" sz="1600" dirty="0" err="1"/>
              <a:t>one</a:t>
            </a:r>
            <a:r>
              <a:rPr lang="es-ES_tradnl" sz="1600" dirty="0"/>
              <a:t> </a:t>
            </a:r>
            <a:r>
              <a:rPr lang="es-ES_tradnl" sz="1600" dirty="0" err="1"/>
              <a:t>direction</a:t>
            </a:r>
            <a:r>
              <a:rPr lang="es-ES_tradnl" sz="1600" dirty="0"/>
              <a:t>, </a:t>
            </a:r>
          </a:p>
          <a:p>
            <a:pPr algn="ctr"/>
            <a:r>
              <a:rPr lang="es-ES_tradnl" sz="1600" dirty="0"/>
              <a:t>2.2 mm in </a:t>
            </a:r>
            <a:r>
              <a:rPr lang="es-ES_tradnl" sz="1600" dirty="0" err="1"/>
              <a:t>the</a:t>
            </a:r>
            <a:r>
              <a:rPr lang="es-ES_tradnl" sz="1600" dirty="0"/>
              <a:t> </a:t>
            </a:r>
            <a:r>
              <a:rPr lang="es-ES_tradnl" sz="1600" dirty="0" err="1"/>
              <a:t>others</a:t>
            </a:r>
            <a:r>
              <a:rPr lang="es-ES_tradnl" sz="1600" dirty="0"/>
              <a:t> </a:t>
            </a:r>
            <a:endParaRPr lang="es-ES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E86C152-3EEA-463B-AB91-EB0E7A6824F3}"/>
              </a:ext>
            </a:extLst>
          </p:cNvPr>
          <p:cNvSpPr txBox="1"/>
          <p:nvPr/>
        </p:nvSpPr>
        <p:spPr>
          <a:xfrm>
            <a:off x="5462967" y="4841826"/>
            <a:ext cx="2783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dirty="0"/>
              <a:t>High </a:t>
            </a:r>
            <a:r>
              <a:rPr lang="es-ES_tradnl" sz="1600" dirty="0" err="1"/>
              <a:t>spatial</a:t>
            </a:r>
            <a:r>
              <a:rPr lang="es-ES_tradnl" sz="1600" dirty="0"/>
              <a:t> </a:t>
            </a:r>
            <a:r>
              <a:rPr lang="es-ES_tradnl" sz="1600" dirty="0" err="1"/>
              <a:t>resolution</a:t>
            </a:r>
            <a:r>
              <a:rPr lang="es-ES_tradnl" sz="1600" dirty="0"/>
              <a:t> (60 µm)  in </a:t>
            </a:r>
            <a:r>
              <a:rPr lang="es-ES_tradnl" sz="1600" dirty="0" err="1"/>
              <a:t>all</a:t>
            </a:r>
            <a:r>
              <a:rPr lang="es-ES_tradnl" sz="1600" dirty="0"/>
              <a:t> </a:t>
            </a:r>
            <a:r>
              <a:rPr lang="es-ES_tradnl" sz="1600" dirty="0" err="1"/>
              <a:t>three</a:t>
            </a:r>
            <a:r>
              <a:rPr lang="es-ES_tradnl" sz="1600" dirty="0"/>
              <a:t> </a:t>
            </a:r>
            <a:r>
              <a:rPr lang="es-ES_tradnl" sz="1600" dirty="0" err="1"/>
              <a:t>dimensions</a:t>
            </a:r>
            <a:endParaRPr lang="es-ES" sz="1600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5943754-52E5-491D-ADED-655B23345D7A}"/>
              </a:ext>
            </a:extLst>
          </p:cNvPr>
          <p:cNvSpPr/>
          <p:nvPr/>
        </p:nvSpPr>
        <p:spPr>
          <a:xfrm>
            <a:off x="7906412" y="3200924"/>
            <a:ext cx="339754" cy="5489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8" name="ZoneTexte 7"/>
          <p:cNvSpPr txBox="1"/>
          <p:nvPr/>
        </p:nvSpPr>
        <p:spPr>
          <a:xfrm>
            <a:off x="3446988" y="5887089"/>
            <a:ext cx="2816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De </a:t>
            </a:r>
            <a:r>
              <a:rPr lang="fr-FR" sz="1600" dirty="0" err="1"/>
              <a:t>Marzi</a:t>
            </a:r>
            <a:r>
              <a:rPr lang="fr-FR" sz="1600" dirty="0"/>
              <a:t> et al. Med. Phys. 2018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8FF85BA-8F85-498E-825D-6A0DDEAB95CF}"/>
              </a:ext>
            </a:extLst>
          </p:cNvPr>
          <p:cNvSpPr txBox="1">
            <a:spLocks/>
          </p:cNvSpPr>
          <p:nvPr/>
        </p:nvSpPr>
        <p:spPr>
          <a:xfrm>
            <a:off x="467544" y="313969"/>
            <a:ext cx="9059434" cy="376825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5B5B60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r>
              <a:rPr lang="en-GB" sz="2600" i="1">
                <a:solidFill>
                  <a:schemeClr val="accent4">
                    <a:lumMod val="75000"/>
                  </a:schemeClr>
                </a:solidFill>
              </a:rPr>
              <a:t>PROTON</a:t>
            </a:r>
            <a:r>
              <a:rPr lang="en-GB" sz="2600">
                <a:solidFill>
                  <a:schemeClr val="accent4">
                    <a:lumMod val="75000"/>
                  </a:schemeClr>
                </a:solidFill>
              </a:rPr>
              <a:t>MBRT: an innovative therapeutic approach</a:t>
            </a:r>
            <a:endParaRPr lang="en-US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706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5A196E-1E2D-46BC-8C65-79BDC14A8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56" y="54051"/>
            <a:ext cx="8276508" cy="729605"/>
          </a:xfrm>
        </p:spPr>
        <p:txBody>
          <a:bodyPr/>
          <a:lstStyle/>
          <a:p>
            <a:pPr algn="ctr"/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Magnetically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focussed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proton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minibeams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at a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clinical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 center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501" y="951299"/>
            <a:ext cx="4201421" cy="3031638"/>
          </a:xfrm>
          <a:prstGeom prst="rect">
            <a:avLst/>
          </a:prstGeom>
        </p:spPr>
      </p:pic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E35797-E242-4EC1-8795-18F0DD21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363" y="969339"/>
            <a:ext cx="4506688" cy="286313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7116388-08FC-4B0C-A446-6920B3121BAA}"/>
              </a:ext>
            </a:extLst>
          </p:cNvPr>
          <p:cNvSpPr txBox="1"/>
          <p:nvPr/>
        </p:nvSpPr>
        <p:spPr>
          <a:xfrm>
            <a:off x="5544617" y="5888661"/>
            <a:ext cx="3599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T. Schneider et al. </a:t>
            </a:r>
            <a:r>
              <a:rPr lang="es-ES" sz="1600" dirty="0" err="1"/>
              <a:t>Scientific</a:t>
            </a:r>
            <a:r>
              <a:rPr lang="es-ES" sz="1600" dirty="0"/>
              <a:t> </a:t>
            </a:r>
            <a:r>
              <a:rPr lang="es-ES" sz="1600" dirty="0" err="1"/>
              <a:t>Reports</a:t>
            </a:r>
            <a:r>
              <a:rPr lang="es-ES" sz="1600" dirty="0"/>
              <a:t> 2020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2D46BB0-553D-44B1-B904-BDA26DE62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804" y="4244176"/>
            <a:ext cx="5181597" cy="21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50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uadroTexto 3">
            <a:extLst>
              <a:ext uri="{FF2B5EF4-FFF2-40B4-BE49-F238E27FC236}">
                <a16:creationId xmlns:a16="http://schemas.microsoft.com/office/drawing/2014/main" id="{54DC7956-1C10-4D9E-8521-D2629CBAC3AF}"/>
              </a:ext>
            </a:extLst>
          </p:cNvPr>
          <p:cNvSpPr txBox="1"/>
          <p:nvPr/>
        </p:nvSpPr>
        <p:spPr>
          <a:xfrm>
            <a:off x="1403648" y="143786"/>
            <a:ext cx="626703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300" b="1" dirty="0" err="1">
                <a:solidFill>
                  <a:schemeClr val="accent5">
                    <a:lumMod val="50000"/>
                  </a:schemeClr>
                </a:solidFill>
              </a:rPr>
              <a:t>First</a:t>
            </a:r>
            <a:r>
              <a:rPr lang="es-ES" sz="33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3300" b="1" dirty="0" err="1">
                <a:solidFill>
                  <a:schemeClr val="accent5">
                    <a:lumMod val="50000"/>
                  </a:schemeClr>
                </a:solidFill>
              </a:rPr>
              <a:t>evaluation</a:t>
            </a:r>
            <a:r>
              <a:rPr lang="es-ES" sz="33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3300" b="1" dirty="0" err="1">
                <a:solidFill>
                  <a:schemeClr val="accent5">
                    <a:lumMod val="50000"/>
                  </a:schemeClr>
                </a:solidFill>
              </a:rPr>
              <a:t>of</a:t>
            </a:r>
            <a:r>
              <a:rPr lang="es-ES" sz="33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3300" b="1" dirty="0" err="1">
                <a:solidFill>
                  <a:schemeClr val="accent5">
                    <a:lumMod val="50000"/>
                  </a:schemeClr>
                </a:solidFill>
              </a:rPr>
              <a:t>treatment</a:t>
            </a:r>
            <a:r>
              <a:rPr lang="es-ES" sz="33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3300" b="1" dirty="0" err="1">
                <a:solidFill>
                  <a:schemeClr val="accent5">
                    <a:lumMod val="50000"/>
                  </a:schemeClr>
                </a:solidFill>
              </a:rPr>
              <a:t>plans</a:t>
            </a:r>
            <a:endParaRPr lang="es-ES" sz="33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767335"/>
            <a:ext cx="8796687" cy="556537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3EA43F42-D349-4770-BD30-2464F7FB30A6}"/>
              </a:ext>
            </a:extLst>
          </p:cNvPr>
          <p:cNvSpPr/>
          <p:nvPr/>
        </p:nvSpPr>
        <p:spPr bwMode="auto">
          <a:xfrm>
            <a:off x="2341611" y="5633465"/>
            <a:ext cx="4565104" cy="3878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b="1" dirty="0"/>
              <a:t>P. </a:t>
            </a:r>
            <a:r>
              <a:rPr lang="es-ES" b="1" dirty="0" err="1"/>
              <a:t>Lansonneur</a:t>
            </a:r>
            <a:r>
              <a:rPr lang="es-ES" b="1" dirty="0"/>
              <a:t> et al. </a:t>
            </a:r>
            <a:r>
              <a:rPr lang="es-ES" b="1" dirty="0" err="1"/>
              <a:t>Scie</a:t>
            </a:r>
            <a:r>
              <a:rPr lang="es-ES" b="1" dirty="0"/>
              <a:t>. </a:t>
            </a:r>
            <a:r>
              <a:rPr lang="es-ES" b="1" dirty="0" err="1"/>
              <a:t>Reports</a:t>
            </a:r>
            <a:r>
              <a:rPr lang="es-ES" b="1" dirty="0"/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3419509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llipse 31"/>
          <p:cNvSpPr/>
          <p:nvPr/>
        </p:nvSpPr>
        <p:spPr>
          <a:xfrm>
            <a:off x="5986290" y="2735001"/>
            <a:ext cx="551893" cy="48800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303" y="2029546"/>
            <a:ext cx="2082800" cy="198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635" y="2011200"/>
            <a:ext cx="2082800" cy="1981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0919" y="1055212"/>
            <a:ext cx="42555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Standard </a:t>
            </a:r>
            <a:r>
              <a:rPr lang="en-US" sz="2200" b="1" kern="0" dirty="0">
                <a:solidFill>
                  <a:sysClr val="windowText" lastClr="000000"/>
                </a:solidFill>
              </a:rPr>
              <a:t>r</a:t>
            </a:r>
            <a:r>
              <a:rPr kumimoji="0" lang="en-US" sz="22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adiotherapy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618852" y="2331188"/>
            <a:ext cx="2122303" cy="1045978"/>
            <a:chOff x="4888537" y="1655717"/>
            <a:chExt cx="2122303" cy="1045978"/>
          </a:xfrm>
        </p:grpSpPr>
        <p:pic>
          <p:nvPicPr>
            <p:cNvPr id="12" name="Imagen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2379" y="1963681"/>
              <a:ext cx="2033206" cy="64819"/>
            </a:xfrm>
            <a:prstGeom prst="rect">
              <a:avLst/>
            </a:prstGeom>
          </p:spPr>
        </p:pic>
        <p:pic>
          <p:nvPicPr>
            <p:cNvPr id="13" name="Imagen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5685" y="2208438"/>
              <a:ext cx="2067048" cy="65899"/>
            </a:xfrm>
            <a:prstGeom prst="rect">
              <a:avLst/>
            </a:prstGeom>
          </p:spPr>
        </p:pic>
        <p:pic>
          <p:nvPicPr>
            <p:cNvPr id="14" name="Imagen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442078"/>
              <a:ext cx="2067045" cy="65899"/>
            </a:xfrm>
            <a:prstGeom prst="rect">
              <a:avLst/>
            </a:prstGeom>
          </p:spPr>
        </p:pic>
        <p:pic>
          <p:nvPicPr>
            <p:cNvPr id="15" name="Imagen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635796"/>
              <a:ext cx="2067048" cy="65899"/>
            </a:xfrm>
            <a:prstGeom prst="rect">
              <a:avLst/>
            </a:prstGeom>
          </p:spPr>
        </p:pic>
        <p:cxnSp>
          <p:nvCxnSpPr>
            <p:cNvPr id="16" name="Conector recto de flecha 12"/>
            <p:cNvCxnSpPr/>
            <p:nvPr/>
          </p:nvCxnSpPr>
          <p:spPr>
            <a:xfrm>
              <a:off x="5922059" y="1905415"/>
              <a:ext cx="0" cy="18134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uadroTexto 31"/>
            <p:cNvSpPr txBox="1"/>
            <p:nvPr/>
          </p:nvSpPr>
          <p:spPr>
            <a:xfrm>
              <a:off x="5973873" y="1655717"/>
              <a:ext cx="929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&lt; 1 mm</a:t>
              </a:r>
            </a:p>
          </p:txBody>
        </p:sp>
        <p:cxnSp>
          <p:nvCxnSpPr>
            <p:cNvPr id="18" name="Conector recto de flecha 32"/>
            <p:cNvCxnSpPr/>
            <p:nvPr/>
          </p:nvCxnSpPr>
          <p:spPr>
            <a:xfrm>
              <a:off x="5922165" y="2240147"/>
              <a:ext cx="0" cy="201931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33"/>
            <p:cNvSpPr txBox="1"/>
            <p:nvPr/>
          </p:nvSpPr>
          <p:spPr>
            <a:xfrm>
              <a:off x="6083808" y="2147170"/>
              <a:ext cx="927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1-2 mm</a:t>
              </a:r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230918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18852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18"/>
          <p:cNvCxnSpPr>
            <a:stCxn id="27" idx="2"/>
            <a:endCxn id="29" idx="2"/>
          </p:cNvCxnSpPr>
          <p:nvPr/>
        </p:nvCxnSpPr>
        <p:spPr>
          <a:xfrm flipH="1">
            <a:off x="6833710" y="3987642"/>
            <a:ext cx="1014102" cy="1152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45"/>
          <p:cNvSpPr/>
          <p:nvPr/>
        </p:nvSpPr>
        <p:spPr>
          <a:xfrm>
            <a:off x="1172508" y="2788724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GB" sz="2000" kern="0" dirty="0">
                <a:solidFill>
                  <a:sysClr val="windowText" lastClr="000000"/>
                </a:solidFill>
              </a:rPr>
              <a:t>+</a:t>
            </a:r>
          </a:p>
        </p:txBody>
      </p:sp>
      <p:sp>
        <p:nvSpPr>
          <p:cNvPr id="25" name="CuadroTexto 40"/>
          <p:cNvSpPr txBox="1"/>
          <p:nvPr/>
        </p:nvSpPr>
        <p:spPr>
          <a:xfrm>
            <a:off x="168664" y="2017889"/>
            <a:ext cx="22349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Large beam sizes</a:t>
            </a:r>
            <a:b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(&gt; 1 cm</a:t>
            </a:r>
            <a:r>
              <a:rPr kumimoji="0" lang="en-GB" sz="2000" b="0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Homogeneous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dose distributions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26000" y="1055212"/>
            <a:ext cx="42483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Spatial fractionated </a:t>
            </a:r>
            <a:r>
              <a:rPr lang="en-US" sz="2200" b="1" kern="0" dirty="0">
                <a:solidFill>
                  <a:sysClr val="windowText" lastClr="000000"/>
                </a:solidFill>
              </a:rPr>
              <a:t>radiotherapy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x-rays </a:t>
            </a:r>
            <a:r>
              <a:rPr kumimoji="0" lang="en-US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minibeam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radiation therapy</a:t>
            </a:r>
          </a:p>
        </p:txBody>
      </p:sp>
      <p:sp>
        <p:nvSpPr>
          <p:cNvPr id="27" name="CuadroTexto 6"/>
          <p:cNvSpPr txBox="1"/>
          <p:nvPr/>
        </p:nvSpPr>
        <p:spPr>
          <a:xfrm>
            <a:off x="6706103" y="2048650"/>
            <a:ext cx="22834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Narrow beam sizes spaced by areas of low dose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+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Heterogeneous distributions</a:t>
            </a:r>
          </a:p>
        </p:txBody>
      </p:sp>
      <p:pic>
        <p:nvPicPr>
          <p:cNvPr id="28" name="Picture 19" descr="Slide1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4" t="13491" r="51766" b="45555"/>
          <a:stretch/>
        </p:blipFill>
        <p:spPr bwMode="auto">
          <a:xfrm>
            <a:off x="2269541" y="4083754"/>
            <a:ext cx="2216894" cy="2117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9" descr="Slide1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18" t="16450" b="45555"/>
          <a:stretch/>
        </p:blipFill>
        <p:spPr bwMode="auto">
          <a:xfrm rot="16200000">
            <a:off x="4682526" y="4049877"/>
            <a:ext cx="2121352" cy="2181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itle 37"/>
          <p:cNvSpPr>
            <a:spLocks noGrp="1"/>
          </p:cNvSpPr>
          <p:nvPr>
            <p:ph type="title"/>
          </p:nvPr>
        </p:nvSpPr>
        <p:spPr>
          <a:xfrm>
            <a:off x="475616" y="7433"/>
            <a:ext cx="8021637" cy="729605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Spatial fractionation of the dose in Radiation Therapy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0" name="Conector recto de flecha 18"/>
          <p:cNvCxnSpPr>
            <a:stCxn id="25" idx="2"/>
            <a:endCxn id="28" idx="1"/>
          </p:cNvCxnSpPr>
          <p:nvPr/>
        </p:nvCxnSpPr>
        <p:spPr>
          <a:xfrm>
            <a:off x="1286150" y="3956881"/>
            <a:ext cx="983391" cy="1185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3713269" y="2735001"/>
            <a:ext cx="501390" cy="44844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2462912" y="2703971"/>
            <a:ext cx="1988902" cy="570549"/>
            <a:chOff x="2266268" y="2195945"/>
            <a:chExt cx="1988902" cy="570549"/>
          </a:xfrm>
        </p:grpSpPr>
        <p:sp>
          <p:nvSpPr>
            <p:cNvPr id="8" name="Trapezoid 26"/>
            <p:cNvSpPr/>
            <p:nvPr/>
          </p:nvSpPr>
          <p:spPr>
            <a:xfrm rot="16200000">
              <a:off x="2975444" y="1486769"/>
              <a:ext cx="570549" cy="1988902"/>
            </a:xfrm>
            <a:prstGeom prst="trapezoid">
              <a:avLst/>
            </a:prstGeom>
            <a:gradFill flip="none" rotWithShape="1">
              <a:gsLst>
                <a:gs pos="0">
                  <a:schemeClr val="accent1">
                    <a:satMod val="103000"/>
                    <a:lumMod val="102000"/>
                    <a:tint val="94000"/>
                    <a:alpha val="68000"/>
                  </a:schemeClr>
                </a:gs>
                <a:gs pos="4000">
                  <a:srgbClr val="FF0000">
                    <a:alpha val="68000"/>
                  </a:srgbClr>
                </a:gs>
                <a:gs pos="100000">
                  <a:schemeClr val="accent1">
                    <a:lumMod val="99000"/>
                    <a:satMod val="120000"/>
                    <a:shade val="78000"/>
                    <a:alpha val="68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" name="Conector recto de flecha 7"/>
            <p:cNvCxnSpPr/>
            <p:nvPr/>
          </p:nvCxnSpPr>
          <p:spPr>
            <a:xfrm flipH="1">
              <a:off x="3306767" y="2206362"/>
              <a:ext cx="9427" cy="51621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uadroTexto 10"/>
            <p:cNvSpPr txBox="1"/>
            <p:nvPr/>
          </p:nvSpPr>
          <p:spPr>
            <a:xfrm>
              <a:off x="2370497" y="2293536"/>
              <a:ext cx="832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&gt; 1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06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59"/>
    </mc:Choice>
    <mc:Fallback xmlns="">
      <p:transition spd="slow" advTm="2025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30C7EC2-8043-4A26-B6CC-0B0C2C92B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FD54D879-8AA2-43ED-8D6C-17DE7E54F109}"/>
              </a:ext>
            </a:extLst>
          </p:cNvPr>
          <p:cNvSpPr txBox="1">
            <a:spLocks/>
          </p:cNvSpPr>
          <p:nvPr/>
        </p:nvSpPr>
        <p:spPr>
          <a:xfrm>
            <a:off x="788986" y="2278386"/>
            <a:ext cx="7319319" cy="857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Moving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forward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… </a:t>
            </a:r>
            <a:b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Heavy ions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radiation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therapy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b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</a:br>
            <a:endParaRPr lang="fr-FR" sz="33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" name="Picture 2" descr="Resultado de imagem para flagship">
            <a:extLst>
              <a:ext uri="{FF2B5EF4-FFF2-40B4-BE49-F238E27FC236}">
                <a16:creationId xmlns:a16="http://schemas.microsoft.com/office/drawing/2014/main" id="{093C0E8F-EAF1-4D30-ACD4-C2ACB5F801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73"/>
                    </a14:imgEffect>
                    <a14:imgEffect>
                      <a14:saturation sa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1396"/>
          <a:stretch/>
        </p:blipFill>
        <p:spPr bwMode="auto">
          <a:xfrm>
            <a:off x="3326424" y="3231545"/>
            <a:ext cx="5561522" cy="2237005"/>
          </a:xfrm>
          <a:prstGeom prst="rect">
            <a:avLst/>
          </a:prstGeom>
          <a:solidFill>
            <a:schemeClr val="bg1">
              <a:lumMod val="85000"/>
              <a:alpha val="99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2825495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59" y="-636392"/>
            <a:ext cx="7886700" cy="1325563"/>
          </a:xfrm>
        </p:spPr>
        <p:txBody>
          <a:bodyPr>
            <a:normAutofit/>
          </a:bodyPr>
          <a:lstStyle/>
          <a:p>
            <a:r>
              <a:rPr lang="en-US" sz="3300" b="1" dirty="0">
                <a:solidFill>
                  <a:schemeClr val="accent4">
                    <a:lumMod val="75000"/>
                  </a:schemeClr>
                </a:solidFill>
              </a:rPr>
              <a:t>Heavy ions  MBRT: Advantages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0758" y="1266743"/>
            <a:ext cx="46671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Reduced MSC </a:t>
            </a:r>
            <a:r>
              <a:rPr lang="en-US" sz="2200" dirty="0">
                <a:sym typeface="Wingdings"/>
              </a:rPr>
              <a:t></a:t>
            </a:r>
            <a:r>
              <a:rPr lang="en-US" sz="2200" dirty="0"/>
              <a:t>high PVDR in normal tissue </a:t>
            </a:r>
          </a:p>
          <a:p>
            <a:pPr algn="ctr"/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97" y="2123552"/>
            <a:ext cx="3507199" cy="24575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50856" y="1266743"/>
            <a:ext cx="40516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Narrow beams possible (500 µm)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58272" y="4894220"/>
            <a:ext cx="4701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Gonzalez, </a:t>
            </a:r>
            <a:r>
              <a:rPr lang="en-US" i="1" dirty="0" err="1"/>
              <a:t>Peucelle</a:t>
            </a:r>
            <a:r>
              <a:rPr lang="en-US" i="1" dirty="0"/>
              <a:t> and Prezado, Med. </a:t>
            </a:r>
            <a:r>
              <a:rPr lang="en-US" i="1" dirty="0" err="1"/>
              <a:t>Phys</a:t>
            </a:r>
            <a:r>
              <a:rPr lang="en-US" i="1" dirty="0"/>
              <a:t> 2017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1"/>
          </p:nvPr>
        </p:nvPicPr>
        <p:blipFill rotWithShape="1">
          <a:blip r:embed="rId4"/>
          <a:srcRect l="-5030" r="-3239"/>
          <a:stretch/>
        </p:blipFill>
        <p:spPr>
          <a:xfrm>
            <a:off x="4534035" y="2086408"/>
            <a:ext cx="3823585" cy="2427562"/>
          </a:xfrm>
        </p:spPr>
      </p:pic>
      <p:sp>
        <p:nvSpPr>
          <p:cNvPr id="4" name="ZoneTexte 3"/>
          <p:cNvSpPr txBox="1"/>
          <p:nvPr/>
        </p:nvSpPr>
        <p:spPr>
          <a:xfrm>
            <a:off x="454629" y="5437936"/>
            <a:ext cx="8460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>
                <a:solidFill>
                  <a:srgbClr val="0070C0"/>
                </a:solidFill>
              </a:rPr>
              <a:t>Possible synergies of MBRT </a:t>
            </a:r>
            <a:r>
              <a:rPr lang="fr-FR" sz="2200" dirty="0" err="1">
                <a:solidFill>
                  <a:srgbClr val="0070C0"/>
                </a:solidFill>
              </a:rPr>
              <a:t>effects</a:t>
            </a:r>
            <a:r>
              <a:rPr lang="fr-FR" sz="2200" dirty="0">
                <a:solidFill>
                  <a:srgbClr val="0070C0"/>
                </a:solidFill>
              </a:rPr>
              <a:t> </a:t>
            </a:r>
            <a:r>
              <a:rPr lang="fr-FR" sz="2200" dirty="0" err="1">
                <a:solidFill>
                  <a:srgbClr val="0070C0"/>
                </a:solidFill>
              </a:rPr>
              <a:t>with</a:t>
            </a:r>
            <a:r>
              <a:rPr lang="fr-FR" sz="2200" dirty="0">
                <a:solidFill>
                  <a:srgbClr val="0070C0"/>
                </a:solidFill>
              </a:rPr>
              <a:t> the </a:t>
            </a:r>
            <a:r>
              <a:rPr lang="fr-FR" sz="2200" dirty="0" err="1">
                <a:solidFill>
                  <a:srgbClr val="0070C0"/>
                </a:solidFill>
              </a:rPr>
              <a:t>higher</a:t>
            </a:r>
            <a:r>
              <a:rPr lang="fr-FR" sz="2200" dirty="0">
                <a:solidFill>
                  <a:srgbClr val="0070C0"/>
                </a:solidFill>
              </a:rPr>
              <a:t> </a:t>
            </a:r>
            <a:r>
              <a:rPr lang="fr-FR" sz="2200" dirty="0" err="1">
                <a:solidFill>
                  <a:srgbClr val="0070C0"/>
                </a:solidFill>
              </a:rPr>
              <a:t>capacity</a:t>
            </a:r>
            <a:r>
              <a:rPr lang="fr-FR" sz="2200" dirty="0">
                <a:solidFill>
                  <a:srgbClr val="0070C0"/>
                </a:solidFill>
              </a:rPr>
              <a:t> of ions to </a:t>
            </a:r>
            <a:r>
              <a:rPr lang="fr-FR" sz="2200" dirty="0" err="1">
                <a:solidFill>
                  <a:srgbClr val="0070C0"/>
                </a:solidFill>
              </a:rPr>
              <a:t>inhibit</a:t>
            </a:r>
            <a:r>
              <a:rPr lang="fr-FR" sz="2200" dirty="0">
                <a:solidFill>
                  <a:srgbClr val="0070C0"/>
                </a:solidFill>
              </a:rPr>
              <a:t> </a:t>
            </a:r>
            <a:r>
              <a:rPr lang="fr-FR" sz="2200" dirty="0" err="1">
                <a:solidFill>
                  <a:srgbClr val="0070C0"/>
                </a:solidFill>
              </a:rPr>
              <a:t>angiogenesis</a:t>
            </a:r>
            <a:r>
              <a:rPr lang="fr-FR" sz="2200" dirty="0">
                <a:solidFill>
                  <a:srgbClr val="0070C0"/>
                </a:solidFill>
              </a:rPr>
              <a:t> and </a:t>
            </a:r>
            <a:r>
              <a:rPr lang="fr-FR" sz="2200" dirty="0" err="1">
                <a:solidFill>
                  <a:srgbClr val="0070C0"/>
                </a:solidFill>
              </a:rPr>
              <a:t>activate</a:t>
            </a:r>
            <a:r>
              <a:rPr lang="fr-FR" sz="2200" dirty="0">
                <a:solidFill>
                  <a:srgbClr val="0070C0"/>
                </a:solidFill>
              </a:rPr>
              <a:t> immune system</a:t>
            </a:r>
          </a:p>
        </p:txBody>
      </p:sp>
      <p:sp>
        <p:nvSpPr>
          <p:cNvPr id="5" name="Flèche droite 4"/>
          <p:cNvSpPr/>
          <p:nvPr/>
        </p:nvSpPr>
        <p:spPr>
          <a:xfrm>
            <a:off x="4684845" y="1287005"/>
            <a:ext cx="334401" cy="3285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50208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06"/>
    </mc:Choice>
    <mc:Fallback xmlns="">
      <p:transition spd="slow" advTm="21606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22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 rotWithShape="1">
          <a:blip r:embed="rId3"/>
          <a:srcRect l="6458" t="1" r="45454" b="53837"/>
          <a:stretch/>
        </p:blipFill>
        <p:spPr>
          <a:xfrm>
            <a:off x="1232034" y="1378498"/>
            <a:ext cx="4133555" cy="2067345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3753" y="-148431"/>
            <a:ext cx="7319319" cy="857250"/>
          </a:xfrm>
        </p:spPr>
        <p:txBody>
          <a:bodyPr>
            <a:normAutofit/>
          </a:bodyPr>
          <a:lstStyle/>
          <a:p>
            <a:r>
              <a:rPr lang="en-US" sz="33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Heavy ions MBRT: impact on valleys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5589" y="1525978"/>
            <a:ext cx="366654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/>
              <a:t>Large beam spacing (</a:t>
            </a:r>
            <a:r>
              <a:rPr lang="en-US" sz="2200" i="1" dirty="0" err="1"/>
              <a:t>ctc</a:t>
            </a:r>
            <a:r>
              <a:rPr lang="en-US" sz="2200" i="1" dirty="0"/>
              <a:t>) minimize </a:t>
            </a:r>
          </a:p>
          <a:p>
            <a:pPr algn="ctr"/>
            <a:r>
              <a:rPr lang="en-US" sz="2200" i="1" dirty="0"/>
              <a:t>the contribution of high LET fragments to the valleys</a:t>
            </a:r>
          </a:p>
          <a:p>
            <a:pPr algn="ctr"/>
            <a:endParaRPr lang="en-US" sz="2200" i="1" dirty="0"/>
          </a:p>
          <a:p>
            <a:pPr algn="ctr"/>
            <a:endParaRPr lang="en-US" sz="2200" i="1" dirty="0"/>
          </a:p>
          <a:p>
            <a:pPr algn="ctr"/>
            <a:endParaRPr lang="en-US" sz="2200" i="1" dirty="0"/>
          </a:p>
          <a:p>
            <a:pPr algn="ctr"/>
            <a:r>
              <a:rPr lang="en-US" sz="2200" i="1" dirty="0"/>
              <a:t>Heavier fragments</a:t>
            </a:r>
          </a:p>
          <a:p>
            <a:pPr algn="ctr"/>
            <a:r>
              <a:rPr lang="en-US" sz="2200" i="1" dirty="0"/>
              <a:t>are dominant in the valleys at the target position, which might favor tumor control.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97990" y="5962765"/>
            <a:ext cx="4701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Gonzalez, </a:t>
            </a:r>
            <a:r>
              <a:rPr lang="en-US" i="1" dirty="0" err="1"/>
              <a:t>Peucelle</a:t>
            </a:r>
            <a:r>
              <a:rPr lang="en-US" i="1" dirty="0"/>
              <a:t> and Prezado, Med. </a:t>
            </a:r>
            <a:r>
              <a:rPr lang="en-US" i="1" dirty="0" err="1"/>
              <a:t>Phys</a:t>
            </a:r>
            <a:r>
              <a:rPr lang="en-US" i="1" dirty="0"/>
              <a:t> 2017</a:t>
            </a:r>
          </a:p>
        </p:txBody>
      </p:sp>
      <p:pic>
        <p:nvPicPr>
          <p:cNvPr id="11" name="Content Placeholder 4"/>
          <p:cNvPicPr>
            <a:picLocks noChangeAspect="1"/>
          </p:cNvPicPr>
          <p:nvPr/>
        </p:nvPicPr>
        <p:blipFill rotWithShape="1">
          <a:blip r:embed="rId3"/>
          <a:srcRect l="2910" t="46044" r="45454" b="42"/>
          <a:stretch/>
        </p:blipFill>
        <p:spPr>
          <a:xfrm>
            <a:off x="935119" y="3383713"/>
            <a:ext cx="4437351" cy="2632052"/>
          </a:xfrm>
          <a:prstGeom prst="rect">
            <a:avLst/>
          </a:prstGeom>
        </p:spPr>
      </p:pic>
      <p:cxnSp>
        <p:nvCxnSpPr>
          <p:cNvPr id="4" name="Connecteur droit avec flèche 3"/>
          <p:cNvCxnSpPr>
            <a:cxnSpLocks/>
          </p:cNvCxnSpPr>
          <p:nvPr/>
        </p:nvCxnSpPr>
        <p:spPr>
          <a:xfrm>
            <a:off x="1036708" y="1726250"/>
            <a:ext cx="0" cy="33157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 rot="16200000">
            <a:off x="-405911" y="3064861"/>
            <a:ext cx="2331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/>
              <a:t>Larger</a:t>
            </a:r>
            <a:r>
              <a:rPr lang="fr-FR" sz="2000" dirty="0"/>
              <a:t> Beam </a:t>
            </a:r>
            <a:r>
              <a:rPr lang="fr-FR" sz="2000" dirty="0" err="1"/>
              <a:t>spacing</a:t>
            </a:r>
            <a:endParaRPr lang="fr-FR" sz="2000" dirty="0"/>
          </a:p>
        </p:txBody>
      </p:sp>
      <p:sp>
        <p:nvSpPr>
          <p:cNvPr id="2" name="ZoneTexte 1"/>
          <p:cNvSpPr txBox="1"/>
          <p:nvPr/>
        </p:nvSpPr>
        <p:spPr>
          <a:xfrm>
            <a:off x="2980539" y="5103306"/>
            <a:ext cx="783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/>
              <a:t>Tumor</a:t>
            </a:r>
            <a:r>
              <a:rPr lang="fr-FR" sz="1600" b="1" dirty="0"/>
              <a:t>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980538" y="2901174"/>
            <a:ext cx="783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/>
              <a:t>Tumor</a:t>
            </a:r>
            <a:r>
              <a:rPr lang="fr-FR" sz="16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660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856"/>
    </mc:Choice>
    <mc:Fallback xmlns="">
      <p:transition spd="slow" advTm="51856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67744" y="-603448"/>
            <a:ext cx="7886700" cy="1325563"/>
          </a:xfrm>
        </p:spPr>
        <p:txBody>
          <a:bodyPr>
            <a:normAutofit/>
          </a:bodyPr>
          <a:lstStyle/>
          <a:p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Very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heavy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ions MBRT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504895" y="1252639"/>
            <a:ext cx="84330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Ne, Si and Ar ions </a:t>
            </a:r>
            <a:r>
              <a:rPr lang="fr-FR" sz="2200" dirty="0" err="1"/>
              <a:t>used</a:t>
            </a:r>
            <a:r>
              <a:rPr lang="fr-FR" sz="2200" dirty="0"/>
              <a:t> in the </a:t>
            </a:r>
            <a:r>
              <a:rPr lang="fr-FR" sz="2200" dirty="0" err="1"/>
              <a:t>past</a:t>
            </a:r>
            <a:r>
              <a:rPr lang="fr-FR" sz="2200" dirty="0"/>
              <a:t>, </a:t>
            </a:r>
            <a:r>
              <a:rPr lang="fr-FR" sz="2200" dirty="0" err="1"/>
              <a:t>extremely</a:t>
            </a:r>
            <a:r>
              <a:rPr lang="fr-FR" sz="2200" dirty="0"/>
              <a:t> efficient for the </a:t>
            </a:r>
            <a:r>
              <a:rPr lang="fr-FR" sz="2200" dirty="0" err="1"/>
              <a:t>treatment</a:t>
            </a:r>
            <a:r>
              <a:rPr lang="fr-FR" sz="2200" dirty="0"/>
              <a:t> of </a:t>
            </a:r>
            <a:r>
              <a:rPr lang="fr-FR" sz="2200" dirty="0" err="1"/>
              <a:t>hypoxic</a:t>
            </a:r>
            <a:r>
              <a:rPr lang="fr-FR" sz="2200" dirty="0"/>
              <a:t> </a:t>
            </a:r>
            <a:r>
              <a:rPr lang="fr-FR" sz="2200" dirty="0" err="1"/>
              <a:t>tumors</a:t>
            </a:r>
            <a:r>
              <a:rPr lang="fr-FR" sz="2200" dirty="0"/>
              <a:t>  (Castro 1994)</a:t>
            </a:r>
          </a:p>
          <a:p>
            <a:endParaRPr lang="fr-FR" sz="2200" dirty="0"/>
          </a:p>
          <a:p>
            <a:r>
              <a:rPr lang="fr-FR" sz="2200" dirty="0"/>
              <a:t>HOWEVER, </a:t>
            </a:r>
            <a:r>
              <a:rPr lang="fr-FR" sz="2200" dirty="0" err="1"/>
              <a:t>abandoned</a:t>
            </a:r>
            <a:r>
              <a:rPr lang="fr-FR" sz="2200" dirty="0"/>
              <a:t> due to important </a:t>
            </a:r>
            <a:r>
              <a:rPr lang="fr-FR" sz="2200" dirty="0" err="1"/>
              <a:t>side</a:t>
            </a:r>
            <a:r>
              <a:rPr lang="fr-FR" sz="2200" dirty="0"/>
              <a:t> </a:t>
            </a:r>
            <a:r>
              <a:rPr lang="fr-FR" sz="2200" dirty="0" err="1"/>
              <a:t>effects</a:t>
            </a:r>
            <a:r>
              <a:rPr lang="fr-FR" sz="2200" dirty="0"/>
              <a:t> in normal tissues</a:t>
            </a:r>
          </a:p>
          <a:p>
            <a:endParaRPr lang="fr-FR" sz="2000" dirty="0"/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835846" y="4249196"/>
            <a:ext cx="746621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err="1">
                <a:solidFill>
                  <a:srgbClr val="0070C0"/>
                </a:solidFill>
              </a:rPr>
              <a:t>Very</a:t>
            </a:r>
            <a:r>
              <a:rPr lang="fr-FR" sz="2200" b="1" dirty="0">
                <a:solidFill>
                  <a:srgbClr val="0070C0"/>
                </a:solidFill>
              </a:rPr>
              <a:t> </a:t>
            </a:r>
            <a:r>
              <a:rPr lang="fr-FR" sz="2200" b="1" dirty="0" err="1">
                <a:solidFill>
                  <a:srgbClr val="0070C0"/>
                </a:solidFill>
              </a:rPr>
              <a:t>heavy</a:t>
            </a:r>
            <a:r>
              <a:rPr lang="fr-FR" sz="2200" b="1" dirty="0">
                <a:solidFill>
                  <a:srgbClr val="0070C0"/>
                </a:solidFill>
              </a:rPr>
              <a:t> ions (</a:t>
            </a:r>
            <a:r>
              <a:rPr lang="fr-FR" sz="2200" b="1" dirty="0" err="1">
                <a:solidFill>
                  <a:srgbClr val="0070C0"/>
                </a:solidFill>
              </a:rPr>
              <a:t>low</a:t>
            </a:r>
            <a:r>
              <a:rPr lang="fr-FR" sz="2200" b="1" dirty="0">
                <a:solidFill>
                  <a:srgbClr val="0070C0"/>
                </a:solidFill>
              </a:rPr>
              <a:t> OER)   +  MBRT (</a:t>
            </a:r>
            <a:r>
              <a:rPr lang="fr-FR" sz="2200" b="1" dirty="0" err="1">
                <a:solidFill>
                  <a:srgbClr val="0070C0"/>
                </a:solidFill>
              </a:rPr>
              <a:t>sparing</a:t>
            </a:r>
            <a:r>
              <a:rPr lang="fr-FR" sz="2200" b="1" dirty="0">
                <a:solidFill>
                  <a:srgbClr val="0070C0"/>
                </a:solidFill>
              </a:rPr>
              <a:t> of normal tissue)</a:t>
            </a:r>
          </a:p>
          <a:p>
            <a:endParaRPr lang="fr-FR" sz="2200" b="1" dirty="0">
              <a:solidFill>
                <a:srgbClr val="0070C0"/>
              </a:solidFill>
            </a:endParaRPr>
          </a:p>
          <a:p>
            <a:endParaRPr lang="fr-FR" sz="2200" dirty="0"/>
          </a:p>
          <a:p>
            <a:r>
              <a:rPr lang="fr-FR" sz="2200" dirty="0"/>
              <a:t>                      </a:t>
            </a:r>
            <a:r>
              <a:rPr lang="fr-FR" sz="2200" b="1" dirty="0" err="1"/>
              <a:t>Improvement</a:t>
            </a:r>
            <a:r>
              <a:rPr lang="fr-FR" sz="2200" b="1" dirty="0"/>
              <a:t> of </a:t>
            </a:r>
            <a:r>
              <a:rPr lang="fr-FR" sz="2200" b="1" dirty="0" err="1"/>
              <a:t>therapeutic</a:t>
            </a:r>
            <a:r>
              <a:rPr lang="fr-FR" sz="2200" b="1" dirty="0"/>
              <a:t> index</a:t>
            </a:r>
          </a:p>
        </p:txBody>
      </p:sp>
      <p:sp>
        <p:nvSpPr>
          <p:cNvPr id="8" name="Flèche vers le bas 7"/>
          <p:cNvSpPr/>
          <p:nvPr/>
        </p:nvSpPr>
        <p:spPr>
          <a:xfrm>
            <a:off x="3920022" y="4879737"/>
            <a:ext cx="648929" cy="3661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3782276" y="6037721"/>
            <a:ext cx="5361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1" dirty="0" err="1"/>
              <a:t>Peucelle</a:t>
            </a:r>
            <a:r>
              <a:rPr lang="fr-FR" sz="2000" i="1" dirty="0"/>
              <a:t>, Martinez and Prezado, Med. Phys. 2015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191681" y="3052871"/>
            <a:ext cx="19573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u="sng" dirty="0"/>
              <a:t>Our </a:t>
            </a:r>
            <a:r>
              <a:rPr lang="fr-FR" sz="2200" b="1" u="sng" dirty="0" err="1"/>
              <a:t>hypothesis</a:t>
            </a:r>
            <a:endParaRPr lang="fr-FR" sz="2200" b="1" u="sng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184" y="2885595"/>
            <a:ext cx="2603638" cy="119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5475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442145" y="1526484"/>
            <a:ext cx="579801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/>
              <a:t>The dose </a:t>
            </a:r>
            <a:r>
              <a:rPr lang="fr-FR" sz="2200" dirty="0" err="1"/>
              <a:t>delivery</a:t>
            </a:r>
            <a:r>
              <a:rPr lang="fr-FR" sz="2200" dirty="0"/>
              <a:t> </a:t>
            </a:r>
            <a:r>
              <a:rPr lang="fr-FR" sz="2200" dirty="0" err="1"/>
              <a:t>method</a:t>
            </a:r>
            <a:r>
              <a:rPr lang="fr-FR" sz="2200" dirty="0"/>
              <a:t> </a:t>
            </a:r>
            <a:r>
              <a:rPr lang="fr-FR" sz="2200" dirty="0" err="1"/>
              <a:t>may</a:t>
            </a:r>
            <a:r>
              <a:rPr lang="fr-FR" sz="2200" dirty="0"/>
              <a:t> have an important impact on </a:t>
            </a:r>
            <a:r>
              <a:rPr lang="fr-FR" sz="2200" dirty="0" err="1"/>
              <a:t>biological</a:t>
            </a:r>
            <a:r>
              <a:rPr lang="fr-FR" sz="2200" dirty="0"/>
              <a:t> </a:t>
            </a:r>
            <a:r>
              <a:rPr lang="fr-FR" sz="2200" dirty="0" err="1"/>
              <a:t>response</a:t>
            </a:r>
            <a:r>
              <a:rPr lang="fr-FR" sz="2200" dirty="0"/>
              <a:t>. </a:t>
            </a:r>
            <a:r>
              <a:rPr lang="es-ES" sz="2200" dirty="0"/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/>
              <a:t>Not </a:t>
            </a:r>
            <a:r>
              <a:rPr lang="fr-FR" sz="2200" dirty="0" err="1"/>
              <a:t>need</a:t>
            </a:r>
            <a:r>
              <a:rPr lang="fr-FR" sz="2200" dirty="0"/>
              <a:t> to </a:t>
            </a:r>
            <a:r>
              <a:rPr lang="fr-FR" sz="2200" dirty="0" err="1"/>
              <a:t>deposit</a:t>
            </a:r>
            <a:r>
              <a:rPr lang="fr-FR" sz="2200" dirty="0"/>
              <a:t> a </a:t>
            </a:r>
            <a:r>
              <a:rPr lang="fr-FR" sz="2200" dirty="0" err="1"/>
              <a:t>lethal</a:t>
            </a:r>
            <a:r>
              <a:rPr lang="fr-FR" sz="2200" dirty="0"/>
              <a:t> dose in </a:t>
            </a:r>
            <a:r>
              <a:rPr lang="fr-FR" sz="2200" dirty="0" err="1"/>
              <a:t>each</a:t>
            </a:r>
            <a:r>
              <a:rPr lang="fr-FR" sz="2200" dirty="0"/>
              <a:t> of the  </a:t>
            </a:r>
            <a:r>
              <a:rPr lang="fr-FR" sz="2200" dirty="0" err="1"/>
              <a:t>tumor</a:t>
            </a:r>
            <a:r>
              <a:rPr lang="fr-FR" sz="2200" dirty="0"/>
              <a:t> </a:t>
            </a:r>
            <a:r>
              <a:rPr lang="fr-FR" sz="2200" dirty="0" err="1"/>
              <a:t>cells</a:t>
            </a:r>
            <a:r>
              <a:rPr lang="fr-FR" sz="2200" dirty="0"/>
              <a:t> to </a:t>
            </a:r>
            <a:r>
              <a:rPr lang="fr-FR" sz="2200" dirty="0" err="1"/>
              <a:t>kill</a:t>
            </a:r>
            <a:r>
              <a:rPr lang="fr-FR" sz="2200" dirty="0"/>
              <a:t> </a:t>
            </a:r>
            <a:r>
              <a:rPr lang="fr-FR" sz="2200" dirty="0" err="1"/>
              <a:t>it</a:t>
            </a:r>
            <a:r>
              <a:rPr lang="fr-FR" sz="2200" dirty="0"/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2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/>
              <a:t>Non-</a:t>
            </a:r>
            <a:r>
              <a:rPr lang="fr-FR" sz="2200" dirty="0" err="1"/>
              <a:t>targeted</a:t>
            </a:r>
            <a:r>
              <a:rPr lang="fr-FR" sz="2200" dirty="0"/>
              <a:t> </a:t>
            </a:r>
            <a:r>
              <a:rPr lang="fr-FR" sz="2200" dirty="0" err="1"/>
              <a:t>effects</a:t>
            </a:r>
            <a:r>
              <a:rPr lang="fr-FR" sz="2200" dirty="0"/>
              <a:t> </a:t>
            </a:r>
            <a:r>
              <a:rPr lang="fr-FR" sz="2200" dirty="0" err="1"/>
              <a:t>can</a:t>
            </a:r>
            <a:r>
              <a:rPr lang="fr-FR" sz="2200" dirty="0"/>
              <a:t> </a:t>
            </a:r>
            <a:r>
              <a:rPr lang="fr-FR" sz="2200" dirty="0" err="1"/>
              <a:t>play</a:t>
            </a:r>
            <a:r>
              <a:rPr lang="fr-FR" sz="2200" dirty="0"/>
              <a:t> a major </a:t>
            </a:r>
            <a:r>
              <a:rPr lang="fr-FR" sz="2200" dirty="0" err="1"/>
              <a:t>role</a:t>
            </a:r>
            <a:r>
              <a:rPr lang="fr-FR" sz="2200" dirty="0"/>
              <a:t> in RT </a:t>
            </a:r>
            <a:r>
              <a:rPr lang="fr-FR" sz="2200" dirty="0" err="1"/>
              <a:t>treatments</a:t>
            </a:r>
            <a:r>
              <a:rPr lang="fr-FR" sz="2200" dirty="0"/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200" dirty="0"/>
          </a:p>
          <a:p>
            <a:endParaRPr lang="fr-FR" sz="2200" dirty="0"/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6922" y="1124281"/>
            <a:ext cx="2421548" cy="314636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42145" y="4619639"/>
            <a:ext cx="81952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200" dirty="0" err="1"/>
              <a:t>Charged</a:t>
            </a:r>
            <a:r>
              <a:rPr lang="fr-FR" sz="2200" dirty="0"/>
              <a:t> </a:t>
            </a:r>
            <a:r>
              <a:rPr lang="fr-FR" sz="2200" dirty="0" err="1"/>
              <a:t>particles</a:t>
            </a:r>
            <a:r>
              <a:rPr lang="fr-FR" sz="2200" dirty="0"/>
              <a:t> (p, </a:t>
            </a:r>
            <a:r>
              <a:rPr lang="fr-FR" sz="2200" dirty="0" err="1"/>
              <a:t>heavy</a:t>
            </a:r>
            <a:r>
              <a:rPr lang="fr-FR" sz="2200" dirty="0"/>
              <a:t> ions) </a:t>
            </a:r>
            <a:r>
              <a:rPr lang="fr-FR" sz="2200" dirty="0" err="1"/>
              <a:t>allow</a:t>
            </a:r>
            <a:r>
              <a:rPr lang="fr-FR" sz="2200" dirty="0"/>
              <a:t> to </a:t>
            </a:r>
            <a:r>
              <a:rPr lang="fr-FR" sz="2200" dirty="0" err="1"/>
              <a:t>fully</a:t>
            </a:r>
            <a:r>
              <a:rPr lang="fr-FR" sz="2200" dirty="0"/>
              <a:t> profit </a:t>
            </a:r>
            <a:r>
              <a:rPr lang="fr-FR" sz="2200" dirty="0" err="1"/>
              <a:t>from</a:t>
            </a:r>
            <a:r>
              <a:rPr lang="fr-FR" sz="2200" dirty="0"/>
              <a:t> the </a:t>
            </a:r>
            <a:r>
              <a:rPr lang="fr-FR" sz="2200" dirty="0" err="1"/>
              <a:t>advantages</a:t>
            </a:r>
            <a:r>
              <a:rPr lang="fr-FR" sz="2200" dirty="0"/>
              <a:t> of </a:t>
            </a:r>
            <a:r>
              <a:rPr lang="fr-FR" sz="2200" dirty="0" err="1"/>
              <a:t>spatially</a:t>
            </a:r>
            <a:r>
              <a:rPr lang="fr-FR" sz="2200" dirty="0"/>
              <a:t> </a:t>
            </a:r>
            <a:r>
              <a:rPr lang="fr-FR" sz="2200" dirty="0" err="1"/>
              <a:t>fractionated</a:t>
            </a:r>
            <a:r>
              <a:rPr lang="fr-FR" sz="2200" dirty="0"/>
              <a:t> </a:t>
            </a:r>
            <a:r>
              <a:rPr lang="fr-FR" sz="2200" dirty="0" err="1"/>
              <a:t>radiotherapy</a:t>
            </a:r>
            <a:endParaRPr lang="fr-FR" sz="2200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9" name="Titre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chemeClr val="accent4">
                    <a:lumMod val="75000"/>
                  </a:schemeClr>
                </a:solidFill>
              </a:rPr>
              <a:t>Final </a:t>
            </a:r>
            <a:r>
              <a:rPr lang="fr-FR" sz="2600" b="1" dirty="0" err="1">
                <a:solidFill>
                  <a:schemeClr val="accent4">
                    <a:lumMod val="75000"/>
                  </a:schemeClr>
                </a:solidFill>
              </a:rPr>
              <a:t>reflections</a:t>
            </a:r>
            <a:endParaRPr lang="fr-FR" sz="2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204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25</a:t>
            </a:fld>
            <a:endParaRPr lang="en-US" dirty="0"/>
          </a:p>
        </p:txBody>
      </p:sp>
      <p:sp>
        <p:nvSpPr>
          <p:cNvPr id="2" name="AutoShape 2" descr="Résultat de recherche d'images pour &quot;consuelo guardiola&quot;"/>
          <p:cNvSpPr>
            <a:spLocks noChangeAspect="1" noChangeArrowheads="1"/>
          </p:cNvSpPr>
          <p:nvPr/>
        </p:nvSpPr>
        <p:spPr bwMode="auto">
          <a:xfrm>
            <a:off x="155574" y="-144463"/>
            <a:ext cx="3023577" cy="302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62453" y="955659"/>
            <a:ext cx="8534400" cy="546688"/>
          </a:xfrm>
        </p:spPr>
        <p:txBody>
          <a:bodyPr/>
          <a:lstStyle/>
          <a:p>
            <a:r>
              <a:rPr lang="fr-FR" b="1" i="1" dirty="0">
                <a:solidFill>
                  <a:srgbClr val="0070C0"/>
                </a:solidFill>
              </a:rPr>
              <a:t>NARA team (former </a:t>
            </a:r>
            <a:r>
              <a:rPr lang="fr-FR" b="1" i="1" dirty="0" err="1">
                <a:solidFill>
                  <a:srgbClr val="0070C0"/>
                </a:solidFill>
              </a:rPr>
              <a:t>members</a:t>
            </a:r>
            <a:r>
              <a:rPr lang="fr-FR" b="1" i="1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7" name="AutoShape 4" descr="Résultat de recherche d'images pour &quot;consuelo guardiola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29" name="Groupe 28"/>
          <p:cNvGrpSpPr/>
          <p:nvPr/>
        </p:nvGrpSpPr>
        <p:grpSpPr>
          <a:xfrm>
            <a:off x="642385" y="1670134"/>
            <a:ext cx="7828885" cy="3803909"/>
            <a:chOff x="485088" y="1270173"/>
            <a:chExt cx="7828885" cy="4082582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054" y="1402228"/>
              <a:ext cx="1100577" cy="1145448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1486" y="1270173"/>
              <a:ext cx="1267556" cy="1297560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4966" y="1426367"/>
              <a:ext cx="1044185" cy="1141365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092" y="3423526"/>
              <a:ext cx="1371545" cy="1371545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4966" y="3433255"/>
              <a:ext cx="1138628" cy="1361167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98"/>
            <a:stretch/>
          </p:blipFill>
          <p:spPr>
            <a:xfrm>
              <a:off x="3586964" y="3442264"/>
              <a:ext cx="1461498" cy="1352157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1693" y="3433255"/>
              <a:ext cx="1219200" cy="1361816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0601" y="3442263"/>
              <a:ext cx="1217636" cy="1352807"/>
            </a:xfrm>
            <a:prstGeom prst="rect">
              <a:avLst/>
            </a:prstGeom>
          </p:spPr>
        </p:pic>
        <p:sp>
          <p:nvSpPr>
            <p:cNvPr id="19" name="ZoneTexte 18"/>
            <p:cNvSpPr txBox="1"/>
            <p:nvPr/>
          </p:nvSpPr>
          <p:spPr>
            <a:xfrm>
              <a:off x="485088" y="2691235"/>
              <a:ext cx="1334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C. </a:t>
              </a:r>
              <a:r>
                <a:rPr lang="fr-FR" dirty="0" err="1"/>
                <a:t>Guardiola</a:t>
              </a:r>
              <a:endParaRPr lang="fr-FR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1971571" y="2708332"/>
              <a:ext cx="1302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C. </a:t>
              </a:r>
              <a:r>
                <a:rPr lang="fr-FR" dirty="0" err="1"/>
                <a:t>Lamirault</a:t>
              </a:r>
              <a:endParaRPr lang="fr-FR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538172" y="2708332"/>
              <a:ext cx="1234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R. Delorme</a:t>
              </a:r>
            </a:p>
          </p:txBody>
        </p:sp>
        <p:pic>
          <p:nvPicPr>
            <p:cNvPr id="22" name="Image 21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29" b="23078"/>
            <a:stretch/>
          </p:blipFill>
          <p:spPr>
            <a:xfrm>
              <a:off x="4964356" y="1346913"/>
              <a:ext cx="1337104" cy="1302673"/>
            </a:xfrm>
            <a:prstGeom prst="rect">
              <a:avLst/>
            </a:prstGeom>
          </p:spPr>
        </p:pic>
        <p:sp>
          <p:nvSpPr>
            <p:cNvPr id="23" name="ZoneTexte 22"/>
            <p:cNvSpPr txBox="1"/>
            <p:nvPr/>
          </p:nvSpPr>
          <p:spPr>
            <a:xfrm>
              <a:off x="4991717" y="2708332"/>
              <a:ext cx="1317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T. Schneider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649419" y="4983423"/>
              <a:ext cx="11971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I. Martinez</a:t>
              </a: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2064944" y="4982850"/>
              <a:ext cx="15220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M. Dos Santos</a:t>
              </a: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4008538" y="4983423"/>
              <a:ext cx="8831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J. Bergs</a:t>
              </a: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5517834" y="4965996"/>
              <a:ext cx="1204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C. </a:t>
              </a:r>
              <a:r>
                <a:rPr lang="fr-FR" dirty="0" err="1"/>
                <a:t>Peucelle</a:t>
              </a:r>
              <a:endParaRPr lang="fr-FR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6938725" y="4983423"/>
              <a:ext cx="1375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W.  Gonzalez</a:t>
              </a:r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2526769" y="40843"/>
            <a:ext cx="31483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solidFill>
                  <a:schemeClr val="bg1"/>
                </a:solidFill>
              </a:rPr>
              <a:t>Acknowledgments </a:t>
            </a: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13"/>
          <a:stretch/>
        </p:blipFill>
        <p:spPr>
          <a:xfrm>
            <a:off x="6781010" y="1567951"/>
            <a:ext cx="1727889" cy="1699179"/>
          </a:xfrm>
          <a:prstGeom prst="rect">
            <a:avLst/>
          </a:prstGeom>
        </p:spPr>
      </p:pic>
      <p:sp>
        <p:nvSpPr>
          <p:cNvPr id="32" name="ZoneTexte 31"/>
          <p:cNvSpPr txBox="1"/>
          <p:nvPr/>
        </p:nvSpPr>
        <p:spPr>
          <a:xfrm>
            <a:off x="530650" y="5879451"/>
            <a:ext cx="45120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err="1">
                <a:solidFill>
                  <a:srgbClr val="0070C0"/>
                </a:solidFill>
              </a:rPr>
              <a:t>Biology</a:t>
            </a:r>
            <a:r>
              <a:rPr lang="fr-FR" sz="2200" b="1" dirty="0">
                <a:solidFill>
                  <a:srgbClr val="0070C0"/>
                </a:solidFill>
              </a:rPr>
              <a:t> Service of IMNC: M. </a:t>
            </a:r>
            <a:r>
              <a:rPr lang="fr-FR" sz="2200" b="1" dirty="0" err="1">
                <a:solidFill>
                  <a:srgbClr val="0070C0"/>
                </a:solidFill>
              </a:rPr>
              <a:t>Juchaux</a:t>
            </a:r>
            <a:r>
              <a:rPr lang="fr-FR" sz="22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2834381" y="194071"/>
            <a:ext cx="31483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solidFill>
                  <a:schemeClr val="accent4">
                    <a:lumMod val="75000"/>
                  </a:schemeClr>
                </a:solidFill>
              </a:rPr>
              <a:t>Acknowledgments </a:t>
            </a:r>
          </a:p>
        </p:txBody>
      </p:sp>
    </p:spTree>
    <p:extLst>
      <p:ext uri="{BB962C8B-B14F-4D97-AF65-F5344CB8AC3E}">
        <p14:creationId xmlns:p14="http://schemas.microsoft.com/office/powerpoint/2010/main" val="1965391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26</a:t>
            </a:fld>
            <a:endParaRPr lang="en-US" dirty="0"/>
          </a:p>
        </p:txBody>
      </p:sp>
      <p:sp>
        <p:nvSpPr>
          <p:cNvPr id="2" name="AutoShape 2" descr="Résultat de recherche d'images pour &quot;consuelo guardiola&quot;"/>
          <p:cNvSpPr>
            <a:spLocks noChangeAspect="1" noChangeArrowheads="1"/>
          </p:cNvSpPr>
          <p:nvPr/>
        </p:nvSpPr>
        <p:spPr bwMode="auto">
          <a:xfrm>
            <a:off x="155574" y="-144463"/>
            <a:ext cx="3023577" cy="302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797552" y="941634"/>
            <a:ext cx="8534400" cy="546688"/>
          </a:xfrm>
        </p:spPr>
        <p:txBody>
          <a:bodyPr/>
          <a:lstStyle/>
          <a:p>
            <a:r>
              <a:rPr lang="fr-FR" b="1" i="1" dirty="0">
                <a:solidFill>
                  <a:srgbClr val="0070C0"/>
                </a:solidFill>
              </a:rPr>
              <a:t>NARA team</a:t>
            </a:r>
          </a:p>
        </p:txBody>
      </p:sp>
      <p:sp>
        <p:nvSpPr>
          <p:cNvPr id="7" name="AutoShape 4" descr="Résultat de recherche d'images pour &quot;consuelo guardiola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2768517" y="283777"/>
            <a:ext cx="31483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solidFill>
                  <a:schemeClr val="accent4">
                    <a:lumMod val="75000"/>
                  </a:schemeClr>
                </a:solidFill>
              </a:rPr>
              <a:t>Acknowledgments </a:t>
            </a: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13"/>
          <a:stretch/>
        </p:blipFill>
        <p:spPr>
          <a:xfrm>
            <a:off x="6781010" y="1567951"/>
            <a:ext cx="1727889" cy="169917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882" y="1818673"/>
            <a:ext cx="5387326" cy="404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5389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27</a:t>
            </a:fld>
            <a:endParaRPr lang="en-US" dirty="0"/>
          </a:p>
        </p:txBody>
      </p:sp>
      <p:sp>
        <p:nvSpPr>
          <p:cNvPr id="5" name="Titre 4"/>
          <p:cNvSpPr txBox="1">
            <a:spLocks noGrp="1"/>
          </p:cNvSpPr>
          <p:nvPr>
            <p:ph type="title"/>
          </p:nvPr>
        </p:nvSpPr>
        <p:spPr>
          <a:xfrm>
            <a:off x="2838813" y="243029"/>
            <a:ext cx="3619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solidFill>
                  <a:schemeClr val="accent4">
                    <a:lumMod val="75000"/>
                  </a:schemeClr>
                </a:solidFill>
              </a:rPr>
              <a:t>Acknowledgments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591356" y="4190410"/>
            <a:ext cx="110158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600" b="1" dirty="0">
                <a:solidFill>
                  <a:srgbClr val="0070C0"/>
                </a:solidFill>
              </a:rPr>
              <a:t>IR4M</a:t>
            </a:r>
          </a:p>
          <a:p>
            <a:pPr algn="ctr"/>
            <a:r>
              <a:rPr lang="fr-FR" sz="2000" dirty="0"/>
              <a:t>C. </a:t>
            </a:r>
            <a:r>
              <a:rPr lang="fr-FR" sz="2000" dirty="0" err="1"/>
              <a:t>Sebrie</a:t>
            </a:r>
            <a:endParaRPr lang="fr-FR" sz="2000" dirty="0"/>
          </a:p>
        </p:txBody>
      </p:sp>
      <p:sp>
        <p:nvSpPr>
          <p:cNvPr id="7" name="ZoneTexte 6"/>
          <p:cNvSpPr txBox="1"/>
          <p:nvPr/>
        </p:nvSpPr>
        <p:spPr>
          <a:xfrm>
            <a:off x="2634784" y="1713788"/>
            <a:ext cx="2098523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err="1"/>
              <a:t>Experimental</a:t>
            </a:r>
            <a:r>
              <a:rPr lang="fr-FR" sz="2200" b="1" dirty="0"/>
              <a:t> RT</a:t>
            </a:r>
          </a:p>
          <a:p>
            <a:pPr algn="ctr"/>
            <a:r>
              <a:rPr lang="fr-FR" sz="2200" b="1" dirty="0"/>
              <a:t> </a:t>
            </a:r>
            <a:r>
              <a:rPr lang="fr-FR" sz="2200" b="1" dirty="0" err="1"/>
              <a:t>platform</a:t>
            </a:r>
            <a:endParaRPr lang="fr-FR" sz="2200" b="1" dirty="0"/>
          </a:p>
          <a:p>
            <a:pPr algn="ctr"/>
            <a:r>
              <a:rPr lang="fr-FR" sz="2200" dirty="0"/>
              <a:t>F</a:t>
            </a:r>
            <a:r>
              <a:rPr lang="fr-FR" sz="2000" dirty="0"/>
              <a:t>. </a:t>
            </a:r>
            <a:r>
              <a:rPr lang="fr-FR" sz="2000" dirty="0" err="1"/>
              <a:t>Pouzoulet</a:t>
            </a:r>
            <a:endParaRPr lang="fr-FR" sz="2000" dirty="0"/>
          </a:p>
          <a:p>
            <a:pPr algn="ctr"/>
            <a:r>
              <a:rPr lang="fr-FR" sz="2000" dirty="0"/>
              <a:t>D. </a:t>
            </a:r>
            <a:r>
              <a:rPr lang="fr-FR" sz="2000" dirty="0" err="1"/>
              <a:t>Labiod</a:t>
            </a:r>
            <a:endParaRPr lang="fr-FR" sz="2000" dirty="0"/>
          </a:p>
          <a:p>
            <a:pPr algn="ctr"/>
            <a:r>
              <a:rPr lang="fr-FR" sz="2000" dirty="0"/>
              <a:t>C. </a:t>
            </a:r>
            <a:r>
              <a:rPr lang="fr-FR" sz="2000" dirty="0" err="1"/>
              <a:t>Roulin</a:t>
            </a:r>
            <a:endParaRPr lang="fr-FR" sz="2000" dirty="0"/>
          </a:p>
          <a:p>
            <a:r>
              <a:rPr lang="fr-FR" dirty="0"/>
              <a:t>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01752" y="1715514"/>
            <a:ext cx="193411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200" b="1" dirty="0"/>
              <a:t>Orsay Proton </a:t>
            </a:r>
          </a:p>
          <a:p>
            <a:pPr algn="ctr"/>
            <a:r>
              <a:rPr lang="fr-FR" sz="2200" b="1" dirty="0" err="1"/>
              <a:t>therapy</a:t>
            </a:r>
            <a:r>
              <a:rPr lang="fr-FR" sz="2200" b="1" dirty="0"/>
              <a:t> Center</a:t>
            </a:r>
          </a:p>
          <a:p>
            <a:pPr algn="ctr"/>
            <a:r>
              <a:rPr lang="fr-FR" sz="2000" dirty="0" err="1"/>
              <a:t>A.Patriarca</a:t>
            </a:r>
            <a:endParaRPr lang="fr-FR" sz="2000" dirty="0"/>
          </a:p>
          <a:p>
            <a:pPr algn="ctr"/>
            <a:r>
              <a:rPr lang="fr-FR" sz="2000" dirty="0"/>
              <a:t>L. De </a:t>
            </a:r>
            <a:r>
              <a:rPr lang="fr-FR" sz="2000" dirty="0" err="1"/>
              <a:t>Marzi</a:t>
            </a:r>
            <a:endParaRPr lang="fr-FR" sz="2000" dirty="0"/>
          </a:p>
          <a:p>
            <a:pPr algn="ctr"/>
            <a:r>
              <a:rPr lang="fr-FR" sz="2000" dirty="0"/>
              <a:t>C. </a:t>
            </a:r>
            <a:r>
              <a:rPr lang="fr-FR" sz="2000" dirty="0" err="1"/>
              <a:t>Nauraye</a:t>
            </a:r>
            <a:endParaRPr lang="fr-FR" sz="2000" dirty="0"/>
          </a:p>
          <a:p>
            <a:pPr algn="ctr"/>
            <a:r>
              <a:rPr lang="fr-FR" sz="2000" dirty="0"/>
              <a:t>R. </a:t>
            </a:r>
            <a:r>
              <a:rPr lang="fr-FR" sz="2000" dirty="0" err="1"/>
              <a:t>Dendale</a:t>
            </a:r>
            <a:endParaRPr lang="fr-FR" sz="2000" dirty="0"/>
          </a:p>
          <a:p>
            <a:pPr algn="ctr"/>
            <a:r>
              <a:rPr lang="fr-FR" sz="2000" dirty="0"/>
              <a:t>E. </a:t>
            </a:r>
            <a:r>
              <a:rPr lang="fr-FR" sz="2000" dirty="0" err="1"/>
              <a:t>Hierso</a:t>
            </a:r>
            <a:endParaRPr lang="fr-FR" sz="2000" dirty="0"/>
          </a:p>
          <a:p>
            <a:endParaRPr lang="fr-FR" dirty="0"/>
          </a:p>
          <a:p>
            <a:r>
              <a:rPr lang="fr-FR" dirty="0"/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842216" y="1032327"/>
            <a:ext cx="230826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rgbClr val="0070C0"/>
                </a:solidFill>
              </a:rPr>
              <a:t>Institut Pasteur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437964" y="1389489"/>
            <a:ext cx="137730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r-FR" sz="2200" b="1" dirty="0"/>
          </a:p>
          <a:p>
            <a:pPr algn="ctr"/>
            <a:r>
              <a:rPr lang="fr-FR" sz="2200" dirty="0"/>
              <a:t>G. </a:t>
            </a:r>
            <a:r>
              <a:rPr lang="fr-FR" sz="2200" dirty="0" err="1"/>
              <a:t>Jouvion</a:t>
            </a:r>
            <a:endParaRPr lang="fr-FR" sz="2000" dirty="0"/>
          </a:p>
          <a:p>
            <a:pPr algn="ctr"/>
            <a:r>
              <a:rPr lang="fr-FR" sz="2000" dirty="0"/>
              <a:t>D. Hardy</a:t>
            </a:r>
          </a:p>
          <a:p>
            <a:r>
              <a:rPr lang="fr-FR" dirty="0"/>
              <a:t>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444042" y="1052213"/>
            <a:ext cx="198913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b="1" dirty="0">
                <a:solidFill>
                  <a:srgbClr val="0070C0"/>
                </a:solidFill>
              </a:rPr>
              <a:t>Institut Curie</a:t>
            </a:r>
          </a:p>
        </p:txBody>
      </p:sp>
      <p:pic>
        <p:nvPicPr>
          <p:cNvPr id="11" name="Picture 2" descr="C:\Users\pverrell\AppData\Local\Temp\notesC7A056\~377688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6" t="37316" r="3785" b="1378"/>
          <a:stretch/>
        </p:blipFill>
        <p:spPr bwMode="auto">
          <a:xfrm>
            <a:off x="683356" y="4234419"/>
            <a:ext cx="3738577" cy="192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91" b="35623"/>
          <a:stretch/>
        </p:blipFill>
        <p:spPr>
          <a:xfrm>
            <a:off x="5785092" y="2538604"/>
            <a:ext cx="1357056" cy="118959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248" y="2538604"/>
            <a:ext cx="1281627" cy="118242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15" b="24869"/>
          <a:stretch/>
        </p:blipFill>
        <p:spPr>
          <a:xfrm>
            <a:off x="6425665" y="5174903"/>
            <a:ext cx="1432966" cy="101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889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19672" y="1484784"/>
            <a:ext cx="6595545" cy="538309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err="1"/>
              <a:t>Thank</a:t>
            </a:r>
            <a:r>
              <a:rPr lang="fr-FR" sz="2400" dirty="0"/>
              <a:t> </a:t>
            </a:r>
            <a:r>
              <a:rPr lang="fr-FR" sz="2400" dirty="0" err="1"/>
              <a:t>you</a:t>
            </a:r>
            <a:r>
              <a:rPr lang="fr-FR" sz="2400" dirty="0"/>
              <a:t> </a:t>
            </a:r>
            <a:r>
              <a:rPr lang="fr-FR" sz="2400" dirty="0" err="1"/>
              <a:t>very</a:t>
            </a:r>
            <a:r>
              <a:rPr lang="fr-FR" sz="2400" dirty="0"/>
              <a:t> </a:t>
            </a:r>
            <a:r>
              <a:rPr lang="fr-FR" sz="2400" dirty="0" err="1"/>
              <a:t>much</a:t>
            </a:r>
            <a:r>
              <a:rPr lang="fr-FR" sz="2400" dirty="0"/>
              <a:t> for </a:t>
            </a:r>
            <a:r>
              <a:rPr lang="fr-FR" sz="2400" dirty="0" err="1"/>
              <a:t>your</a:t>
            </a:r>
            <a:r>
              <a:rPr lang="fr-FR" sz="2400" dirty="0"/>
              <a:t> attention!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Image 2">
            <a:extLst>
              <a:ext uri="{FF2B5EF4-FFF2-40B4-BE49-F238E27FC236}">
                <a16:creationId xmlns:a16="http://schemas.microsoft.com/office/drawing/2014/main" id="{E978F76E-9B5C-4F2D-98DD-461CAA9DA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276872"/>
            <a:ext cx="3829931" cy="27363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78682" y="5373216"/>
            <a:ext cx="2616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yolanda.prezado@curie.fr</a:t>
            </a:r>
          </a:p>
        </p:txBody>
      </p:sp>
    </p:spTree>
    <p:extLst>
      <p:ext uri="{BB962C8B-B14F-4D97-AF65-F5344CB8AC3E}">
        <p14:creationId xmlns:p14="http://schemas.microsoft.com/office/powerpoint/2010/main" val="2817019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635" y="2011200"/>
            <a:ext cx="2082800" cy="19812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403635" y="2534938"/>
            <a:ext cx="1988902" cy="570549"/>
            <a:chOff x="2266268" y="2195945"/>
            <a:chExt cx="1988902" cy="570549"/>
          </a:xfrm>
        </p:grpSpPr>
        <p:sp>
          <p:nvSpPr>
            <p:cNvPr id="8" name="Trapezoid 26"/>
            <p:cNvSpPr/>
            <p:nvPr/>
          </p:nvSpPr>
          <p:spPr>
            <a:xfrm rot="16200000">
              <a:off x="2975444" y="1486769"/>
              <a:ext cx="570549" cy="1988902"/>
            </a:xfrm>
            <a:prstGeom prst="trapezoid">
              <a:avLst/>
            </a:prstGeom>
            <a:gradFill flip="none" rotWithShape="1">
              <a:gsLst>
                <a:gs pos="0">
                  <a:schemeClr val="accent1">
                    <a:satMod val="103000"/>
                    <a:lumMod val="102000"/>
                    <a:tint val="94000"/>
                    <a:alpha val="68000"/>
                  </a:schemeClr>
                </a:gs>
                <a:gs pos="4000">
                  <a:srgbClr val="FF0000">
                    <a:alpha val="68000"/>
                  </a:srgbClr>
                </a:gs>
                <a:gs pos="100000">
                  <a:schemeClr val="accent1">
                    <a:lumMod val="99000"/>
                    <a:satMod val="120000"/>
                    <a:shade val="78000"/>
                    <a:alpha val="68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" name="Conector recto de flecha 7"/>
            <p:cNvCxnSpPr/>
            <p:nvPr/>
          </p:nvCxnSpPr>
          <p:spPr>
            <a:xfrm flipH="1">
              <a:off x="3306767" y="2206362"/>
              <a:ext cx="9427" cy="51621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uadroTexto 10"/>
            <p:cNvSpPr txBox="1"/>
            <p:nvPr/>
          </p:nvSpPr>
          <p:spPr>
            <a:xfrm>
              <a:off x="3423130" y="2252821"/>
              <a:ext cx="832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&gt; 1 cm</a:t>
              </a:r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230918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18852" y="1786566"/>
            <a:ext cx="4255517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ángulo 45"/>
          <p:cNvSpPr/>
          <p:nvPr/>
        </p:nvSpPr>
        <p:spPr>
          <a:xfrm>
            <a:off x="1172508" y="2788724"/>
            <a:ext cx="312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GB" sz="2000" kern="0" dirty="0">
                <a:solidFill>
                  <a:sysClr val="windowText" lastClr="000000"/>
                </a:solidFill>
              </a:rPr>
              <a:t>+</a:t>
            </a:r>
          </a:p>
        </p:txBody>
      </p:sp>
      <p:sp>
        <p:nvSpPr>
          <p:cNvPr id="31" name="Rectángulo 29"/>
          <p:cNvSpPr/>
          <p:nvPr/>
        </p:nvSpPr>
        <p:spPr>
          <a:xfrm>
            <a:off x="638005" y="5153762"/>
            <a:ext cx="817734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2100" b="0" i="0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Remarkable increase of normal rat brain resistance. </a:t>
            </a:r>
            <a:endParaRPr kumimoji="0" lang="en-GB" sz="2100" b="0" i="1" u="none" strike="noStrike" kern="0" cap="none" spc="0" normalizeH="0" baseline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0" i="1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r>
              <a:rPr lang="en-GB" sz="2100" i="1" kern="0" dirty="0" err="1">
                <a:solidFill>
                  <a:srgbClr val="0070C0"/>
                </a:solidFill>
              </a:rPr>
              <a:t>Dilmanian</a:t>
            </a:r>
            <a:r>
              <a:rPr lang="en-GB" sz="2100" i="1" kern="0" dirty="0">
                <a:solidFill>
                  <a:srgbClr val="0070C0"/>
                </a:solidFill>
              </a:rPr>
              <a:t> et al. 2006, </a:t>
            </a:r>
            <a:r>
              <a:rPr kumimoji="0" lang="en-GB" sz="2100" b="0" i="1" u="none" strike="noStrike" kern="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Prezado et al., Rad. Research 2015</a:t>
            </a:r>
            <a:endParaRPr lang="es-ES" sz="2100" i="1" kern="0" dirty="0">
              <a:solidFill>
                <a:srgbClr val="0070C0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100" b="1" kern="0" dirty="0">
                <a:solidFill>
                  <a:sysClr val="windowText" lastClr="000000"/>
                </a:solidFill>
              </a:rPr>
              <a:t> D</a:t>
            </a:r>
            <a:r>
              <a:rPr kumimoji="0" lang="en-US" sz="21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ose</a:t>
            </a:r>
            <a:r>
              <a: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escalation in the tumor possible</a:t>
            </a:r>
            <a:r>
              <a: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 higher tumor control</a:t>
            </a:r>
            <a:r>
              <a:rPr kumimoji="0" lang="en-US" sz="21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Wingdings"/>
              </a:rPr>
              <a:t> </a:t>
            </a:r>
            <a:endParaRPr kumimoji="0" lang="en-US" sz="2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Rectángulo 36"/>
          <p:cNvSpPr/>
          <p:nvPr/>
        </p:nvSpPr>
        <p:spPr>
          <a:xfrm>
            <a:off x="5590771" y="4075832"/>
            <a:ext cx="32245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Distinct biological mechanisms not yet understood</a:t>
            </a:r>
          </a:p>
        </p:txBody>
      </p:sp>
      <p:sp>
        <p:nvSpPr>
          <p:cNvPr id="33" name="Flecha: hacia abajo 30"/>
          <p:cNvSpPr/>
          <p:nvPr/>
        </p:nvSpPr>
        <p:spPr>
          <a:xfrm>
            <a:off x="5182122" y="4134466"/>
            <a:ext cx="817298" cy="1019296"/>
          </a:xfrm>
          <a:prstGeom prst="downArrow">
            <a:avLst>
              <a:gd name="adj1" fmla="val 50000"/>
              <a:gd name="adj2" fmla="val 4918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0919" y="1055212"/>
            <a:ext cx="42555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Standard RT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626000" y="1055212"/>
            <a:ext cx="42483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Spatial fractionated </a:t>
            </a:r>
            <a:r>
              <a:rPr lang="en-US" sz="2200" b="1" kern="0" dirty="0">
                <a:solidFill>
                  <a:sysClr val="windowText" lastClr="000000"/>
                </a:solidFill>
              </a:rPr>
              <a:t>radiotherapy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x-rays </a:t>
            </a:r>
            <a:r>
              <a:rPr kumimoji="0" lang="en-US" sz="22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minibeams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radiation therapy</a:t>
            </a:r>
          </a:p>
        </p:txBody>
      </p:sp>
      <p:sp>
        <p:nvSpPr>
          <p:cNvPr id="48" name="CuadroTexto 40"/>
          <p:cNvSpPr txBox="1"/>
          <p:nvPr/>
        </p:nvSpPr>
        <p:spPr>
          <a:xfrm>
            <a:off x="168664" y="2017889"/>
            <a:ext cx="22349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Large beam sizes</a:t>
            </a:r>
            <a:b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(&gt; 1 cm</a:t>
            </a:r>
            <a:r>
              <a:rPr kumimoji="0" lang="en-GB" sz="2000" b="0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Homogeneous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dose distributions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30919" y="1105841"/>
            <a:ext cx="4296350" cy="321784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w="0" h="0"/>
            <a:contourClr>
              <a:schemeClr val="accent1">
                <a:shade val="70000"/>
                <a:satMod val="105000"/>
              </a:schemeClr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303" y="2029546"/>
            <a:ext cx="2082800" cy="1981200"/>
          </a:xfrm>
          <a:prstGeom prst="rect">
            <a:avLst/>
          </a:prstGeom>
        </p:spPr>
      </p:pic>
      <p:grpSp>
        <p:nvGrpSpPr>
          <p:cNvPr id="50" name="Group 10"/>
          <p:cNvGrpSpPr/>
          <p:nvPr/>
        </p:nvGrpSpPr>
        <p:grpSpPr>
          <a:xfrm>
            <a:off x="4618852" y="2330870"/>
            <a:ext cx="2074196" cy="1046296"/>
            <a:chOff x="4888537" y="1655399"/>
            <a:chExt cx="2074196" cy="1046296"/>
          </a:xfrm>
        </p:grpSpPr>
        <p:pic>
          <p:nvPicPr>
            <p:cNvPr id="51" name="Imagen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2379" y="1963681"/>
              <a:ext cx="2033206" cy="64819"/>
            </a:xfrm>
            <a:prstGeom prst="rect">
              <a:avLst/>
            </a:prstGeom>
          </p:spPr>
        </p:pic>
        <p:pic>
          <p:nvPicPr>
            <p:cNvPr id="52" name="Imagen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5685" y="2208438"/>
              <a:ext cx="2067048" cy="65899"/>
            </a:xfrm>
            <a:prstGeom prst="rect">
              <a:avLst/>
            </a:prstGeom>
          </p:spPr>
        </p:pic>
        <p:pic>
          <p:nvPicPr>
            <p:cNvPr id="53" name="Imagen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442078"/>
              <a:ext cx="2067045" cy="65899"/>
            </a:xfrm>
            <a:prstGeom prst="rect">
              <a:avLst/>
            </a:prstGeom>
          </p:spPr>
        </p:pic>
        <p:pic>
          <p:nvPicPr>
            <p:cNvPr id="54" name="Imagen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8537" y="2635796"/>
              <a:ext cx="2067048" cy="65899"/>
            </a:xfrm>
            <a:prstGeom prst="rect">
              <a:avLst/>
            </a:prstGeom>
          </p:spPr>
        </p:pic>
        <p:cxnSp>
          <p:nvCxnSpPr>
            <p:cNvPr id="55" name="Conector recto de flecha 12"/>
            <p:cNvCxnSpPr/>
            <p:nvPr/>
          </p:nvCxnSpPr>
          <p:spPr>
            <a:xfrm>
              <a:off x="5922059" y="1905415"/>
              <a:ext cx="0" cy="18134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uadroTexto 31"/>
            <p:cNvSpPr txBox="1"/>
            <p:nvPr/>
          </p:nvSpPr>
          <p:spPr>
            <a:xfrm>
              <a:off x="5885823" y="1655399"/>
              <a:ext cx="929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&lt; 1 mm</a:t>
              </a:r>
            </a:p>
          </p:txBody>
        </p:sp>
        <p:cxnSp>
          <p:nvCxnSpPr>
            <p:cNvPr id="57" name="Conector recto de flecha 32"/>
            <p:cNvCxnSpPr/>
            <p:nvPr/>
          </p:nvCxnSpPr>
          <p:spPr>
            <a:xfrm>
              <a:off x="5922165" y="2240147"/>
              <a:ext cx="0" cy="201931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CuadroTexto 33"/>
            <p:cNvSpPr txBox="1"/>
            <p:nvPr/>
          </p:nvSpPr>
          <p:spPr>
            <a:xfrm>
              <a:off x="5975358" y="2165879"/>
              <a:ext cx="927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1-2 mm</a:t>
              </a:r>
            </a:p>
          </p:txBody>
        </p:sp>
      </p:grpSp>
      <p:sp>
        <p:nvSpPr>
          <p:cNvPr id="35" name="Title 37">
            <a:extLst>
              <a:ext uri="{FF2B5EF4-FFF2-40B4-BE49-F238E27FC236}">
                <a16:creationId xmlns:a16="http://schemas.microsoft.com/office/drawing/2014/main" id="{49AD3F7B-41DB-45FE-8BAD-B59C3CAC9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616" y="7433"/>
            <a:ext cx="8021637" cy="729605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Spatial fractionation of the dose in Radiation Therapy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8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83"/>
    </mc:Choice>
    <mc:Fallback xmlns="">
      <p:transition spd="slow" advTm="129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676A5F-E2F7-4132-BB40-C855E6E0B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SFRT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</a:rPr>
              <a:t>types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</a:rPr>
              <a:t>: GRID/MBRT/MRT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1568C4-CFE9-4481-93A8-8D3EB8E41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7A5BCF7-71D6-4519-BA1D-702D0AB2C661}"/>
              </a:ext>
            </a:extLst>
          </p:cNvPr>
          <p:cNvSpPr/>
          <p:nvPr/>
        </p:nvSpPr>
        <p:spPr bwMode="auto">
          <a:xfrm>
            <a:off x="827584" y="2204864"/>
            <a:ext cx="2592288" cy="22322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30491CD-A5C7-4A87-8C13-3A83614F5B8F}"/>
              </a:ext>
            </a:extLst>
          </p:cNvPr>
          <p:cNvSpPr/>
          <p:nvPr/>
        </p:nvSpPr>
        <p:spPr bwMode="auto">
          <a:xfrm>
            <a:off x="899592" y="2348880"/>
            <a:ext cx="432048" cy="36004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6251288-D432-4E81-81EA-60DC04F6A894}"/>
              </a:ext>
            </a:extLst>
          </p:cNvPr>
          <p:cNvSpPr/>
          <p:nvPr/>
        </p:nvSpPr>
        <p:spPr bwMode="auto">
          <a:xfrm>
            <a:off x="901212" y="3122090"/>
            <a:ext cx="432048" cy="36004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A6315DD0-9A25-4E5C-9B14-AA2B823FA372}"/>
              </a:ext>
            </a:extLst>
          </p:cNvPr>
          <p:cNvSpPr/>
          <p:nvPr/>
        </p:nvSpPr>
        <p:spPr bwMode="auto">
          <a:xfrm>
            <a:off x="901212" y="3885029"/>
            <a:ext cx="432048" cy="36004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8AB09F94-6EC0-4DF1-821A-6E4F7E716291}"/>
              </a:ext>
            </a:extLst>
          </p:cNvPr>
          <p:cNvSpPr/>
          <p:nvPr/>
        </p:nvSpPr>
        <p:spPr bwMode="auto">
          <a:xfrm>
            <a:off x="1760843" y="2351142"/>
            <a:ext cx="432048" cy="36004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1C4F21E-0D4E-4CE4-8D7B-184DE298767A}"/>
              </a:ext>
            </a:extLst>
          </p:cNvPr>
          <p:cNvSpPr/>
          <p:nvPr/>
        </p:nvSpPr>
        <p:spPr bwMode="auto">
          <a:xfrm>
            <a:off x="1771429" y="3122090"/>
            <a:ext cx="432048" cy="36004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03D734C-80D2-473C-82E8-1C29771AD810}"/>
              </a:ext>
            </a:extLst>
          </p:cNvPr>
          <p:cNvSpPr/>
          <p:nvPr/>
        </p:nvSpPr>
        <p:spPr bwMode="auto">
          <a:xfrm>
            <a:off x="1776646" y="3885029"/>
            <a:ext cx="432048" cy="36004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47C33F5-2A10-4D2B-AAFD-3107215D4DF9}"/>
              </a:ext>
            </a:extLst>
          </p:cNvPr>
          <p:cNvSpPr/>
          <p:nvPr/>
        </p:nvSpPr>
        <p:spPr bwMode="auto">
          <a:xfrm>
            <a:off x="2590357" y="2351142"/>
            <a:ext cx="432048" cy="36004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35DD2844-FF84-47E1-91A5-4CFB5959B60A}"/>
              </a:ext>
            </a:extLst>
          </p:cNvPr>
          <p:cNvSpPr/>
          <p:nvPr/>
        </p:nvSpPr>
        <p:spPr bwMode="auto">
          <a:xfrm>
            <a:off x="2580952" y="3122090"/>
            <a:ext cx="432048" cy="36004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7107D1B8-2E08-4EDE-85DB-C8EABD691D44}"/>
              </a:ext>
            </a:extLst>
          </p:cNvPr>
          <p:cNvSpPr/>
          <p:nvPr/>
        </p:nvSpPr>
        <p:spPr bwMode="auto">
          <a:xfrm>
            <a:off x="2580952" y="3885029"/>
            <a:ext cx="432048" cy="36004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06CF4D18-E28D-42B4-9374-4DCAA734ED62}"/>
              </a:ext>
            </a:extLst>
          </p:cNvPr>
          <p:cNvCxnSpPr/>
          <p:nvPr/>
        </p:nvCxnSpPr>
        <p:spPr>
          <a:xfrm>
            <a:off x="899592" y="2204864"/>
            <a:ext cx="4320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3FF3417-D5E7-4C7C-B8B7-5554087B5EFC}"/>
              </a:ext>
            </a:extLst>
          </p:cNvPr>
          <p:cNvSpPr txBox="1"/>
          <p:nvPr/>
        </p:nvSpPr>
        <p:spPr>
          <a:xfrm>
            <a:off x="846472" y="1691454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1 cm 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9B3A91B-16EE-4F4D-887C-4DA8745C9F73}"/>
              </a:ext>
            </a:extLst>
          </p:cNvPr>
          <p:cNvSpPr txBox="1"/>
          <p:nvPr/>
        </p:nvSpPr>
        <p:spPr>
          <a:xfrm>
            <a:off x="1259632" y="4797152"/>
            <a:ext cx="1188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MV </a:t>
            </a:r>
            <a:r>
              <a:rPr lang="es-ES" dirty="0" err="1"/>
              <a:t>beams</a:t>
            </a:r>
            <a:endParaRPr lang="es-ES" dirty="0"/>
          </a:p>
          <a:p>
            <a:r>
              <a:rPr lang="es-ES" dirty="0" err="1"/>
              <a:t>LINACs</a:t>
            </a:r>
            <a:endParaRPr lang="es-ES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44B03C22-FEEB-4782-8DE8-1575481B2C5F}"/>
              </a:ext>
            </a:extLst>
          </p:cNvPr>
          <p:cNvSpPr/>
          <p:nvPr/>
        </p:nvSpPr>
        <p:spPr bwMode="auto">
          <a:xfrm>
            <a:off x="3551057" y="2197624"/>
            <a:ext cx="2592288" cy="22322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B0413FC6-9E92-41C8-B28C-AD395BE6173F}"/>
              </a:ext>
            </a:extLst>
          </p:cNvPr>
          <p:cNvSpPr/>
          <p:nvPr/>
        </p:nvSpPr>
        <p:spPr bwMode="auto">
          <a:xfrm>
            <a:off x="3869711" y="2167809"/>
            <a:ext cx="144016" cy="22322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FE5878BE-69EB-4DE5-BE3D-7EDBCEC978D3}"/>
              </a:ext>
            </a:extLst>
          </p:cNvPr>
          <p:cNvSpPr/>
          <p:nvPr/>
        </p:nvSpPr>
        <p:spPr bwMode="auto">
          <a:xfrm>
            <a:off x="3687525" y="2199903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2D058912-9D34-4774-9538-CDEE6FC2F283}"/>
              </a:ext>
            </a:extLst>
          </p:cNvPr>
          <p:cNvSpPr/>
          <p:nvPr/>
        </p:nvSpPr>
        <p:spPr bwMode="auto">
          <a:xfrm>
            <a:off x="3894891" y="2210271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8B1D7A5E-2EDB-48FC-B9DC-A028B71C6727}"/>
              </a:ext>
            </a:extLst>
          </p:cNvPr>
          <p:cNvSpPr/>
          <p:nvPr/>
        </p:nvSpPr>
        <p:spPr bwMode="auto">
          <a:xfrm>
            <a:off x="4102675" y="2212913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C5652296-DE4A-46D7-AE8A-F5A6E20B08A0}"/>
              </a:ext>
            </a:extLst>
          </p:cNvPr>
          <p:cNvSpPr/>
          <p:nvPr/>
        </p:nvSpPr>
        <p:spPr bwMode="auto">
          <a:xfrm>
            <a:off x="4337856" y="2210882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8AFFC131-7A99-4393-9803-D44D93C07E9E}"/>
              </a:ext>
            </a:extLst>
          </p:cNvPr>
          <p:cNvSpPr/>
          <p:nvPr/>
        </p:nvSpPr>
        <p:spPr bwMode="auto">
          <a:xfrm>
            <a:off x="4562258" y="2210271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CA2424B4-858A-47AA-AC49-6305626AF3EB}"/>
              </a:ext>
            </a:extLst>
          </p:cNvPr>
          <p:cNvSpPr/>
          <p:nvPr/>
        </p:nvSpPr>
        <p:spPr bwMode="auto">
          <a:xfrm>
            <a:off x="4786660" y="2212537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8CF1C849-A703-48BD-BD26-733B29A82BA2}"/>
              </a:ext>
            </a:extLst>
          </p:cNvPr>
          <p:cNvSpPr/>
          <p:nvPr/>
        </p:nvSpPr>
        <p:spPr bwMode="auto">
          <a:xfrm>
            <a:off x="4964210" y="2198115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AEB26253-2AF6-4522-A402-E43641BC3DB1}"/>
              </a:ext>
            </a:extLst>
          </p:cNvPr>
          <p:cNvSpPr/>
          <p:nvPr/>
        </p:nvSpPr>
        <p:spPr bwMode="auto">
          <a:xfrm>
            <a:off x="5171576" y="2208483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13A012B8-FA37-4133-A7CB-1C5837D97842}"/>
              </a:ext>
            </a:extLst>
          </p:cNvPr>
          <p:cNvSpPr/>
          <p:nvPr/>
        </p:nvSpPr>
        <p:spPr bwMode="auto">
          <a:xfrm>
            <a:off x="5379360" y="2211125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E39BA3D3-09CE-47A5-B32E-3BC1B074B08D}"/>
              </a:ext>
            </a:extLst>
          </p:cNvPr>
          <p:cNvSpPr/>
          <p:nvPr/>
        </p:nvSpPr>
        <p:spPr bwMode="auto">
          <a:xfrm>
            <a:off x="5614541" y="2209094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45B08861-637E-448B-9732-77CB582E2345}"/>
              </a:ext>
            </a:extLst>
          </p:cNvPr>
          <p:cNvSpPr/>
          <p:nvPr/>
        </p:nvSpPr>
        <p:spPr bwMode="auto">
          <a:xfrm>
            <a:off x="5838943" y="2208483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C6F4E91B-D0B1-4ADA-A9D9-F1E0CF97686E}"/>
              </a:ext>
            </a:extLst>
          </p:cNvPr>
          <p:cNvSpPr/>
          <p:nvPr/>
        </p:nvSpPr>
        <p:spPr bwMode="auto">
          <a:xfrm>
            <a:off x="6063345" y="2210749"/>
            <a:ext cx="45719" cy="2220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9BA88D30-4C3F-47B4-A8CA-13EF42D79887}"/>
              </a:ext>
            </a:extLst>
          </p:cNvPr>
          <p:cNvSpPr txBox="1"/>
          <p:nvPr/>
        </p:nvSpPr>
        <p:spPr>
          <a:xfrm>
            <a:off x="3405113" y="1691454"/>
            <a:ext cx="1087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0.6 mm</a:t>
            </a:r>
          </a:p>
        </p:txBody>
      </p: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52C3B090-7020-443F-84BF-BF05FA424044}"/>
              </a:ext>
            </a:extLst>
          </p:cNvPr>
          <p:cNvCxnSpPr/>
          <p:nvPr/>
        </p:nvCxnSpPr>
        <p:spPr>
          <a:xfrm>
            <a:off x="3635896" y="2137994"/>
            <a:ext cx="973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ectángulo 39">
            <a:extLst>
              <a:ext uri="{FF2B5EF4-FFF2-40B4-BE49-F238E27FC236}">
                <a16:creationId xmlns:a16="http://schemas.microsoft.com/office/drawing/2014/main" id="{61A0AC1C-11DD-46F4-B4B1-8319D5186767}"/>
              </a:ext>
            </a:extLst>
          </p:cNvPr>
          <p:cNvSpPr/>
          <p:nvPr/>
        </p:nvSpPr>
        <p:spPr bwMode="auto">
          <a:xfrm>
            <a:off x="6436892" y="2196446"/>
            <a:ext cx="2592288" cy="22322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s-ES"/>
          </a:p>
        </p:txBody>
      </p: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C13EA4B2-F147-437E-B5C1-F084C3503FA5}"/>
              </a:ext>
            </a:extLst>
          </p:cNvPr>
          <p:cNvCxnSpPr>
            <a:cxnSpLocks/>
          </p:cNvCxnSpPr>
          <p:nvPr/>
        </p:nvCxnSpPr>
        <p:spPr>
          <a:xfrm>
            <a:off x="6588224" y="2209094"/>
            <a:ext cx="0" cy="222801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310B078B-BA2B-4DB1-864F-3D483A4D4A5B}"/>
              </a:ext>
            </a:extLst>
          </p:cNvPr>
          <p:cNvCxnSpPr>
            <a:cxnSpLocks/>
          </p:cNvCxnSpPr>
          <p:nvPr/>
        </p:nvCxnSpPr>
        <p:spPr>
          <a:xfrm>
            <a:off x="6740624" y="2204863"/>
            <a:ext cx="0" cy="223224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C18DB133-E6E9-4F58-9ACB-CA68622EC9E1}"/>
              </a:ext>
            </a:extLst>
          </p:cNvPr>
          <p:cNvCxnSpPr>
            <a:cxnSpLocks/>
          </p:cNvCxnSpPr>
          <p:nvPr/>
        </p:nvCxnSpPr>
        <p:spPr>
          <a:xfrm>
            <a:off x="6917246" y="2199903"/>
            <a:ext cx="0" cy="223720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777C2DA4-1A93-4A61-916A-2D45D1CB6F61}"/>
              </a:ext>
            </a:extLst>
          </p:cNvPr>
          <p:cNvCxnSpPr>
            <a:cxnSpLocks/>
          </p:cNvCxnSpPr>
          <p:nvPr/>
        </p:nvCxnSpPr>
        <p:spPr>
          <a:xfrm>
            <a:off x="7092280" y="2196446"/>
            <a:ext cx="0" cy="224066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87FEDEE1-C58C-43E9-BFDC-392D7F1A6F4C}"/>
              </a:ext>
            </a:extLst>
          </p:cNvPr>
          <p:cNvCxnSpPr>
            <a:cxnSpLocks/>
          </p:cNvCxnSpPr>
          <p:nvPr/>
        </p:nvCxnSpPr>
        <p:spPr>
          <a:xfrm>
            <a:off x="7308304" y="2204864"/>
            <a:ext cx="0" cy="221346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42E58105-55D3-4F03-9654-3D53ECA128AC}"/>
              </a:ext>
            </a:extLst>
          </p:cNvPr>
          <p:cNvCxnSpPr>
            <a:cxnSpLocks/>
          </p:cNvCxnSpPr>
          <p:nvPr/>
        </p:nvCxnSpPr>
        <p:spPr>
          <a:xfrm>
            <a:off x="7452320" y="2190308"/>
            <a:ext cx="0" cy="222801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191BF2F6-6B11-40D6-84BF-097F468CDDDE}"/>
              </a:ext>
            </a:extLst>
          </p:cNvPr>
          <p:cNvCxnSpPr>
            <a:cxnSpLocks/>
          </p:cNvCxnSpPr>
          <p:nvPr/>
        </p:nvCxnSpPr>
        <p:spPr>
          <a:xfrm>
            <a:off x="7604720" y="2186077"/>
            <a:ext cx="0" cy="223224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FC20C0A8-25B4-4230-8497-18C58650AE79}"/>
              </a:ext>
            </a:extLst>
          </p:cNvPr>
          <p:cNvCxnSpPr>
            <a:cxnSpLocks/>
          </p:cNvCxnSpPr>
          <p:nvPr/>
        </p:nvCxnSpPr>
        <p:spPr>
          <a:xfrm>
            <a:off x="7781342" y="2181117"/>
            <a:ext cx="0" cy="223720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11722055-F010-4FFE-A32D-430B68E60A34}"/>
              </a:ext>
            </a:extLst>
          </p:cNvPr>
          <p:cNvCxnSpPr>
            <a:cxnSpLocks/>
          </p:cNvCxnSpPr>
          <p:nvPr/>
        </p:nvCxnSpPr>
        <p:spPr>
          <a:xfrm>
            <a:off x="7956376" y="2177660"/>
            <a:ext cx="0" cy="224066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EE26156B-2DC0-4100-A0DB-86E58DE1E70A}"/>
              </a:ext>
            </a:extLst>
          </p:cNvPr>
          <p:cNvCxnSpPr>
            <a:cxnSpLocks/>
          </p:cNvCxnSpPr>
          <p:nvPr/>
        </p:nvCxnSpPr>
        <p:spPr>
          <a:xfrm>
            <a:off x="8172400" y="2204863"/>
            <a:ext cx="0" cy="221346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C757778A-6458-49E0-99AF-0382E5851AF4}"/>
              </a:ext>
            </a:extLst>
          </p:cNvPr>
          <p:cNvCxnSpPr>
            <a:cxnSpLocks/>
          </p:cNvCxnSpPr>
          <p:nvPr/>
        </p:nvCxnSpPr>
        <p:spPr>
          <a:xfrm>
            <a:off x="8388424" y="2219662"/>
            <a:ext cx="0" cy="221346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>
            <a:extLst>
              <a:ext uri="{FF2B5EF4-FFF2-40B4-BE49-F238E27FC236}">
                <a16:creationId xmlns:a16="http://schemas.microsoft.com/office/drawing/2014/main" id="{763DB808-00F1-4E55-9D6A-A49BD98ED4FF}"/>
              </a:ext>
            </a:extLst>
          </p:cNvPr>
          <p:cNvCxnSpPr>
            <a:cxnSpLocks/>
          </p:cNvCxnSpPr>
          <p:nvPr/>
        </p:nvCxnSpPr>
        <p:spPr>
          <a:xfrm>
            <a:off x="8604448" y="2212537"/>
            <a:ext cx="0" cy="221346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1642C168-DB2D-4B10-9252-980CAD75498A}"/>
              </a:ext>
            </a:extLst>
          </p:cNvPr>
          <p:cNvCxnSpPr>
            <a:cxnSpLocks/>
          </p:cNvCxnSpPr>
          <p:nvPr/>
        </p:nvCxnSpPr>
        <p:spPr>
          <a:xfrm>
            <a:off x="8820472" y="2196446"/>
            <a:ext cx="0" cy="221346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CuadroTexto 61">
            <a:extLst>
              <a:ext uri="{FF2B5EF4-FFF2-40B4-BE49-F238E27FC236}">
                <a16:creationId xmlns:a16="http://schemas.microsoft.com/office/drawing/2014/main" id="{2EDFEADE-EFAF-48A5-8072-DF4451FA930F}"/>
              </a:ext>
            </a:extLst>
          </p:cNvPr>
          <p:cNvSpPr txBox="1"/>
          <p:nvPr/>
        </p:nvSpPr>
        <p:spPr>
          <a:xfrm>
            <a:off x="6361101" y="1768662"/>
            <a:ext cx="1087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0.05 mm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18E30876-1780-4D86-A98E-C060B096A292}"/>
              </a:ext>
            </a:extLst>
          </p:cNvPr>
          <p:cNvSpPr txBox="1"/>
          <p:nvPr/>
        </p:nvSpPr>
        <p:spPr>
          <a:xfrm>
            <a:off x="1066224" y="1121389"/>
            <a:ext cx="1950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GRID </a:t>
            </a:r>
            <a:r>
              <a:rPr lang="es-ES" dirty="0" err="1"/>
              <a:t>therapy</a:t>
            </a:r>
            <a:endParaRPr lang="es-ES" dirty="0"/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C777D843-4ADC-4E66-8C76-AA63716BD49E}"/>
              </a:ext>
            </a:extLst>
          </p:cNvPr>
          <p:cNvSpPr txBox="1"/>
          <p:nvPr/>
        </p:nvSpPr>
        <p:spPr>
          <a:xfrm>
            <a:off x="3635895" y="1183220"/>
            <a:ext cx="264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Minibeam</a:t>
            </a:r>
            <a:r>
              <a:rPr lang="es-ES" dirty="0"/>
              <a:t> RT (MBRT)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07481F8B-0089-4572-873C-5BC7AAE22265}"/>
              </a:ext>
            </a:extLst>
          </p:cNvPr>
          <p:cNvSpPr txBox="1"/>
          <p:nvPr/>
        </p:nvSpPr>
        <p:spPr>
          <a:xfrm>
            <a:off x="6383553" y="1178927"/>
            <a:ext cx="264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Microbeam</a:t>
            </a:r>
            <a:r>
              <a:rPr lang="es-ES" dirty="0"/>
              <a:t> RT (MBRT)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7CDC5A4D-77F8-4763-AB31-578A80BEADCE}"/>
              </a:ext>
            </a:extLst>
          </p:cNvPr>
          <p:cNvSpPr txBox="1"/>
          <p:nvPr/>
        </p:nvSpPr>
        <p:spPr>
          <a:xfrm>
            <a:off x="4964210" y="4794227"/>
            <a:ext cx="2724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Mainly</a:t>
            </a:r>
            <a:r>
              <a:rPr lang="es-ES" dirty="0"/>
              <a:t> kV </a:t>
            </a:r>
            <a:r>
              <a:rPr lang="es-ES" dirty="0" err="1"/>
              <a:t>beams</a:t>
            </a:r>
            <a:r>
              <a:rPr lang="es-ES" dirty="0"/>
              <a:t> </a:t>
            </a:r>
          </a:p>
          <a:p>
            <a:r>
              <a:rPr lang="es-ES" dirty="0" err="1"/>
              <a:t>Origin</a:t>
            </a:r>
            <a:r>
              <a:rPr lang="es-ES" dirty="0"/>
              <a:t>-&gt; </a:t>
            </a:r>
            <a:r>
              <a:rPr lang="es-ES" dirty="0" err="1"/>
              <a:t>large</a:t>
            </a:r>
            <a:r>
              <a:rPr lang="es-ES" dirty="0"/>
              <a:t> </a:t>
            </a:r>
            <a:r>
              <a:rPr lang="es-ES" dirty="0" err="1"/>
              <a:t>synchrotrons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4525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789140" y="-285042"/>
            <a:ext cx="7319319" cy="857250"/>
          </a:xfrm>
        </p:spPr>
        <p:txBody>
          <a:bodyPr>
            <a:normAutofit/>
          </a:bodyPr>
          <a:lstStyle/>
          <a:p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Microbeam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Radiation </a:t>
            </a:r>
            <a:r>
              <a:rPr lang="fr-FR" sz="3000" b="1" dirty="0" err="1">
                <a:solidFill>
                  <a:schemeClr val="accent4">
                    <a:lumMod val="75000"/>
                  </a:schemeClr>
                </a:solidFill>
              </a:rPr>
              <a:t>therapy</a:t>
            </a:r>
            <a:r>
              <a:rPr lang="fr-FR" sz="30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9" name="Espace réservé du contenu 3"/>
          <p:cNvSpPr>
            <a:spLocks noGrp="1"/>
          </p:cNvSpPr>
          <p:nvPr>
            <p:ph sz="quarter" idx="1"/>
          </p:nvPr>
        </p:nvSpPr>
        <p:spPr>
          <a:xfrm>
            <a:off x="539552" y="1037941"/>
            <a:ext cx="8123668" cy="3429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200" dirty="0">
                <a:solidFill>
                  <a:schemeClr val="tx1"/>
                </a:solidFill>
                <a:latin typeface="+mn-lt"/>
              </a:rPr>
              <a:t>MRT uses 50 µm-</a:t>
            </a:r>
            <a:r>
              <a:rPr lang="fr-FR" sz="2200" dirty="0" err="1">
                <a:solidFill>
                  <a:schemeClr val="tx1"/>
                </a:solidFill>
                <a:latin typeface="+mn-lt"/>
              </a:rPr>
              <a:t>wide</a:t>
            </a:r>
            <a:r>
              <a:rPr lang="fr-FR" sz="2200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2200" dirty="0" err="1">
                <a:solidFill>
                  <a:schemeClr val="tx1"/>
                </a:solidFill>
                <a:latin typeface="+mn-lt"/>
              </a:rPr>
              <a:t>beams</a:t>
            </a:r>
            <a:r>
              <a:rPr lang="fr-FR" sz="2200" dirty="0">
                <a:solidFill>
                  <a:schemeClr val="tx1"/>
                </a:solidFill>
                <a:latin typeface="+mn-lt"/>
              </a:rPr>
              <a:t>, </a:t>
            </a:r>
            <a:r>
              <a:rPr lang="fr-FR" sz="2200" dirty="0" err="1">
                <a:solidFill>
                  <a:schemeClr val="tx1"/>
                </a:solidFill>
                <a:latin typeface="+mn-lt"/>
              </a:rPr>
              <a:t>spaced</a:t>
            </a:r>
            <a:r>
              <a:rPr lang="fr-FR" sz="2200" dirty="0">
                <a:solidFill>
                  <a:schemeClr val="tx1"/>
                </a:solidFill>
                <a:latin typeface="+mn-lt"/>
              </a:rPr>
              <a:t> by 400 µm</a:t>
            </a:r>
          </a:p>
          <a:p>
            <a:pPr marL="0" indent="0" algn="ctr">
              <a:buNone/>
            </a:pPr>
            <a:r>
              <a:rPr lang="fr-FR" sz="2200" i="1" dirty="0" err="1">
                <a:solidFill>
                  <a:schemeClr val="tx1"/>
                </a:solidFill>
                <a:latin typeface="+mn-lt"/>
              </a:rPr>
              <a:t>Slatkin</a:t>
            </a:r>
            <a:r>
              <a:rPr lang="fr-FR" sz="2200" i="1" dirty="0">
                <a:solidFill>
                  <a:schemeClr val="tx1"/>
                </a:solidFill>
                <a:latin typeface="+mn-lt"/>
              </a:rPr>
              <a:t> et al. Med. Phys. 1992</a:t>
            </a:r>
          </a:p>
          <a:p>
            <a:pPr marL="0" indent="0">
              <a:buNone/>
            </a:pPr>
            <a:endParaRPr lang="fr-FR" sz="2200" i="1" dirty="0">
              <a:latin typeface="+mn-lt"/>
            </a:endParaRPr>
          </a:p>
          <a:p>
            <a:pPr marL="0" indent="0" algn="ctr">
              <a:buNone/>
            </a:pPr>
            <a:r>
              <a:rPr lang="fr-FR" sz="2200" b="1" dirty="0" err="1">
                <a:solidFill>
                  <a:srgbClr val="0070C0"/>
                </a:solidFill>
                <a:latin typeface="+mn-lt"/>
              </a:rPr>
              <a:t>Differential</a:t>
            </a:r>
            <a:r>
              <a:rPr lang="fr-FR" sz="22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fr-FR" sz="2200" b="1" dirty="0" err="1">
                <a:solidFill>
                  <a:srgbClr val="0070C0"/>
                </a:solidFill>
                <a:latin typeface="+mn-lt"/>
              </a:rPr>
              <a:t>effect</a:t>
            </a:r>
            <a:r>
              <a:rPr lang="fr-FR" sz="2200" b="1" dirty="0">
                <a:solidFill>
                  <a:srgbClr val="0070C0"/>
                </a:solidFill>
                <a:latin typeface="+mn-lt"/>
              </a:rPr>
              <a:t> normal tissue versus </a:t>
            </a:r>
            <a:r>
              <a:rPr lang="fr-FR" sz="2200" b="1" dirty="0" err="1">
                <a:solidFill>
                  <a:srgbClr val="0070C0"/>
                </a:solidFill>
                <a:latin typeface="+mn-lt"/>
              </a:rPr>
              <a:t>tumor</a:t>
            </a:r>
            <a:r>
              <a:rPr lang="fr-FR" sz="22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fr-FR" sz="2200" b="1" dirty="0" err="1">
                <a:solidFill>
                  <a:srgbClr val="0070C0"/>
                </a:solidFill>
                <a:latin typeface="+mn-lt"/>
              </a:rPr>
              <a:t>observed</a:t>
            </a:r>
            <a:r>
              <a:rPr lang="fr-FR" sz="2200" b="1" dirty="0">
                <a:solidFill>
                  <a:srgbClr val="0070C0"/>
                </a:solidFill>
                <a:latin typeface="+mn-lt"/>
              </a:rPr>
              <a:t> in animal </a:t>
            </a:r>
            <a:r>
              <a:rPr lang="fr-FR" sz="2200" b="1" dirty="0" err="1">
                <a:solidFill>
                  <a:srgbClr val="0070C0"/>
                </a:solidFill>
                <a:latin typeface="+mn-lt"/>
              </a:rPr>
              <a:t>experiments</a:t>
            </a:r>
            <a:endParaRPr lang="fr-FR" sz="2200" dirty="0">
              <a:latin typeface="+mn-lt"/>
            </a:endParaRPr>
          </a:p>
          <a:p>
            <a:pPr marL="0" indent="0">
              <a:buNone/>
            </a:pPr>
            <a:endParaRPr lang="fr-FR" sz="2200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fr-FR" sz="2200" b="0" dirty="0">
                <a:solidFill>
                  <a:schemeClr val="tx1"/>
                </a:solidFill>
                <a:latin typeface="+mn-lt"/>
              </a:rPr>
              <a:t>Normal (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brain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)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is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able to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withstand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0" indent="0">
              <a:buNone/>
            </a:pPr>
            <a:r>
              <a:rPr lang="fr-FR" sz="2200" b="0" dirty="0">
                <a:solidFill>
                  <a:schemeClr val="tx1"/>
                </a:solidFill>
                <a:latin typeface="+mn-lt"/>
              </a:rPr>
              <a:t>   more </a:t>
            </a:r>
            <a:r>
              <a:rPr lang="fr-FR" sz="2200" b="0" dirty="0" err="1">
                <a:solidFill>
                  <a:schemeClr val="tx1"/>
                </a:solidFill>
                <a:latin typeface="+mn-lt"/>
              </a:rPr>
              <a:t>than</a:t>
            </a:r>
            <a:r>
              <a:rPr lang="fr-FR" sz="2200" b="0" dirty="0">
                <a:solidFill>
                  <a:schemeClr val="tx1"/>
                </a:solidFill>
                <a:latin typeface="+mn-lt"/>
              </a:rPr>
              <a:t> 300 Gy/one fraction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651" y="3964159"/>
            <a:ext cx="2887176" cy="160929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289216" y="5856556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err="1">
                <a:solidFill>
                  <a:srgbClr val="000000"/>
                </a:solidFill>
                <a:latin typeface="Trebuchet MS" panose="020B0603020202020204"/>
              </a:rPr>
              <a:t>Laissue</a:t>
            </a:r>
            <a:r>
              <a:rPr lang="fr-FR" sz="1600" i="1" dirty="0">
                <a:solidFill>
                  <a:srgbClr val="000000"/>
                </a:solidFill>
                <a:latin typeface="Trebuchet MS" panose="020B0603020202020204"/>
              </a:rPr>
              <a:t> et al, SPIE 2001 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/>
          <a:srcRect r="1834"/>
          <a:stretch/>
        </p:blipFill>
        <p:spPr>
          <a:xfrm>
            <a:off x="4757248" y="3875735"/>
            <a:ext cx="3716053" cy="200533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4891846" y="3155187"/>
            <a:ext cx="35657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 err="1">
                <a:solidFill>
                  <a:srgbClr val="000000"/>
                </a:solidFill>
              </a:rPr>
              <a:t>Tumor</a:t>
            </a:r>
            <a:r>
              <a:rPr lang="fr-FR" sz="2200" dirty="0">
                <a:solidFill>
                  <a:srgbClr val="000000"/>
                </a:solidFill>
              </a:rPr>
              <a:t> control </a:t>
            </a:r>
            <a:r>
              <a:rPr lang="fr-FR" sz="2200" dirty="0" err="1">
                <a:solidFill>
                  <a:srgbClr val="000000"/>
                </a:solidFill>
              </a:rPr>
              <a:t>effectiveness</a:t>
            </a:r>
            <a:r>
              <a:rPr lang="fr-FR" sz="2200" dirty="0">
                <a:solidFill>
                  <a:srgbClr val="000000"/>
                </a:solidFill>
              </a:rPr>
              <a:t> in </a:t>
            </a:r>
            <a:r>
              <a:rPr lang="fr-FR" sz="2200" dirty="0" err="1">
                <a:solidFill>
                  <a:srgbClr val="000000"/>
                </a:solidFill>
              </a:rPr>
              <a:t>glioma-bearing</a:t>
            </a:r>
            <a:r>
              <a:rPr lang="fr-FR" sz="2200" dirty="0">
                <a:solidFill>
                  <a:srgbClr val="000000"/>
                </a:solidFill>
              </a:rPr>
              <a:t> </a:t>
            </a:r>
            <a:r>
              <a:rPr lang="fr-FR" sz="2200" dirty="0" err="1">
                <a:solidFill>
                  <a:srgbClr val="000000"/>
                </a:solidFill>
              </a:rPr>
              <a:t>rodents</a:t>
            </a:r>
            <a:endParaRPr lang="fr-FR" sz="2200" dirty="0">
              <a:solidFill>
                <a:srgbClr val="00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234914" y="5856556"/>
            <a:ext cx="3238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err="1">
                <a:solidFill>
                  <a:srgbClr val="000000"/>
                </a:solidFill>
                <a:latin typeface="Trebuchet MS" panose="020B0603020202020204"/>
              </a:rPr>
              <a:t>Laissue</a:t>
            </a:r>
            <a:r>
              <a:rPr lang="fr-FR" sz="1600" i="1" dirty="0">
                <a:solidFill>
                  <a:srgbClr val="000000"/>
                </a:solidFill>
                <a:latin typeface="Trebuchet MS" panose="020B0603020202020204"/>
              </a:rPr>
              <a:t> et al, </a:t>
            </a:r>
            <a:r>
              <a:rPr lang="fr-FR" sz="1600" i="1" dirty="0" err="1">
                <a:solidFill>
                  <a:srgbClr val="000000"/>
                </a:solidFill>
                <a:latin typeface="Trebuchet MS" panose="020B0603020202020204"/>
              </a:rPr>
              <a:t>Int.J</a:t>
            </a:r>
            <a:r>
              <a:rPr lang="fr-FR" sz="1600" i="1" dirty="0">
                <a:solidFill>
                  <a:srgbClr val="000000"/>
                </a:solidFill>
                <a:latin typeface="Trebuchet MS" panose="020B0603020202020204"/>
              </a:rPr>
              <a:t>. Cancer 1998 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808573" y="4200861"/>
            <a:ext cx="7505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b="1" dirty="0">
                <a:solidFill>
                  <a:srgbClr val="FF3300"/>
                </a:solidFill>
                <a:latin typeface="Trebuchet MS" panose="020B0603020202020204"/>
              </a:rPr>
              <a:t>600 Gy</a:t>
            </a:r>
          </a:p>
        </p:txBody>
      </p:sp>
    </p:spTree>
    <p:extLst>
      <p:ext uri="{BB962C8B-B14F-4D97-AF65-F5344CB8AC3E}">
        <p14:creationId xmlns:p14="http://schemas.microsoft.com/office/powerpoint/2010/main" val="3976304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67744" y="-486975"/>
            <a:ext cx="7319319" cy="1143000"/>
          </a:xfrm>
        </p:spPr>
        <p:txBody>
          <a:bodyPr>
            <a:noAutofit/>
          </a:bodyPr>
          <a:lstStyle/>
          <a:p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Drawbacks of MRT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611560" y="1196753"/>
            <a:ext cx="7271142" cy="3744416"/>
          </a:xfrm>
        </p:spPr>
        <p:txBody>
          <a:bodyPr>
            <a:normAutofit fontScale="25000" lnSpcReduction="20000"/>
          </a:bodyPr>
          <a:lstStyle/>
          <a:p>
            <a:pPr>
              <a:tabLst>
                <a:tab pos="4754563" algn="l"/>
              </a:tabLst>
            </a:pPr>
            <a:r>
              <a:rPr lang="en-GB" sz="8800" b="0" dirty="0">
                <a:solidFill>
                  <a:schemeClr val="tx1"/>
                </a:solidFill>
                <a:latin typeface="+mn-lt"/>
              </a:rPr>
              <a:t>Requires extremely high dose rates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en-GB" sz="8800" b="0" dirty="0">
              <a:solidFill>
                <a:schemeClr val="tx1"/>
              </a:solidFill>
              <a:latin typeface="+mn-lt"/>
            </a:endParaRPr>
          </a:p>
          <a:p>
            <a:r>
              <a:rPr lang="en-GB" sz="8800" b="0" dirty="0">
                <a:solidFill>
                  <a:schemeClr val="tx1"/>
                </a:solidFill>
                <a:latin typeface="+mn-lt"/>
              </a:rPr>
              <a:t>Scarce beamtime at synchrotrons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en-GB" sz="8800" b="0" dirty="0">
              <a:solidFill>
                <a:schemeClr val="tx1"/>
              </a:solidFill>
              <a:latin typeface="+mn-lt"/>
            </a:endParaRPr>
          </a:p>
          <a:p>
            <a:r>
              <a:rPr lang="en-GB" sz="8800" b="0" dirty="0">
                <a:solidFill>
                  <a:schemeClr val="tx1"/>
                </a:solidFill>
                <a:latin typeface="+mn-lt"/>
              </a:rPr>
              <a:t>Difficult realization of clinical trials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en-GB" sz="8800" b="0" dirty="0">
              <a:solidFill>
                <a:schemeClr val="tx1"/>
              </a:solidFill>
              <a:latin typeface="+mn-lt"/>
            </a:endParaRPr>
          </a:p>
          <a:p>
            <a:r>
              <a:rPr lang="en-GB" sz="8800" b="0" dirty="0">
                <a:solidFill>
                  <a:schemeClr val="tx1"/>
                </a:solidFill>
                <a:latin typeface="+mn-lt"/>
              </a:rPr>
              <a:t>Not favourable dosimetry (low-energy X-rays)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endParaRPr lang="en-GB" sz="8800" b="0" dirty="0">
              <a:solidFill>
                <a:schemeClr val="tx1"/>
              </a:solidFill>
              <a:latin typeface="+mn-lt"/>
            </a:endParaRPr>
          </a:p>
          <a:p>
            <a:r>
              <a:rPr lang="en-GB" sz="8800" b="0" dirty="0">
                <a:solidFill>
                  <a:schemeClr val="tx1"/>
                </a:solidFill>
                <a:latin typeface="+mn-lt"/>
              </a:rPr>
              <a:t>High doses to control </a:t>
            </a:r>
            <a:r>
              <a:rPr lang="en-GB" sz="8800" b="0" dirty="0" err="1">
                <a:solidFill>
                  <a:schemeClr val="tx1"/>
                </a:solidFill>
                <a:latin typeface="+mn-lt"/>
              </a:rPr>
              <a:t>tumors</a:t>
            </a:r>
            <a:r>
              <a:rPr lang="en-GB" sz="8800" b="0" dirty="0">
                <a:solidFill>
                  <a:schemeClr val="tx1"/>
                </a:solidFill>
                <a:latin typeface="+mn-lt"/>
              </a:rPr>
              <a:t> 300-600 </a:t>
            </a:r>
            <a:r>
              <a:rPr lang="en-GB" sz="8800" b="0" dirty="0" err="1">
                <a:solidFill>
                  <a:schemeClr val="tx1"/>
                </a:solidFill>
                <a:latin typeface="+mn-lt"/>
              </a:rPr>
              <a:t>Gy</a:t>
            </a:r>
            <a:r>
              <a:rPr lang="en-GB" sz="8800" b="0" dirty="0">
                <a:solidFill>
                  <a:schemeClr val="tx1"/>
                </a:solidFill>
                <a:latin typeface="+mn-lt"/>
              </a:rPr>
              <a:t>. </a:t>
            </a:r>
          </a:p>
          <a:p>
            <a:pPr marL="1143000" indent="-1143000">
              <a:buFont typeface="Wingdings" panose="05000000000000000000" pitchFamily="2" charset="2"/>
              <a:buChar char="ü"/>
            </a:pPr>
            <a:endParaRPr lang="en-GB" sz="8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200" dirty="0"/>
          </a:p>
          <a:p>
            <a:pPr marL="0" indent="0" algn="ctr">
              <a:buNone/>
            </a:pPr>
            <a:r>
              <a:rPr lang="en-GB" sz="8000" b="1" dirty="0">
                <a:solidFill>
                  <a:srgbClr val="0070C0"/>
                </a:solidFill>
              </a:rPr>
              <a:t>Good compromise: </a:t>
            </a:r>
            <a:r>
              <a:rPr lang="en-GB" sz="8000" b="1" dirty="0" err="1">
                <a:solidFill>
                  <a:srgbClr val="0070C0"/>
                </a:solidFill>
              </a:rPr>
              <a:t>Minibeam</a:t>
            </a:r>
            <a:r>
              <a:rPr lang="en-GB" sz="8000" b="1" dirty="0">
                <a:solidFill>
                  <a:srgbClr val="0070C0"/>
                </a:solidFill>
              </a:rPr>
              <a:t> radiation therapy</a:t>
            </a:r>
          </a:p>
          <a:p>
            <a:pPr marL="0" indent="0" algn="ctr">
              <a:buNone/>
            </a:pPr>
            <a:r>
              <a:rPr lang="en-GB" sz="8000" i="1" dirty="0" err="1">
                <a:solidFill>
                  <a:srgbClr val="0070C0"/>
                </a:solidFill>
              </a:rPr>
              <a:t>Dilmanian</a:t>
            </a:r>
            <a:r>
              <a:rPr lang="en-GB" sz="8000" i="1" dirty="0">
                <a:solidFill>
                  <a:srgbClr val="0070C0"/>
                </a:solidFill>
              </a:rPr>
              <a:t> et al., PNAS 2006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818" y="1558731"/>
            <a:ext cx="1489251" cy="141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043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radiation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therapy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: a good compromise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0AE4-83D8-FB47-82ED-D1E5E7101566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482532" y="1128806"/>
            <a:ext cx="8217339" cy="488850"/>
          </a:xfrm>
        </p:spPr>
        <p:txBody>
          <a:bodyPr>
            <a:normAutofit fontScale="85000" lnSpcReduction="10000"/>
          </a:bodyPr>
          <a:lstStyle/>
          <a:p>
            <a:r>
              <a:rPr lang="fr-FR" sz="2000" dirty="0"/>
              <a:t>Beam </a:t>
            </a:r>
            <a:r>
              <a:rPr lang="fr-FR" sz="2000" dirty="0" err="1"/>
              <a:t>widths</a:t>
            </a:r>
            <a:r>
              <a:rPr lang="fr-FR" sz="2000" dirty="0"/>
              <a:t>: 500-700 µm; center-to-center distance: </a:t>
            </a:r>
            <a:r>
              <a:rPr lang="fr-FR" sz="2000" dirty="0" err="1"/>
              <a:t>beam</a:t>
            </a:r>
            <a:r>
              <a:rPr lang="fr-FR" sz="2000" dirty="0"/>
              <a:t> </a:t>
            </a:r>
            <a:r>
              <a:rPr lang="fr-FR" sz="2000" dirty="0" err="1"/>
              <a:t>width</a:t>
            </a:r>
            <a:r>
              <a:rPr lang="fr-FR" sz="2000" dirty="0"/>
              <a:t> x 2 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1650" dirty="0"/>
          </a:p>
          <a:p>
            <a:pPr marL="0" indent="0">
              <a:buNone/>
            </a:pPr>
            <a:endParaRPr lang="fr-FR" sz="1650" dirty="0"/>
          </a:p>
          <a:p>
            <a:pPr marL="0" indent="0">
              <a:buNone/>
            </a:pPr>
            <a:endParaRPr lang="fr-FR" sz="1650" dirty="0"/>
          </a:p>
          <a:p>
            <a:pPr marL="0" indent="0">
              <a:buNone/>
            </a:pPr>
            <a:endParaRPr lang="fr-FR" sz="1650" dirty="0"/>
          </a:p>
        </p:txBody>
      </p:sp>
      <p:sp>
        <p:nvSpPr>
          <p:cNvPr id="7" name="Rectangle 6"/>
          <p:cNvSpPr/>
          <p:nvPr/>
        </p:nvSpPr>
        <p:spPr>
          <a:xfrm>
            <a:off x="5407152" y="1808302"/>
            <a:ext cx="3429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000" dirty="0" err="1">
                <a:solidFill>
                  <a:srgbClr val="0070C0"/>
                </a:solidFill>
              </a:rPr>
              <a:t>Tumor</a:t>
            </a:r>
            <a:r>
              <a:rPr lang="fr-FR" sz="2000" dirty="0">
                <a:solidFill>
                  <a:srgbClr val="0070C0"/>
                </a:solidFill>
              </a:rPr>
              <a:t> control in </a:t>
            </a:r>
            <a:r>
              <a:rPr lang="fr-FR" sz="2000" dirty="0" err="1">
                <a:solidFill>
                  <a:srgbClr val="0070C0"/>
                </a:solidFill>
              </a:rPr>
              <a:t>glioma-bearing</a:t>
            </a:r>
            <a:r>
              <a:rPr lang="fr-FR" sz="2000" dirty="0">
                <a:solidFill>
                  <a:srgbClr val="0070C0"/>
                </a:solidFill>
              </a:rPr>
              <a:t> rats</a:t>
            </a:r>
          </a:p>
          <a:p>
            <a:r>
              <a:rPr lang="fr-FR" sz="2000" dirty="0"/>
              <a:t> </a:t>
            </a:r>
          </a:p>
          <a:p>
            <a:r>
              <a:rPr lang="fr-FR" sz="2000" dirty="0" err="1"/>
              <a:t>Deman</a:t>
            </a:r>
            <a:r>
              <a:rPr lang="fr-FR" sz="2000" dirty="0"/>
              <a:t> 2012, Prezado 2012.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86456" y="1811366"/>
            <a:ext cx="369287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70C0"/>
                </a:solidFill>
              </a:rPr>
              <a:t>Gain in normal tissue </a:t>
            </a:r>
            <a:r>
              <a:rPr lang="fr-FR" sz="2000" dirty="0" err="1">
                <a:solidFill>
                  <a:srgbClr val="0070C0"/>
                </a:solidFill>
              </a:rPr>
              <a:t>sparing</a:t>
            </a:r>
            <a:endParaRPr lang="fr-FR" sz="2000" dirty="0">
              <a:solidFill>
                <a:srgbClr val="0070C0"/>
              </a:solidFill>
            </a:endParaRPr>
          </a:p>
          <a:p>
            <a:r>
              <a:rPr lang="fr-FR" sz="2000" dirty="0">
                <a:solidFill>
                  <a:srgbClr val="0070C0"/>
                </a:solidFill>
              </a:rPr>
              <a:t> </a:t>
            </a:r>
            <a:r>
              <a:rPr lang="fr-FR" sz="2000" dirty="0" err="1">
                <a:solidFill>
                  <a:srgbClr val="0070C0"/>
                </a:solidFill>
              </a:rPr>
              <a:t>maintained</a:t>
            </a:r>
            <a:r>
              <a:rPr lang="fr-FR" sz="2000" dirty="0">
                <a:solidFill>
                  <a:srgbClr val="0070C0"/>
                </a:solidFill>
              </a:rPr>
              <a:t>          </a:t>
            </a:r>
          </a:p>
          <a:p>
            <a:endParaRPr lang="fr-FR" sz="2000" dirty="0"/>
          </a:p>
          <a:p>
            <a:r>
              <a:rPr lang="fr-FR" i="1" dirty="0"/>
              <a:t>Doses as high as 100 Gy/one fraction </a:t>
            </a:r>
          </a:p>
          <a:p>
            <a:r>
              <a:rPr lang="fr-FR" i="1" dirty="0" err="1"/>
              <a:t>well-tolerated</a:t>
            </a:r>
            <a:r>
              <a:rPr lang="fr-FR" i="1" dirty="0"/>
              <a:t> by rat </a:t>
            </a:r>
            <a:r>
              <a:rPr lang="fr-FR" i="1" dirty="0" err="1"/>
              <a:t>brain</a:t>
            </a:r>
            <a:r>
              <a:rPr lang="fr-FR" i="1" dirty="0"/>
              <a:t> </a:t>
            </a:r>
          </a:p>
          <a:p>
            <a:r>
              <a:rPr lang="fr-FR" i="1" dirty="0"/>
              <a:t>(</a:t>
            </a:r>
            <a:r>
              <a:rPr lang="fr-FR" i="1" dirty="0" err="1"/>
              <a:t>Dilmanian</a:t>
            </a:r>
            <a:r>
              <a:rPr lang="fr-FR" i="1" dirty="0"/>
              <a:t> 2006, Prezado 2015). 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568952" y="2259491"/>
            <a:ext cx="41229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/>
              <a:t>&amp;</a:t>
            </a:r>
          </a:p>
        </p:txBody>
      </p:sp>
      <p:pic>
        <p:nvPicPr>
          <p:cNvPr id="14" name="Picture 5" descr="croisement_0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 bwMode="auto">
          <a:xfrm>
            <a:off x="1757302" y="4513162"/>
            <a:ext cx="2081946" cy="1563608"/>
          </a:xfrm>
          <a:prstGeom prst="rect">
            <a:avLst/>
          </a:prstGeom>
          <a:noFill/>
          <a:ln>
            <a:noFill/>
          </a:ln>
          <a:scene3d>
            <a:camera prst="perspectiveLeft"/>
            <a:lightRig rig="threePt" dir="t"/>
          </a:scene3d>
        </p:spPr>
      </p:pic>
      <p:pic>
        <p:nvPicPr>
          <p:cNvPr id="15" name="Picture 6" descr="i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326" y="4128734"/>
            <a:ext cx="3154606" cy="210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3370742" y="3759402"/>
            <a:ext cx="2245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Interlacing</a:t>
            </a:r>
            <a:r>
              <a:rPr lang="fr-FR" sz="2000" b="1" dirty="0"/>
              <a:t> possible</a:t>
            </a:r>
          </a:p>
        </p:txBody>
      </p:sp>
    </p:spTree>
    <p:extLst>
      <p:ext uri="{BB962C8B-B14F-4D97-AF65-F5344CB8AC3E}">
        <p14:creationId xmlns:p14="http://schemas.microsoft.com/office/powerpoint/2010/main" val="618242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6EBC-928B-1F4D-BCBB-31473BB08F8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899592" y="-222423"/>
            <a:ext cx="7432646" cy="857250"/>
          </a:xfrm>
        </p:spPr>
        <p:txBody>
          <a:bodyPr>
            <a:noAutofit/>
          </a:bodyPr>
          <a:lstStyle/>
          <a:p>
            <a:r>
              <a:rPr lang="fr-FR" sz="2800" b="1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Minibeam</a:t>
            </a:r>
            <a:r>
              <a:rPr lang="fr-FR" sz="28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 radiation </a:t>
            </a:r>
            <a:r>
              <a:rPr lang="fr-FR" sz="2800" b="1" dirty="0" err="1">
                <a:solidFill>
                  <a:schemeClr val="accent4">
                    <a:lumMod val="75000"/>
                  </a:schemeClr>
                </a:solidFill>
                <a:latin typeface="+mj-lt"/>
              </a:rPr>
              <a:t>therapy</a:t>
            </a:r>
            <a:r>
              <a:rPr lang="fr-FR" sz="28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: a good compromise</a:t>
            </a:r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6904856" y="6550072"/>
            <a:ext cx="477416" cy="24849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540AE4-83D8-FB47-82ED-D1E5E710156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Espace réservé du contenu 3"/>
          <p:cNvSpPr>
            <a:spLocks noGrp="1"/>
          </p:cNvSpPr>
          <p:nvPr>
            <p:ph sz="quarter" idx="1"/>
          </p:nvPr>
        </p:nvSpPr>
        <p:spPr>
          <a:xfrm>
            <a:off x="340276" y="1133939"/>
            <a:ext cx="6247948" cy="1448604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fr-FR" sz="3500" b="0" dirty="0" err="1">
                <a:solidFill>
                  <a:schemeClr val="tx1"/>
                </a:solidFill>
                <a:latin typeface="+mn-lt"/>
              </a:rPr>
              <a:t>Beam</a:t>
            </a:r>
            <a:r>
              <a:rPr lang="fr-FR" sz="35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sz="3500" b="0" dirty="0" err="1">
                <a:solidFill>
                  <a:schemeClr val="tx1"/>
                </a:solidFill>
                <a:latin typeface="+mn-lt"/>
              </a:rPr>
              <a:t>widths</a:t>
            </a:r>
            <a:r>
              <a:rPr lang="fr-FR" sz="3500" b="0" dirty="0">
                <a:solidFill>
                  <a:schemeClr val="tx1"/>
                </a:solidFill>
                <a:latin typeface="+mn-lt"/>
              </a:rPr>
              <a:t>: 500-700 µm </a:t>
            </a:r>
            <a:r>
              <a:rPr lang="fr-FR" sz="3500" b="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fr-FR" sz="3500" b="0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transfer</a:t>
            </a:r>
            <a:r>
              <a:rPr lang="fr-FR" sz="3500" b="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to </a:t>
            </a:r>
            <a:r>
              <a:rPr lang="fr-FR" sz="3500" b="0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low</a:t>
            </a:r>
            <a:r>
              <a:rPr lang="fr-FR" sz="3500" b="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FR" sz="3500" b="0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cost</a:t>
            </a:r>
            <a:r>
              <a:rPr lang="fr-FR" sz="3500" b="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fr-FR" sz="3500" b="0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equipment</a:t>
            </a:r>
            <a:r>
              <a:rPr lang="fr-FR" sz="3500" b="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possible </a:t>
            </a:r>
          </a:p>
          <a:p>
            <a:pPr marL="0" indent="0" algn="just">
              <a:buNone/>
            </a:pPr>
            <a:endParaRPr lang="fr-FR" sz="3500" b="0" dirty="0">
              <a:solidFill>
                <a:schemeClr val="tx1"/>
              </a:solidFill>
              <a:latin typeface="+mn-lt"/>
              <a:sym typeface="Wingdings" panose="05000000000000000000" pitchFamily="2" charset="2"/>
            </a:endParaRPr>
          </a:p>
          <a:p>
            <a:pPr marL="0" indent="0" algn="just">
              <a:buNone/>
            </a:pPr>
            <a:r>
              <a:rPr lang="fr-FR" sz="3500" b="0" i="1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               Prezado &amp; Dos Santos et al. Scie. Reports 2017</a:t>
            </a:r>
            <a:endParaRPr lang="fr-FR" sz="3500" b="0" i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fr-FR" sz="2100" dirty="0"/>
          </a:p>
          <a:p>
            <a:pPr marL="0" indent="0" algn="just">
              <a:buNone/>
            </a:pPr>
            <a:endParaRPr lang="fr-FR" sz="1650" dirty="0"/>
          </a:p>
          <a:p>
            <a:pPr marL="0" indent="0" algn="just">
              <a:buNone/>
            </a:pPr>
            <a:endParaRPr lang="fr-FR" sz="1650" dirty="0"/>
          </a:p>
          <a:p>
            <a:pPr marL="0" indent="0" algn="just">
              <a:buNone/>
            </a:pPr>
            <a:endParaRPr lang="fr-FR" sz="165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992" y="1235968"/>
            <a:ext cx="2400106" cy="1508042"/>
          </a:xfrm>
          <a:prstGeom prst="rect">
            <a:avLst/>
          </a:prstGeom>
        </p:spPr>
      </p:pic>
      <p:sp>
        <p:nvSpPr>
          <p:cNvPr id="11" name="Espace réservé du numéro de diapositive 2"/>
          <p:cNvSpPr txBox="1">
            <a:spLocks/>
          </p:cNvSpPr>
          <p:nvPr/>
        </p:nvSpPr>
        <p:spPr>
          <a:xfrm>
            <a:off x="7352241" y="9080283"/>
            <a:ext cx="342900" cy="20945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540AE4-83D8-FB47-82ED-D1E5E7101566}" type="slidenum">
              <a:rPr lang="en-US" sz="900"/>
              <a:pPr/>
              <a:t>8</a:t>
            </a:fld>
            <a:endParaRPr lang="en-US" sz="9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4739" y="3376142"/>
            <a:ext cx="5065233" cy="12234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200" b="1" dirty="0"/>
              <a:t>Gain in normal tissue </a:t>
            </a:r>
            <a:r>
              <a:rPr lang="fr-FR" sz="2200" b="1" dirty="0" err="1"/>
              <a:t>tolerances</a:t>
            </a:r>
            <a:endParaRPr lang="fr-FR" sz="2200" b="1" dirty="0"/>
          </a:p>
          <a:p>
            <a:pPr algn="ctr"/>
            <a:r>
              <a:rPr lang="fr-FR" sz="2200" dirty="0" err="1"/>
              <a:t>Whole</a:t>
            </a:r>
            <a:r>
              <a:rPr lang="fr-FR" sz="2200" dirty="0"/>
              <a:t> rat </a:t>
            </a:r>
            <a:r>
              <a:rPr lang="fr-FR" sz="2200" dirty="0" err="1"/>
              <a:t>brain</a:t>
            </a:r>
            <a:r>
              <a:rPr lang="fr-FR" sz="2200" dirty="0"/>
              <a:t> irradiation (20 Gy </a:t>
            </a:r>
            <a:r>
              <a:rPr lang="fr-FR" sz="2200" dirty="0" err="1"/>
              <a:t>average</a:t>
            </a:r>
            <a:r>
              <a:rPr lang="fr-FR" sz="2200" dirty="0"/>
              <a:t>)</a:t>
            </a:r>
          </a:p>
          <a:p>
            <a:endParaRPr lang="fr-FR" sz="1600" dirty="0"/>
          </a:p>
          <a:p>
            <a:r>
              <a:rPr lang="fr-FR" sz="1350" b="1" dirty="0"/>
              <a:t>            </a:t>
            </a:r>
          </a:p>
        </p:txBody>
      </p:sp>
      <p:pic>
        <p:nvPicPr>
          <p:cNvPr id="13" name="Content Placeholder 4"/>
          <p:cNvPicPr>
            <a:picLocks noChangeAspect="1"/>
          </p:cNvPicPr>
          <p:nvPr/>
        </p:nvPicPr>
        <p:blipFill rotWithShape="1">
          <a:blip r:embed="rId4"/>
          <a:srcRect l="-2456" r="61"/>
          <a:stretch/>
        </p:blipFill>
        <p:spPr>
          <a:xfrm rot="5400000">
            <a:off x="1447467" y="3475669"/>
            <a:ext cx="2187536" cy="3379612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5267766" y="3436440"/>
            <a:ext cx="34392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200" b="1" dirty="0" err="1"/>
              <a:t>Tumor</a:t>
            </a:r>
            <a:r>
              <a:rPr lang="fr-FR" sz="2200" b="1" dirty="0"/>
              <a:t> control </a:t>
            </a:r>
            <a:r>
              <a:rPr lang="fr-FR" sz="2200" b="1" dirty="0" err="1"/>
              <a:t>effectiveness</a:t>
            </a:r>
            <a:endParaRPr lang="fr-FR" sz="2200" b="1" dirty="0"/>
          </a:p>
          <a:p>
            <a:pPr algn="ctr"/>
            <a:r>
              <a:rPr lang="fr-FR" sz="2200" dirty="0"/>
              <a:t>F98 </a:t>
            </a:r>
            <a:r>
              <a:rPr lang="fr-FR" sz="2200" dirty="0" err="1"/>
              <a:t>glioma-bearing</a:t>
            </a:r>
            <a:r>
              <a:rPr lang="fr-FR" sz="2200" dirty="0"/>
              <a:t> rats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5"/>
          <a:srcRect t="12333"/>
          <a:stretch/>
        </p:blipFill>
        <p:spPr>
          <a:xfrm>
            <a:off x="5214135" y="4271707"/>
            <a:ext cx="3446597" cy="1987536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688172" y="2873372"/>
            <a:ext cx="21264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u="sng" dirty="0">
                <a:solidFill>
                  <a:srgbClr val="0070C0"/>
                </a:solidFill>
              </a:rPr>
              <a:t>Proof of concept</a:t>
            </a:r>
          </a:p>
        </p:txBody>
      </p:sp>
    </p:spTree>
    <p:extLst>
      <p:ext uri="{BB962C8B-B14F-4D97-AF65-F5344CB8AC3E}">
        <p14:creationId xmlns:p14="http://schemas.microsoft.com/office/powerpoint/2010/main" val="2612861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30C7EC2-8043-4A26-B6CC-0B0C2C92B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FD54D879-8AA2-43ED-8D6C-17DE7E54F109}"/>
              </a:ext>
            </a:extLst>
          </p:cNvPr>
          <p:cNvSpPr txBox="1">
            <a:spLocks/>
          </p:cNvSpPr>
          <p:nvPr/>
        </p:nvSpPr>
        <p:spPr>
          <a:xfrm>
            <a:off x="788987" y="2597167"/>
            <a:ext cx="7319319" cy="857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Moving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forward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… </a:t>
            </a:r>
            <a:b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Proton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minibeam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radiation </a:t>
            </a:r>
            <a:r>
              <a:rPr lang="fr-FR" sz="3300" b="1" dirty="0" err="1">
                <a:solidFill>
                  <a:schemeClr val="accent4">
                    <a:lumMod val="75000"/>
                  </a:schemeClr>
                </a:solidFill>
              </a:rPr>
              <a:t>therapy</a:t>
            </a:r>
            <a: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  <a:t> (PROTONMBRT)</a:t>
            </a:r>
            <a:br>
              <a:rPr lang="fr-FR" sz="3300" b="1" dirty="0">
                <a:solidFill>
                  <a:schemeClr val="accent4">
                    <a:lumMod val="75000"/>
                  </a:schemeClr>
                </a:solidFill>
              </a:rPr>
            </a:br>
            <a:endParaRPr lang="fr-FR" sz="33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" name="Picture 2" descr="Resultado de imagem para flagship">
            <a:extLst>
              <a:ext uri="{FF2B5EF4-FFF2-40B4-BE49-F238E27FC236}">
                <a16:creationId xmlns:a16="http://schemas.microsoft.com/office/drawing/2014/main" id="{093C0E8F-EAF1-4D30-ACD4-C2ACB5F801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73"/>
                    </a14:imgEffect>
                    <a14:imgEffect>
                      <a14:saturation sa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1396"/>
          <a:stretch/>
        </p:blipFill>
        <p:spPr bwMode="auto">
          <a:xfrm>
            <a:off x="1667885" y="3348990"/>
            <a:ext cx="5561522" cy="2237005"/>
          </a:xfrm>
          <a:prstGeom prst="rect">
            <a:avLst/>
          </a:prstGeom>
          <a:solidFill>
            <a:schemeClr val="bg1">
              <a:lumMod val="85000"/>
              <a:alpha val="99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6689599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6161bf23964febf341e96f464fc16cc1b438f2"/>
  <p:tag name="ISPRING_RESOURCE_PATHS_HASH_2" val="6fd879b14c3126aa40ab45aabc72663e8c77e2e"/>
</p:tagLst>
</file>

<file path=ppt/theme/theme1.xml><?xml version="1.0" encoding="utf-8"?>
<a:theme xmlns:a="http://schemas.openxmlformats.org/drawingml/2006/main" name="Office Theme">
  <a:themeElements>
    <a:clrScheme name="Institut Curie">
      <a:dk1>
        <a:srgbClr val="000000"/>
      </a:dk1>
      <a:lt1>
        <a:srgbClr val="FFFFFF"/>
      </a:lt1>
      <a:dk2>
        <a:srgbClr val="EE8220"/>
      </a:dk2>
      <a:lt2>
        <a:srgbClr val="EE8220"/>
      </a:lt2>
      <a:accent1>
        <a:srgbClr val="FAC090"/>
      </a:accent1>
      <a:accent2>
        <a:srgbClr val="5B5B60"/>
      </a:accent2>
      <a:accent3>
        <a:srgbClr val="E76D1A"/>
      </a:accent3>
      <a:accent4>
        <a:srgbClr val="EE8220"/>
      </a:accent4>
      <a:accent5>
        <a:srgbClr val="FAC090"/>
      </a:accent5>
      <a:accent6>
        <a:srgbClr val="000000"/>
      </a:accent6>
      <a:hlink>
        <a:srgbClr val="F2F2F2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1270</Words>
  <Application>Microsoft Office PowerPoint</Application>
  <PresentationFormat>On-screen Show (4:3)</PresentationFormat>
  <Paragraphs>296</Paragraphs>
  <Slides>28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Century Gothic</vt:lpstr>
      <vt:lpstr>Trebuchet MS</vt:lpstr>
      <vt:lpstr>Wingdings</vt:lpstr>
      <vt:lpstr>Wingdings 2</vt:lpstr>
      <vt:lpstr>Office Theme</vt:lpstr>
      <vt:lpstr>Prism 7</vt:lpstr>
      <vt:lpstr>PowerPoint Presentation</vt:lpstr>
      <vt:lpstr>Spatial fractionation of the dose in Radiation Therapy</vt:lpstr>
      <vt:lpstr>Spatial fractionation of the dose in Radiation Therapy</vt:lpstr>
      <vt:lpstr>SFRT types: GRID/MBRT/MRT</vt:lpstr>
      <vt:lpstr>Microbeam Radiation therapy </vt:lpstr>
      <vt:lpstr>Drawbacks of MRT</vt:lpstr>
      <vt:lpstr>Minibeam radiation therapy: a good compromise</vt:lpstr>
      <vt:lpstr>Minibeam radiation therapy: a good compromise</vt:lpstr>
      <vt:lpstr>PowerPoint Presentation</vt:lpstr>
      <vt:lpstr>PROTONMBRT: an innovative therapeutic approach</vt:lpstr>
      <vt:lpstr>PowerPoint Presentation</vt:lpstr>
      <vt:lpstr>Tumor control effectiveness in glioma (RG2) bearing rats </vt:lpstr>
      <vt:lpstr>pMBRT provides tumor control even with highly heterogeneous dose distributions</vt:lpstr>
      <vt:lpstr>PowerPoint Presentation</vt:lpstr>
      <vt:lpstr>Short term objectives (3-5 years)</vt:lpstr>
      <vt:lpstr>Implementation at a clinical PBSPBS</vt:lpstr>
      <vt:lpstr>Dosimetry studies</vt:lpstr>
      <vt:lpstr>Magnetically focussed proton minibeams at a clinical center</vt:lpstr>
      <vt:lpstr>PowerPoint Presentation</vt:lpstr>
      <vt:lpstr>PowerPoint Presentation</vt:lpstr>
      <vt:lpstr>Heavy ions  MBRT: Advantages</vt:lpstr>
      <vt:lpstr>Heavy ions MBRT: impact on valleys</vt:lpstr>
      <vt:lpstr>Very heavy ions MBRT</vt:lpstr>
      <vt:lpstr>Final reflections</vt:lpstr>
      <vt:lpstr>NARA team (former members)</vt:lpstr>
      <vt:lpstr>NARA team</vt:lpstr>
      <vt:lpstr>Acknowledgments </vt:lpstr>
      <vt:lpstr>PowerPoint Presentation</vt:lpstr>
    </vt:vector>
  </TitlesOfParts>
  <Company>Indépendant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Hervé</dc:creator>
  <cp:lastModifiedBy>Parsons, Jason</cp:lastModifiedBy>
  <cp:revision>743</cp:revision>
  <cp:lastPrinted>2017-04-19T10:17:01Z</cp:lastPrinted>
  <dcterms:created xsi:type="dcterms:W3CDTF">2015-05-27T08:44:12Z</dcterms:created>
  <dcterms:modified xsi:type="dcterms:W3CDTF">2020-07-31T15:24:55Z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7549485</vt:lpwstr>
  </property>
  <property fmtid="{D5CDD505-2E9C-101B-9397-08002B2CF9AE}" pid="3" name="NXPowerLiteSettings">
    <vt:lpwstr>B74006B004C800</vt:lpwstr>
  </property>
  <property fmtid="{D5CDD505-2E9C-101B-9397-08002B2CF9AE}" pid="4" name="NXPowerLiteVersion">
    <vt:lpwstr>D5.0.6</vt:lpwstr>
  </property>
</Properties>
</file>