
<file path=[Content_Types].xml><?xml version="1.0" encoding="utf-8"?>
<Types xmlns="http://schemas.openxmlformats.org/package/2006/content-types">
  <Default Extension="png" ContentType="image/png"/>
  <Default Extension="mpeg" ContentType="video/unknown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(null)" ContentType="image/x-emf"/>
  <Default Extension="gif" ContentType="image/gif"/>
  <Default Extension="tiff" ContentType="image/tiff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48" r:id="rId1"/>
  </p:sldMasterIdLst>
  <p:notesMasterIdLst>
    <p:notesMasterId r:id="rId31"/>
  </p:notesMasterIdLst>
  <p:handoutMasterIdLst>
    <p:handoutMasterId r:id="rId32"/>
  </p:handoutMasterIdLst>
  <p:sldIdLst>
    <p:sldId id="486" r:id="rId2"/>
    <p:sldId id="487" r:id="rId3"/>
    <p:sldId id="416" r:id="rId4"/>
    <p:sldId id="471" r:id="rId5"/>
    <p:sldId id="428" r:id="rId6"/>
    <p:sldId id="488" r:id="rId7"/>
    <p:sldId id="470" r:id="rId8"/>
    <p:sldId id="492" r:id="rId9"/>
    <p:sldId id="493" r:id="rId10"/>
    <p:sldId id="494" r:id="rId11"/>
    <p:sldId id="476" r:id="rId12"/>
    <p:sldId id="474" r:id="rId13"/>
    <p:sldId id="456" r:id="rId14"/>
    <p:sldId id="475" r:id="rId15"/>
    <p:sldId id="457" r:id="rId16"/>
    <p:sldId id="459" r:id="rId17"/>
    <p:sldId id="368" r:id="rId18"/>
    <p:sldId id="321" r:id="rId19"/>
    <p:sldId id="894" r:id="rId20"/>
    <p:sldId id="895" r:id="rId21"/>
    <p:sldId id="896" r:id="rId22"/>
    <p:sldId id="367" r:id="rId23"/>
    <p:sldId id="460" r:id="rId24"/>
    <p:sldId id="462" r:id="rId25"/>
    <p:sldId id="461" r:id="rId26"/>
    <p:sldId id="1052" r:id="rId27"/>
    <p:sldId id="463" r:id="rId28"/>
    <p:sldId id="337" r:id="rId29"/>
    <p:sldId id="897" r:id="rId30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 clrMode="gray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2600"/>
    <a:srgbClr val="2AB602"/>
    <a:srgbClr val="0000FF"/>
    <a:srgbClr val="8A3DC7"/>
    <a:srgbClr val="FF0000"/>
    <a:srgbClr val="FFFFFF"/>
    <a:srgbClr val="4D4D4D"/>
    <a:srgbClr val="FFC000"/>
    <a:srgbClr val="161616"/>
    <a:srgbClr val="1A1A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416"/>
    <p:restoredTop sz="85081" autoAdjust="0"/>
  </p:normalViewPr>
  <p:slideViewPr>
    <p:cSldViewPr snapToGrid="0" snapToObjects="1">
      <p:cViewPr>
        <p:scale>
          <a:sx n="100" d="100"/>
          <a:sy n="100" d="100"/>
        </p:scale>
        <p:origin x="768" y="592"/>
      </p:cViewPr>
      <p:guideLst>
        <p:guide orient="horz" pos="1620"/>
        <p:guide pos="2880"/>
      </p:guideLst>
    </p:cSldViewPr>
  </p:slid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180" d="100"/>
        <a:sy n="1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A5D421-207C-0D47-ACA7-D301078AF40D}" type="datetimeFigureOut">
              <a:rPr lang="en-US" smtClean="0"/>
              <a:t>7/10/20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6E0D7E-6E2C-B84D-B31A-3014831CB5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726348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35DC08-4CEF-EF4A-AC55-0A144AB3FB93}" type="datetimeFigureOut">
              <a:rPr lang="en-US" smtClean="0"/>
              <a:t>7/10/20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7F525D-C63C-CE48-AF4B-A460E1A40E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593918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Proton</a:t>
            </a:r>
            <a:r>
              <a:rPr lang="en-GB" baseline="0" dirty="0"/>
              <a:t> RBE as a function of LET up to 15keV/um.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/>
              <a:t>Dashed = no consideration of uncertainties for experiments.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/>
              <a:t>Solid = considering published uncertainties.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1A7149E-6A55-4DFD-B18A-E7852BCD190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147505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9EF3AE-897C-427D-BB81-D2B034676534}" type="slidenum">
              <a:rPr lang="en-GB" smtClean="0">
                <a:solidFill>
                  <a:prstClr val="black"/>
                </a:solidFill>
              </a:rPr>
              <a:pPr/>
              <a:t>17</a:t>
            </a:fld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454451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7F525D-C63C-CE48-AF4B-A460E1A40E37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79260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7F525D-C63C-CE48-AF4B-A460E1A40E37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95799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7F525D-C63C-CE48-AF4B-A460E1A40E37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3065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Equation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7F525D-C63C-CE48-AF4B-A460E1A40E3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12020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Phenomenological Models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7F525D-C63C-CE48-AF4B-A460E1A40E3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2253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7F525D-C63C-CE48-AF4B-A460E1A40E37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19542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Model of the DNA double helix (including bases and backbones)</a:t>
            </a:r>
          </a:p>
          <a:p>
            <a:r>
              <a:rPr lang="en-US"/>
              <a:t>The double helix is organised into the chromatin fibre</a:t>
            </a:r>
          </a:p>
          <a:p>
            <a:r>
              <a:rPr lang="en-US"/>
              <a:t>The chromatin </a:t>
            </a:r>
            <a:r>
              <a:rPr lang="en-US" err="1"/>
              <a:t>fibres</a:t>
            </a:r>
            <a:r>
              <a:rPr lang="en-US"/>
              <a:t> are arranged in the cell nucleus</a:t>
            </a:r>
          </a:p>
          <a:p>
            <a:endParaRPr lang="en-US"/>
          </a:p>
          <a:p>
            <a:r>
              <a:rPr lang="en-US"/>
              <a:t>Geant4 DNA track structure simulation is used to irradiate the geometry with protons, photons, or other ions</a:t>
            </a:r>
          </a:p>
          <a:p>
            <a:endParaRPr lang="en-US"/>
          </a:p>
          <a:p>
            <a:r>
              <a:rPr lang="en-US"/>
              <a:t>Mechanisms of direct DNA damage are included (energy depositions to the bases and backbones are scored)</a:t>
            </a:r>
          </a:p>
          <a:p>
            <a:r>
              <a:rPr lang="en-US"/>
              <a:t>Mechanisms of indirect damage are included (tracking diffusion of free radicals and reaction of OH radical with DNA)</a:t>
            </a:r>
          </a:p>
          <a:p>
            <a:endParaRPr lang="en-US"/>
          </a:p>
          <a:p>
            <a:r>
              <a:rPr lang="en-US"/>
              <a:t>Parameters of mechanisms are set to reproduce experimental data in the literature</a:t>
            </a:r>
          </a:p>
          <a:p>
            <a:r>
              <a:rPr lang="en-US"/>
              <a:t>More experiments are planned to further refine these parameters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7F525D-C63C-CE48-AF4B-A460E1A40E3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6402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7F525D-C63C-CE48-AF4B-A460E1A40E3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5397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/>
              <a:buNone/>
            </a:pPr>
            <a:r>
              <a:rPr lang="en-US" dirty="0"/>
              <a:t>A</a:t>
            </a:r>
            <a:r>
              <a:rPr lang="en-US" baseline="0" dirty="0"/>
              <a:t> few different models</a:t>
            </a:r>
          </a:p>
          <a:p>
            <a:pPr marL="0" indent="0">
              <a:buFont typeface="Arial"/>
              <a:buNone/>
            </a:pPr>
            <a:endParaRPr lang="en-US" baseline="0" dirty="0"/>
          </a:p>
          <a:p>
            <a:pPr marL="0" indent="0">
              <a:buFont typeface="Arial"/>
              <a:buNone/>
            </a:pPr>
            <a:r>
              <a:rPr lang="en-US" baseline="0" dirty="0"/>
              <a:t>Shows </a:t>
            </a:r>
            <a:r>
              <a:rPr lang="en-US" baseline="0" dirty="0" err="1"/>
              <a:t>organisation</a:t>
            </a:r>
            <a:r>
              <a:rPr lang="en-US" baseline="0" dirty="0"/>
              <a:t> of nucleosome and how they are linked</a:t>
            </a:r>
          </a:p>
          <a:p>
            <a:pPr marL="0" indent="0">
              <a:buFont typeface="Arial"/>
              <a:buNone/>
            </a:pPr>
            <a:endParaRPr lang="en-US" baseline="0" dirty="0"/>
          </a:p>
          <a:p>
            <a:pPr marL="0" indent="0">
              <a:buFont typeface="Arial"/>
              <a:buNone/>
            </a:pPr>
            <a:r>
              <a:rPr lang="en-US" baseline="0" dirty="0"/>
              <a:t>Built coming out of the screen</a:t>
            </a:r>
          </a:p>
          <a:p>
            <a:pPr marL="0" indent="0">
              <a:buFont typeface="Arial"/>
              <a:buNone/>
            </a:pPr>
            <a:endParaRPr lang="en-US" baseline="0" dirty="0"/>
          </a:p>
          <a:p>
            <a:pPr marL="0" indent="0">
              <a:buFont typeface="Arial"/>
              <a:buNone/>
            </a:pPr>
            <a:r>
              <a:rPr lang="en-US" baseline="0" dirty="0"/>
              <a:t>Set chromatin density the same</a:t>
            </a:r>
          </a:p>
          <a:p>
            <a:pPr marL="0" indent="0">
              <a:buFont typeface="Arial"/>
              <a:buNone/>
            </a:pPr>
            <a:endParaRPr lang="en-US" baseline="0" dirty="0"/>
          </a:p>
          <a:p>
            <a:pPr marL="0" indent="0">
              <a:buFont typeface="Arial"/>
              <a:buNone/>
            </a:pPr>
            <a:r>
              <a:rPr lang="en-US" baseline="0" dirty="0"/>
              <a:t>Different amount of </a:t>
            </a:r>
            <a:r>
              <a:rPr lang="en-US" baseline="0" dirty="0" err="1"/>
              <a:t>dna</a:t>
            </a:r>
            <a:r>
              <a:rPr lang="en-US" baseline="0" dirty="0"/>
              <a:t> built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7F525D-C63C-CE48-AF4B-A460E1A40E37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50335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5 - 37.5 eV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7F525D-C63C-CE48-AF4B-A460E1A40E37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12687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Using the model predictions we can convert physical dose and track averaged LET into biological predictions</a:t>
            </a:r>
          </a:p>
          <a:p>
            <a:r>
              <a:rPr lang="en-US"/>
              <a:t>Middle panel shows predictions on types of DSBs that we would expect at a given depth (schematic shows structure of DSB)</a:t>
            </a:r>
          </a:p>
          <a:p>
            <a:r>
              <a:rPr lang="en-US"/>
              <a:t>Hypothesis in the literature seems to be that complex DSBs are harder to repair and will lead to cell death </a:t>
            </a:r>
          </a:p>
          <a:p>
            <a:endParaRPr lang="en-US"/>
          </a:p>
          <a:p>
            <a:r>
              <a:rPr lang="en-US"/>
              <a:t>Model can also do photons.</a:t>
            </a:r>
          </a:p>
          <a:p>
            <a:r>
              <a:rPr lang="en-US"/>
              <a:t>Bottom panel shows an RBE of DSB between photon and proton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7F525D-C63C-CE48-AF4B-A460E1A40E3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284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3EB68-ED4B-B24D-BD41-81ED90A04AEB}" type="datetime1">
              <a:rPr lang="en-GB" smtClean="0"/>
              <a:t>10/07/2020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75DB3-BAD5-504F-9A10-380D62A0FB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591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22F63-AD4B-C64D-97BA-0B8D75F73849}" type="datetime1">
              <a:rPr lang="en-GB" smtClean="0"/>
              <a:t>10/07/2020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75DB3-BAD5-504F-9A10-380D62A0FB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58818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FCAC7-BA2C-0849-AD64-627AE6474223}" type="datetime1">
              <a:rPr lang="en-GB" smtClean="0"/>
              <a:t>10/07/2020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75DB3-BAD5-504F-9A10-380D62A0FB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643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39207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272448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013684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686877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253455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73616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and Content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336516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and Content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84355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20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9346A-171F-E049-9DE2-45AE90C20611}" type="datetime1">
              <a:rPr lang="en-GB" smtClean="0"/>
              <a:t>10/07/2020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75DB3-BAD5-504F-9A10-380D62A0FB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34869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and Content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308823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and Content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90109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and Content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2966854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and Content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952369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le and Content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535900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Title and Content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4636066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Title and Content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4691640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Title and Content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759863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8_Title and Content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2299685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9_Title and Content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9239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05244-9177-4547-98DD-C375FCA72B1C}" type="datetime1">
              <a:rPr lang="en-GB" smtClean="0"/>
              <a:t>10/07/2020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75DB3-BAD5-504F-9A10-380D62A0FB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333915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9_Title and Content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044642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Title and Content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59396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Title and Content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114768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ppt_inner2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" y="797719"/>
            <a:ext cx="9121775" cy="386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320628"/>
            <a:ext cx="8208124" cy="624629"/>
          </a:xfrm>
          <a:noFill/>
        </p:spPr>
        <p:txBody>
          <a:bodyPr lIns="0" tIns="0" rIns="0" bIns="0" anchor="b">
            <a:normAutofit/>
          </a:bodyPr>
          <a:lstStyle>
            <a:lvl1pPr algn="l">
              <a:defRPr sz="2100">
                <a:solidFill>
                  <a:schemeClr val="accent1"/>
                </a:solidFill>
                <a:latin typeface="Franklin Gothic Demi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5" name="Content Placeholder 13"/>
          <p:cNvSpPr>
            <a:spLocks noGrp="1"/>
          </p:cNvSpPr>
          <p:nvPr>
            <p:ph sz="quarter" idx="14"/>
          </p:nvPr>
        </p:nvSpPr>
        <p:spPr>
          <a:xfrm>
            <a:off x="428648" y="1071553"/>
            <a:ext cx="8215313" cy="3643323"/>
          </a:xfrm>
        </p:spPr>
        <p:txBody>
          <a:bodyPr lIns="0" tIns="0" rIns="0" bIns="0"/>
          <a:lstStyle>
            <a:lvl1pPr marL="267891" indent="-267891">
              <a:buClr>
                <a:srgbClr val="7F236E"/>
              </a:buClr>
              <a:defRPr/>
            </a:lvl1pPr>
            <a:lvl2pPr marL="535781" indent="-267891">
              <a:buClr>
                <a:srgbClr val="7F236E"/>
              </a:buClr>
              <a:tabLst/>
              <a:defRPr/>
            </a:lvl2pPr>
            <a:lvl3pPr marL="803672" indent="-267891">
              <a:buClr>
                <a:srgbClr val="7F236E"/>
              </a:buClr>
              <a:defRPr/>
            </a:lvl3pPr>
            <a:lvl4pPr marL="1078706" indent="-275035">
              <a:buClr>
                <a:srgbClr val="7F236E"/>
              </a:buClr>
              <a:defRPr/>
            </a:lvl4pPr>
            <a:lvl5pPr marL="1346597" indent="-267891">
              <a:buClr>
                <a:srgbClr val="7F236E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6"/>
          </p:nvPr>
        </p:nvSpPr>
        <p:spPr>
          <a:xfrm>
            <a:off x="3071813" y="4767264"/>
            <a:ext cx="2895600" cy="273844"/>
          </a:xfrm>
        </p:spPr>
        <p:txBody>
          <a:bodyPr/>
          <a:lstStyle>
            <a:lvl1pPr>
              <a:defRPr>
                <a:latin typeface="Franklin Gothic Book" pitchFamily="34" charset="0"/>
              </a:defRPr>
            </a:lvl1pPr>
          </a:lstStyle>
          <a:p>
            <a:pPr>
              <a:defRPr/>
            </a:pPr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88064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5500C-D033-204C-AA0B-9DCFAB91245F}" type="datetime1">
              <a:rPr lang="en-GB" smtClean="0"/>
              <a:t>10/07/2020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75DB3-BAD5-504F-9A10-380D62A0FB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4161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4C756-8A74-8F4F-8F7B-6919A6EED016}" type="datetime1">
              <a:rPr lang="en-GB" smtClean="0"/>
              <a:t>10/07/2020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75DB3-BAD5-504F-9A10-380D62A0FB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6100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20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4C70F-4197-4649-AB01-E1B3FDE1A87C}" type="datetime1">
              <a:rPr lang="en-GB" smtClean="0"/>
              <a:t>10/07/2020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75DB3-BAD5-504F-9A10-380D62A0FB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22948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E698A-1061-4A47-9D0E-798FC55DA06B}" type="datetime1">
              <a:rPr lang="en-GB" smtClean="0"/>
              <a:t>10/07/2020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75DB3-BAD5-504F-9A10-380D62A0FB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138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D1D9C-95C4-C040-BE76-291DBE0D255A}" type="datetime1">
              <a:rPr lang="en-GB" smtClean="0"/>
              <a:t>10/07/2020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75DB3-BAD5-504F-9A10-380D62A0FB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694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0AFEE-C4E8-934F-AC5B-C2CFB5C4FA58}" type="datetime1">
              <a:rPr lang="en-GB" smtClean="0"/>
              <a:t>10/07/2020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75DB3-BAD5-504F-9A10-380D62A0FB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5552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34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image" Target="../media/image3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image" Target="../media/image1.png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7A0D5C-8835-1546-829D-7836FCCF80F8}" type="datetime1">
              <a:rPr lang="en-GB" smtClean="0"/>
              <a:t>10/07/2020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C75DB3-BAD5-504F-9A10-380D62A0FB51}" type="slidenum">
              <a:rPr lang="en-US" smtClean="0"/>
              <a:t>‹#›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3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67" y="4601959"/>
            <a:ext cx="134334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4" descr="http://upload.wikimedia.org/wikipedia/en/thumb/7/72/UniOfManchesterLogo.svg/1280px-UniOfManchesterLogo.svg.png">
            <a:extLst>
              <a:ext uri="{FF2B5EF4-FFF2-40B4-BE49-F238E27FC236}">
                <a16:creationId xmlns:a16="http://schemas.microsoft.com/office/drawing/2014/main" id="{E460C436-44B7-C341-8C7D-8360D2C2F5D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323" y="74129"/>
            <a:ext cx="1296144" cy="546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>
            <a:extLst>
              <a:ext uri="{FF2B5EF4-FFF2-40B4-BE49-F238E27FC236}">
                <a16:creationId xmlns:a16="http://schemas.microsoft.com/office/drawing/2014/main" id="{08B016E6-3783-F240-8F22-293E4A3EBB9B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3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84" t="8893" r="34106" b="62013"/>
          <a:stretch/>
        </p:blipFill>
        <p:spPr bwMode="auto">
          <a:xfrm>
            <a:off x="8070129" y="2956"/>
            <a:ext cx="998614" cy="692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50167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70" r:id="rId21"/>
    <p:sldLayoutId id="2147483671" r:id="rId22"/>
    <p:sldLayoutId id="2147483672" r:id="rId23"/>
    <p:sldLayoutId id="2147483674" r:id="rId24"/>
    <p:sldLayoutId id="2147483676" r:id="rId25"/>
    <p:sldLayoutId id="2147483680" r:id="rId26"/>
    <p:sldLayoutId id="2147483686" r:id="rId27"/>
    <p:sldLayoutId id="2147483687" r:id="rId28"/>
    <p:sldLayoutId id="2147483688" r:id="rId29"/>
    <p:sldLayoutId id="2147483698" r:id="rId30"/>
    <p:sldLayoutId id="2147483701" r:id="rId31"/>
    <p:sldLayoutId id="2147483702" r:id="rId32"/>
    <p:sldLayoutId id="2147483703" r:id="rId33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tiff"/><Relationship Id="rId3" Type="http://schemas.openxmlformats.org/officeDocument/2006/relationships/image" Target="../media/image28.png"/><Relationship Id="rId7" Type="http://schemas.openxmlformats.org/officeDocument/2006/relationships/image" Target="../media/image32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emf"/><Relationship Id="rId5" Type="http://schemas.openxmlformats.org/officeDocument/2006/relationships/image" Target="../media/image30.emf"/><Relationship Id="rId4" Type="http://schemas.openxmlformats.org/officeDocument/2006/relationships/image" Target="../media/image29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tif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36.png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7" Type="http://schemas.openxmlformats.org/officeDocument/2006/relationships/image" Target="../media/image22.tiff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tiff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50.png"/><Relationship Id="rId7" Type="http://schemas.openxmlformats.org/officeDocument/2006/relationships/image" Target="../media/image5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Relationship Id="rId9" Type="http://schemas.openxmlformats.org/officeDocument/2006/relationships/image" Target="../media/image5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tiff"/><Relationship Id="rId3" Type="http://schemas.openxmlformats.org/officeDocument/2006/relationships/image" Target="../media/image57.png"/><Relationship Id="rId7" Type="http://schemas.openxmlformats.org/officeDocument/2006/relationships/image" Target="../media/image6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tiff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emf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emf"/><Relationship Id="rId2" Type="http://schemas.openxmlformats.org/officeDocument/2006/relationships/image" Target="../media/image66.gi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5.tif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video" Target="../media/media2.mpeg"/><Relationship Id="rId1" Type="http://schemas.microsoft.com/office/2007/relationships/media" Target="../media/media2.mpeg"/><Relationship Id="rId5" Type="http://schemas.openxmlformats.org/officeDocument/2006/relationships/image" Target="../media/image77.tiff"/><Relationship Id="rId4" Type="http://schemas.openxmlformats.org/officeDocument/2006/relationships/image" Target="../media/image76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3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g"/><Relationship Id="rId5" Type="http://schemas.openxmlformats.org/officeDocument/2006/relationships/image" Target="../media/image1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8.pn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16.jpeg"/><Relationship Id="rId5" Type="http://schemas.openxmlformats.org/officeDocument/2006/relationships/image" Target="../media/image15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9.(null)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emf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tiff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1208415"/>
            <a:ext cx="9144000" cy="329139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1497134-BB2F-D045-A99E-F0D49D41B9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15189" y="25176"/>
            <a:ext cx="6930189" cy="828339"/>
          </a:xfrm>
        </p:spPr>
        <p:txBody>
          <a:bodyPr lIns="72000" tIns="0" rIns="72000" bIns="0">
            <a:noAutofit/>
          </a:bodyPr>
          <a:lstStyle/>
          <a:p>
            <a:r>
              <a:rPr lang="en-GB" sz="2000" b="1" dirty="0"/>
              <a:t>Using simulation to understand the biological response to proton radiation, from </a:t>
            </a:r>
            <a:r>
              <a:rPr lang="en-GB" sz="2000" b="1" dirty="0" err="1"/>
              <a:t>nanodosimetry</a:t>
            </a:r>
            <a:r>
              <a:rPr lang="en-GB" sz="2000" b="1" dirty="0"/>
              <a:t> to treatment planning</a:t>
            </a:r>
            <a:endParaRPr lang="en-GB" sz="2000" b="1" dirty="0">
              <a:solidFill>
                <a:srgbClr val="7030A0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D87B65A-5D33-B445-BB08-37B1C04E4A8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03131" y="675839"/>
            <a:ext cx="6400800" cy="425226"/>
          </a:xfrm>
        </p:spPr>
        <p:txBody>
          <a:bodyPr>
            <a:noAutofit/>
          </a:bodyPr>
          <a:lstStyle/>
          <a:p>
            <a:r>
              <a:rPr lang="en-GB" sz="16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Mike Merchant, </a:t>
            </a:r>
          </a:p>
          <a:p>
            <a:r>
              <a:rPr lang="en-GB" sz="16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Division of Cancer Science, University of Manchester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4C09BD7-54FE-4B45-856D-2D6106BE4407}"/>
              </a:ext>
            </a:extLst>
          </p:cNvPr>
          <p:cNvGrpSpPr/>
          <p:nvPr/>
        </p:nvGrpSpPr>
        <p:grpSpPr>
          <a:xfrm>
            <a:off x="1597909" y="1486434"/>
            <a:ext cx="5884614" cy="2956936"/>
            <a:chOff x="1666184" y="1047905"/>
            <a:chExt cx="5884614" cy="2956936"/>
          </a:xfrm>
        </p:grpSpPr>
        <p:sp>
          <p:nvSpPr>
            <p:cNvPr id="5" name="Right Arrow 4">
              <a:extLst>
                <a:ext uri="{FF2B5EF4-FFF2-40B4-BE49-F238E27FC236}">
                  <a16:creationId xmlns:a16="http://schemas.microsoft.com/office/drawing/2014/main" id="{54DFC268-8C08-B34F-BFEF-F40ED5801868}"/>
                </a:ext>
              </a:extLst>
            </p:cNvPr>
            <p:cNvSpPr/>
            <p:nvPr/>
          </p:nvSpPr>
          <p:spPr>
            <a:xfrm>
              <a:off x="2676551" y="2242567"/>
              <a:ext cx="439838" cy="462987"/>
            </a:xfrm>
            <a:prstGeom prst="rightArrow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C8496A69-BE3A-8D44-9211-7E806583B220}"/>
                </a:ext>
              </a:extLst>
            </p:cNvPr>
            <p:cNvSpPr txBox="1"/>
            <p:nvPr/>
          </p:nvSpPr>
          <p:spPr>
            <a:xfrm>
              <a:off x="1666184" y="2320171"/>
              <a:ext cx="901144" cy="3077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Radiation</a:t>
              </a:r>
            </a:p>
          </p:txBody>
        </p:sp>
        <p:sp>
          <p:nvSpPr>
            <p:cNvPr id="7" name="Right Arrow 6">
              <a:extLst>
                <a:ext uri="{FF2B5EF4-FFF2-40B4-BE49-F238E27FC236}">
                  <a16:creationId xmlns:a16="http://schemas.microsoft.com/office/drawing/2014/main" id="{BC65962D-EAC8-8445-AB11-9185C1C2FA21}"/>
                </a:ext>
              </a:extLst>
            </p:cNvPr>
            <p:cNvSpPr/>
            <p:nvPr/>
          </p:nvSpPr>
          <p:spPr>
            <a:xfrm>
              <a:off x="6169306" y="2294879"/>
              <a:ext cx="439838" cy="462987"/>
            </a:xfrm>
            <a:prstGeom prst="rightArrow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90EBDDB4-C757-F74A-9ECB-B573165A2F02}"/>
                </a:ext>
              </a:extLst>
            </p:cNvPr>
            <p:cNvSpPr txBox="1"/>
            <p:nvPr/>
          </p:nvSpPr>
          <p:spPr>
            <a:xfrm>
              <a:off x="6609144" y="2254874"/>
              <a:ext cx="941654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400" b="1" dirty="0"/>
                <a:t>Patient Outcome</a:t>
              </a:r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00BB6D19-8836-6042-BD96-C14B42EC366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133751" y="1047905"/>
              <a:ext cx="3035555" cy="29569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40889E08-6D20-BE42-9483-7F1AC22D4BD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124514" y="1354193"/>
              <a:ext cx="2510747" cy="244572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9C66ED36-F149-EA43-9963-A81A42D5D1A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133751" y="1685061"/>
              <a:ext cx="1772056" cy="172616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B167A53B-379A-0D41-A459-48A6C274B90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133751" y="2121597"/>
              <a:ext cx="810773" cy="78977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36286353-F48B-404D-8191-01D6430A1F7A}"/>
                </a:ext>
              </a:extLst>
            </p:cNvPr>
            <p:cNvSpPr txBox="1"/>
            <p:nvPr/>
          </p:nvSpPr>
          <p:spPr>
            <a:xfrm>
              <a:off x="3276084" y="2121597"/>
              <a:ext cx="526106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DNA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EDA3035-A64E-6D4C-9D62-E2244D13AE25}"/>
                </a:ext>
              </a:extLst>
            </p:cNvPr>
            <p:cNvSpPr txBox="1"/>
            <p:nvPr/>
          </p:nvSpPr>
          <p:spPr>
            <a:xfrm>
              <a:off x="4081436" y="1765372"/>
              <a:ext cx="45878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Cell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2012ED5-9740-BE44-90CA-67AB2E7AE672}"/>
                </a:ext>
              </a:extLst>
            </p:cNvPr>
            <p:cNvSpPr txBox="1"/>
            <p:nvPr/>
          </p:nvSpPr>
          <p:spPr>
            <a:xfrm>
              <a:off x="4081436" y="1390815"/>
              <a:ext cx="6479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Tissue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3E76895D-8DC1-9B47-9B13-58C0978E2999}"/>
                </a:ext>
              </a:extLst>
            </p:cNvPr>
            <p:cNvSpPr txBox="1"/>
            <p:nvPr/>
          </p:nvSpPr>
          <p:spPr>
            <a:xfrm>
              <a:off x="4081436" y="1096515"/>
              <a:ext cx="114018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Patient Scale</a:t>
              </a: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73067A01-B074-7D47-B7BD-7A896FDFCD4E}"/>
              </a:ext>
            </a:extLst>
          </p:cNvPr>
          <p:cNvSpPr txBox="1"/>
          <p:nvPr/>
        </p:nvSpPr>
        <p:spPr>
          <a:xfrm>
            <a:off x="1077406" y="3226173"/>
            <a:ext cx="17965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/>
              <a:t>How much, where, when?</a:t>
            </a:r>
          </a:p>
          <a:p>
            <a:pPr algn="ctr"/>
            <a:r>
              <a:rPr lang="en-US" sz="1200" i="1" dirty="0"/>
              <a:t>How fast?!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264CE8C-F75E-D343-97EE-E6239E9DACEA}"/>
              </a:ext>
            </a:extLst>
          </p:cNvPr>
          <p:cNvSpPr txBox="1"/>
          <p:nvPr/>
        </p:nvSpPr>
        <p:spPr>
          <a:xfrm>
            <a:off x="6320950" y="3226173"/>
            <a:ext cx="17125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Outcome measures</a:t>
            </a:r>
          </a:p>
          <a:p>
            <a:r>
              <a:rPr lang="en-US" sz="1200" i="1" dirty="0"/>
              <a:t>Patient characteristics, </a:t>
            </a:r>
            <a:r>
              <a:rPr lang="en-US" sz="1200" i="1" dirty="0" err="1"/>
              <a:t>tumour</a:t>
            </a:r>
            <a:r>
              <a:rPr lang="en-US" sz="1200" i="1" dirty="0"/>
              <a:t> characteristics</a:t>
            </a:r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1484622E-BF6E-8349-88F9-656DC9D80F20}"/>
              </a:ext>
            </a:extLst>
          </p:cNvPr>
          <p:cNvSpPr txBox="1">
            <a:spLocks/>
          </p:cNvSpPr>
          <p:nvPr/>
        </p:nvSpPr>
        <p:spPr>
          <a:xfrm>
            <a:off x="1573392" y="4519211"/>
            <a:ext cx="6400800" cy="4252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3429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342900" rtl="0" eaLnBrk="1" latinLnBrk="0" hangingPunct="1">
              <a:spcBef>
                <a:spcPct val="20000"/>
              </a:spcBef>
              <a:buFont typeface="Arial"/>
              <a:buNone/>
              <a:defRPr sz="2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3429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342900" rtl="0" eaLnBrk="1" latinLnBrk="0" hangingPunct="1">
              <a:spcBef>
                <a:spcPct val="20000"/>
              </a:spcBef>
              <a:buFont typeface="Arial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342900" rtl="0" eaLnBrk="1" latinLnBrk="0" hangingPunct="1">
              <a:spcBef>
                <a:spcPct val="20000"/>
              </a:spcBef>
              <a:buFont typeface="Arial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342900" rtl="0" eaLnBrk="1" latinLnBrk="0" hangingPunct="1">
              <a:spcBef>
                <a:spcPct val="20000"/>
              </a:spcBef>
              <a:buFont typeface="Arial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342900" rtl="0" eaLnBrk="1" latinLnBrk="0" hangingPunct="1">
              <a:spcBef>
                <a:spcPct val="20000"/>
              </a:spcBef>
              <a:buFont typeface="Arial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342900" rtl="0" eaLnBrk="1" latinLnBrk="0" hangingPunct="1">
              <a:spcBef>
                <a:spcPct val="20000"/>
              </a:spcBef>
              <a:buFont typeface="Arial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342900" rtl="0" eaLnBrk="1" latinLnBrk="0" hangingPunct="1">
              <a:spcBef>
                <a:spcPct val="20000"/>
              </a:spcBef>
              <a:buFont typeface="Arial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LhARA</a:t>
            </a:r>
            <a:r>
              <a:rPr lang="en-GB" sz="16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Radiobiology meeting</a:t>
            </a:r>
          </a:p>
          <a:p>
            <a:r>
              <a:rPr lang="en-GB" sz="16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10</a:t>
            </a:r>
            <a:r>
              <a:rPr lang="en-GB" sz="1600" i="1" baseline="30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</a:t>
            </a:r>
            <a:r>
              <a:rPr lang="en-GB" sz="16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July 2020</a:t>
            </a:r>
          </a:p>
        </p:txBody>
      </p:sp>
    </p:spTree>
    <p:extLst>
      <p:ext uri="{BB962C8B-B14F-4D97-AF65-F5344CB8AC3E}">
        <p14:creationId xmlns:p14="http://schemas.microsoft.com/office/powerpoint/2010/main" val="34887195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927B7610-017A-624D-8067-2153B9F026E3}"/>
              </a:ext>
            </a:extLst>
          </p:cNvPr>
          <p:cNvSpPr txBox="1">
            <a:spLocks/>
          </p:cNvSpPr>
          <p:nvPr/>
        </p:nvSpPr>
        <p:spPr>
          <a:xfrm>
            <a:off x="2288788" y="2956"/>
            <a:ext cx="4825691" cy="617984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ctr" defTabSz="342900" rtl="0" eaLnBrk="1" latinLnBrk="0" hangingPunct="1"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cs typeface="Calibri"/>
              </a:rPr>
              <a:t>Is the damage model accurate? </a:t>
            </a:r>
          </a:p>
          <a:p>
            <a:r>
              <a:rPr lang="en-US" sz="2000" b="1" dirty="0">
                <a:cs typeface="Calibri"/>
              </a:rPr>
              <a:t>Plasmid data:</a:t>
            </a:r>
            <a:endParaRPr lang="en-US" sz="20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E14BA7A-F6B3-CB49-9B9A-C954E8CAB3F0}"/>
              </a:ext>
            </a:extLst>
          </p:cNvPr>
          <p:cNvSpPr/>
          <p:nvPr/>
        </p:nvSpPr>
        <p:spPr>
          <a:xfrm>
            <a:off x="6436864" y="4497145"/>
            <a:ext cx="2646946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7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Henthorn, N.T.</a:t>
            </a:r>
            <a:r>
              <a:rPr lang="en-GB" sz="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GB" sz="7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Warmenhoven</a:t>
            </a:r>
            <a:r>
              <a:rPr lang="en-GB" sz="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J.W., Sotiropoulos, M., </a:t>
            </a:r>
            <a:r>
              <a:rPr lang="en-GB" sz="7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Aitkenhead</a:t>
            </a:r>
            <a:r>
              <a:rPr lang="en-GB" sz="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A.H., Smith, E.A.K., Ingram, S.P., Kirkby, N.F., Chadwick, A.L., Burnet, N.G., Mackay, R.I., Kirkby, K.J. and Merchant, M.J.; Clinically relevant nanodosimetric simulation of DNA damage complexity from photons and protons; </a:t>
            </a:r>
            <a:r>
              <a:rPr lang="en-GB" sz="7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RSC advances</a:t>
            </a:r>
            <a:r>
              <a:rPr lang="en-GB" sz="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; </a:t>
            </a:r>
            <a:r>
              <a:rPr lang="en-GB" sz="7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2019</a:t>
            </a:r>
            <a:r>
              <a:rPr lang="en-GB" sz="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A7FC4A7-87B0-754D-ADAA-BCC0A7BEC0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69" y="620940"/>
            <a:ext cx="2416383" cy="357508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23B16F9-1191-FB47-99EB-81D6E5A7A3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65694" y="679663"/>
            <a:ext cx="6778305" cy="381748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119AEFB-8E8E-784F-B7BF-5916A34421F3}"/>
              </a:ext>
            </a:extLst>
          </p:cNvPr>
          <p:cNvSpPr txBox="1"/>
          <p:nvPr/>
        </p:nvSpPr>
        <p:spPr>
          <a:xfrm>
            <a:off x="1852705" y="3954169"/>
            <a:ext cx="60144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 err="1"/>
              <a:t>HalfCyl</a:t>
            </a:r>
            <a:endParaRPr lang="en-US" sz="1050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55B8289-0FC6-F942-8A32-071D4A5AF854}"/>
              </a:ext>
            </a:extLst>
          </p:cNvPr>
          <p:cNvSpPr txBox="1"/>
          <p:nvPr/>
        </p:nvSpPr>
        <p:spPr>
          <a:xfrm>
            <a:off x="1852705" y="2838433"/>
            <a:ext cx="67839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 err="1"/>
              <a:t>QuartCyl</a:t>
            </a:r>
            <a:endParaRPr lang="en-US" sz="1050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6CBB378-DD61-9048-AE91-9D826DF887B2}"/>
              </a:ext>
            </a:extLst>
          </p:cNvPr>
          <p:cNvSpPr txBox="1"/>
          <p:nvPr/>
        </p:nvSpPr>
        <p:spPr>
          <a:xfrm>
            <a:off x="1852705" y="1714308"/>
            <a:ext cx="57579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/>
              <a:t>Sphere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435FAAE-6620-8146-9F53-4A17C52BFC77}"/>
              </a:ext>
            </a:extLst>
          </p:cNvPr>
          <p:cNvSpPr txBox="1"/>
          <p:nvPr/>
        </p:nvSpPr>
        <p:spPr>
          <a:xfrm>
            <a:off x="2967141" y="825338"/>
            <a:ext cx="152935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/>
              <a:t>5 – 37.5 eV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7AC63F7-93B6-4D46-86C3-1030A1054610}"/>
              </a:ext>
            </a:extLst>
          </p:cNvPr>
          <p:cNvSpPr txBox="1"/>
          <p:nvPr/>
        </p:nvSpPr>
        <p:spPr>
          <a:xfrm>
            <a:off x="5139890" y="825338"/>
            <a:ext cx="152935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/>
              <a:t>17.5 eV</a:t>
            </a:r>
          </a:p>
        </p:txBody>
      </p:sp>
    </p:spTree>
    <p:extLst>
      <p:ext uri="{BB962C8B-B14F-4D97-AF65-F5344CB8AC3E}">
        <p14:creationId xmlns:p14="http://schemas.microsoft.com/office/powerpoint/2010/main" val="9289693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33124C24-02FC-1944-8304-FB83FE4103F5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1241680" y="652627"/>
            <a:ext cx="4388480" cy="438848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B92FBD83-9BF8-9745-AD5F-17B6D3435A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 flipH="1" flipV="1">
            <a:off x="5477732" y="1287528"/>
            <a:ext cx="2152370" cy="1046456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59B5C10D-CF08-8544-982D-F29FBE50EF6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75379" y="1928550"/>
            <a:ext cx="2154723" cy="10476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B072BD91-904C-9340-B106-918042CD9F0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73702" y="2564158"/>
            <a:ext cx="2156400" cy="1048415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455D5DFD-7896-EF49-8E0A-7C98E03B308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73702" y="3265637"/>
            <a:ext cx="2156400" cy="1048415"/>
          </a:xfrm>
          <a:prstGeom prst="rect">
            <a:avLst/>
          </a:prstGeom>
        </p:spPr>
      </p:pic>
      <p:sp>
        <p:nvSpPr>
          <p:cNvPr id="23" name="Rectangle 22"/>
          <p:cNvSpPr/>
          <p:nvPr/>
        </p:nvSpPr>
        <p:spPr>
          <a:xfrm>
            <a:off x="5698575" y="4520370"/>
            <a:ext cx="2626399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700" b="1">
                <a:solidFill>
                  <a:schemeClr val="tx1">
                    <a:lumMod val="65000"/>
                    <a:lumOff val="35000"/>
                  </a:schemeClr>
                </a:solidFill>
              </a:rPr>
              <a:t>Henthorn, N.T.</a:t>
            </a:r>
            <a:r>
              <a:rPr lang="en-GB" sz="700">
                <a:solidFill>
                  <a:schemeClr val="tx1">
                    <a:lumMod val="65000"/>
                    <a:lumOff val="35000"/>
                  </a:schemeClr>
                </a:solidFill>
              </a:rPr>
              <a:t>, Warmenhoven, J.W., </a:t>
            </a:r>
            <a:r>
              <a:rPr lang="en-GB" sz="700" err="1">
                <a:solidFill>
                  <a:schemeClr val="tx1">
                    <a:lumMod val="65000"/>
                    <a:lumOff val="35000"/>
                  </a:schemeClr>
                </a:solidFill>
              </a:rPr>
              <a:t>Sotiropoulos</a:t>
            </a:r>
            <a:r>
              <a:rPr lang="en-GB" sz="700">
                <a:solidFill>
                  <a:schemeClr val="tx1">
                    <a:lumMod val="65000"/>
                    <a:lumOff val="35000"/>
                  </a:schemeClr>
                </a:solidFill>
              </a:rPr>
              <a:t>, M., </a:t>
            </a:r>
            <a:r>
              <a:rPr lang="en-GB" sz="700" err="1">
                <a:solidFill>
                  <a:schemeClr val="tx1">
                    <a:lumMod val="65000"/>
                    <a:lumOff val="35000"/>
                  </a:schemeClr>
                </a:solidFill>
              </a:rPr>
              <a:t>Aitkenhead</a:t>
            </a:r>
            <a:r>
              <a:rPr lang="en-GB" sz="700">
                <a:solidFill>
                  <a:schemeClr val="tx1">
                    <a:lumMod val="65000"/>
                    <a:lumOff val="35000"/>
                  </a:schemeClr>
                </a:solidFill>
              </a:rPr>
              <a:t>, A.H., Smith, E.A.K., Ingram, S.P., Kirkby, N.F., Chadwick, A.L., Burnet, N.G., Mackay, R.I., Kirkby, K.J. and Merchant, M.J.; Clinically relevant </a:t>
            </a:r>
            <a:r>
              <a:rPr lang="en-GB" sz="700" err="1">
                <a:solidFill>
                  <a:schemeClr val="tx1">
                    <a:lumMod val="65000"/>
                    <a:lumOff val="35000"/>
                  </a:schemeClr>
                </a:solidFill>
              </a:rPr>
              <a:t>nanodosimetric</a:t>
            </a:r>
            <a:r>
              <a:rPr lang="en-GB" sz="700">
                <a:solidFill>
                  <a:schemeClr val="tx1">
                    <a:lumMod val="65000"/>
                    <a:lumOff val="35000"/>
                  </a:schemeClr>
                </a:solidFill>
              </a:rPr>
              <a:t> simulation of DNA damage complexity from photons and protons; </a:t>
            </a:r>
            <a:r>
              <a:rPr lang="en-GB" sz="700" b="1">
                <a:solidFill>
                  <a:schemeClr val="tx1">
                    <a:lumMod val="65000"/>
                    <a:lumOff val="35000"/>
                  </a:schemeClr>
                </a:solidFill>
              </a:rPr>
              <a:t>RSC advances</a:t>
            </a:r>
            <a:r>
              <a:rPr lang="en-GB" sz="700">
                <a:solidFill>
                  <a:schemeClr val="tx1">
                    <a:lumMod val="65000"/>
                    <a:lumOff val="35000"/>
                  </a:schemeClr>
                </a:solidFill>
              </a:rPr>
              <a:t>; </a:t>
            </a:r>
            <a:r>
              <a:rPr lang="en-GB" sz="700" b="1">
                <a:solidFill>
                  <a:schemeClr val="tx1">
                    <a:lumMod val="65000"/>
                    <a:lumOff val="35000"/>
                  </a:schemeClr>
                </a:solidFill>
              </a:rPr>
              <a:t>2019</a:t>
            </a:r>
            <a:r>
              <a:rPr lang="en-GB" sz="70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F547FEFD-6122-CE4B-9B20-C4B0CF4EE46E}"/>
              </a:ext>
            </a:extLst>
          </p:cNvPr>
          <p:cNvSpPr txBox="1">
            <a:spLocks/>
          </p:cNvSpPr>
          <p:nvPr/>
        </p:nvSpPr>
        <p:spPr>
          <a:xfrm>
            <a:off x="2351774" y="2956"/>
            <a:ext cx="4440452" cy="617984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cs typeface="Calibri"/>
              </a:rPr>
              <a:t>RBE of Damage Complexity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F9469A65-B774-3E40-88AA-C6D4FC86C713}"/>
              </a:ext>
            </a:extLst>
          </p:cNvPr>
          <p:cNvCxnSpPr>
            <a:cxnSpLocks/>
          </p:cNvCxnSpPr>
          <p:nvPr/>
        </p:nvCxnSpPr>
        <p:spPr>
          <a:xfrm flipH="1">
            <a:off x="4564591" y="1858711"/>
            <a:ext cx="1077927" cy="546845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DEE5FF56-6E2E-014D-A74C-3C4F3618B499}"/>
              </a:ext>
            </a:extLst>
          </p:cNvPr>
          <p:cNvCxnSpPr>
            <a:cxnSpLocks/>
          </p:cNvCxnSpPr>
          <p:nvPr/>
        </p:nvCxnSpPr>
        <p:spPr>
          <a:xfrm flipH="1">
            <a:off x="4304371" y="2458421"/>
            <a:ext cx="1338147" cy="631690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7BE47E48-7738-F545-AB05-B1DF23C47797}"/>
              </a:ext>
            </a:extLst>
          </p:cNvPr>
          <p:cNvCxnSpPr>
            <a:cxnSpLocks/>
          </p:cNvCxnSpPr>
          <p:nvPr/>
        </p:nvCxnSpPr>
        <p:spPr>
          <a:xfrm flipH="1">
            <a:off x="4438915" y="3068073"/>
            <a:ext cx="1249057" cy="196457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8B994C66-6EE0-F049-A9AC-A2094F65B2F7}"/>
              </a:ext>
            </a:extLst>
          </p:cNvPr>
          <p:cNvCxnSpPr>
            <a:cxnSpLocks/>
          </p:cNvCxnSpPr>
          <p:nvPr/>
        </p:nvCxnSpPr>
        <p:spPr>
          <a:xfrm flipH="1" flipV="1">
            <a:off x="4205170" y="3385907"/>
            <a:ext cx="1482802" cy="352008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232CFF63-4BF5-FB4E-917F-F2C2B6FB2C3B}"/>
              </a:ext>
            </a:extLst>
          </p:cNvPr>
          <p:cNvSpPr/>
          <p:nvPr/>
        </p:nvSpPr>
        <p:spPr>
          <a:xfrm>
            <a:off x="7462160" y="1543646"/>
            <a:ext cx="164843" cy="1688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ED6402F-128F-2640-8B68-72A8621DF78F}"/>
              </a:ext>
            </a:extLst>
          </p:cNvPr>
          <p:cNvSpPr/>
          <p:nvPr/>
        </p:nvSpPr>
        <p:spPr>
          <a:xfrm>
            <a:off x="7485883" y="2257393"/>
            <a:ext cx="164843" cy="1688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B8D6F0E-8658-9B43-A12A-7B3274816CCB}"/>
              </a:ext>
            </a:extLst>
          </p:cNvPr>
          <p:cNvSpPr/>
          <p:nvPr/>
        </p:nvSpPr>
        <p:spPr>
          <a:xfrm>
            <a:off x="7472942" y="2934479"/>
            <a:ext cx="164843" cy="1688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C5A76B0-41A9-A44C-84DC-A4A935029D4B}"/>
              </a:ext>
            </a:extLst>
          </p:cNvPr>
          <p:cNvSpPr/>
          <p:nvPr/>
        </p:nvSpPr>
        <p:spPr>
          <a:xfrm>
            <a:off x="7460002" y="3594397"/>
            <a:ext cx="164843" cy="1688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2C91477C-A058-3243-AD56-6FAA0D38E9C6}"/>
              </a:ext>
            </a:extLst>
          </p:cNvPr>
          <p:cNvCxnSpPr/>
          <p:nvPr/>
        </p:nvCxnSpPr>
        <p:spPr>
          <a:xfrm>
            <a:off x="7716645" y="2257393"/>
            <a:ext cx="0" cy="1734744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ED373386-BDD6-FA42-8428-D195A81A435A}"/>
              </a:ext>
            </a:extLst>
          </p:cNvPr>
          <p:cNvCxnSpPr>
            <a:cxnSpLocks/>
          </p:cNvCxnSpPr>
          <p:nvPr/>
        </p:nvCxnSpPr>
        <p:spPr>
          <a:xfrm>
            <a:off x="7716645" y="1555820"/>
            <a:ext cx="0" cy="461938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057FDD23-C22B-1B45-A490-37FA3FA9751D}"/>
              </a:ext>
            </a:extLst>
          </p:cNvPr>
          <p:cNvSpPr txBox="1"/>
          <p:nvPr/>
        </p:nvSpPr>
        <p:spPr>
          <a:xfrm>
            <a:off x="7803189" y="1599054"/>
            <a:ext cx="10342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>
                <a:solidFill>
                  <a:schemeClr val="accent3"/>
                </a:solidFill>
              </a:rPr>
              <a:t>“Simple”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6537EF1-730B-554C-9631-DF1A00A3C2C1}"/>
              </a:ext>
            </a:extLst>
          </p:cNvPr>
          <p:cNvSpPr txBox="1"/>
          <p:nvPr/>
        </p:nvSpPr>
        <p:spPr>
          <a:xfrm>
            <a:off x="7803189" y="2834250"/>
            <a:ext cx="1220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>
                <a:solidFill>
                  <a:srgbClr val="7030A0"/>
                </a:solidFill>
              </a:rPr>
              <a:t>“Complex”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246C87C-6437-CE40-8C24-F0320DBA33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75DB3-BAD5-504F-9A10-380D62A0FB51}" type="slidenum">
              <a:rPr lang="en-US" smtClean="0"/>
              <a:t>10</a:t>
            </a:fld>
            <a:endParaRPr lang="en-US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0F94D5AD-B5AE-2A4B-96A4-134A38255AD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953496" y="3544143"/>
            <a:ext cx="1104782" cy="1076455"/>
          </a:xfrm>
          <a:prstGeom prst="rect">
            <a:avLst/>
          </a:prstGeom>
        </p:spPr>
      </p:pic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C1FD9087-57CF-6044-803E-28464F5ECFBC}"/>
              </a:ext>
            </a:extLst>
          </p:cNvPr>
          <p:cNvCxnSpPr/>
          <p:nvPr/>
        </p:nvCxnSpPr>
        <p:spPr>
          <a:xfrm>
            <a:off x="7953496" y="4082370"/>
            <a:ext cx="195893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40774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>
            <a:extLst>
              <a:ext uri="{FF2B5EF4-FFF2-40B4-BE49-F238E27FC236}">
                <a16:creationId xmlns:a16="http://schemas.microsoft.com/office/drawing/2014/main" id="{A6617BA4-DFCB-F646-ADF1-F994049B12C5}"/>
              </a:ext>
            </a:extLst>
          </p:cNvPr>
          <p:cNvSpPr txBox="1">
            <a:spLocks/>
          </p:cNvSpPr>
          <p:nvPr/>
        </p:nvSpPr>
        <p:spPr>
          <a:xfrm>
            <a:off x="1321367" y="2956"/>
            <a:ext cx="6501266" cy="617984"/>
          </a:xfrm>
          <a:prstGeom prst="rect">
            <a:avLst/>
          </a:prstGeom>
          <a:ln>
            <a:noFill/>
          </a:ln>
        </p:spPr>
        <p:txBody>
          <a:bodyPr vert="horz" lIns="68580" tIns="34290" rIns="68580" bIns="3429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cs typeface="Calibri"/>
              </a:rPr>
              <a:t>DNA Repair</a:t>
            </a:r>
          </a:p>
          <a:p>
            <a:r>
              <a:rPr lang="en-US" sz="2000" b="1" dirty="0" err="1">
                <a:solidFill>
                  <a:schemeClr val="tx1">
                    <a:lumMod val="65000"/>
                    <a:lumOff val="35000"/>
                  </a:schemeClr>
                </a:solidFill>
                <a:cs typeface="Calibri"/>
              </a:rPr>
              <a:t>DaMaRiS</a:t>
            </a:r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cs typeface="Calibri"/>
              </a:rPr>
              <a:t> – The DNA Mechanistic Repair Simulator</a:t>
            </a:r>
          </a:p>
        </p:txBody>
      </p:sp>
      <p:sp>
        <p:nvSpPr>
          <p:cNvPr id="18" name="Rectangle 17"/>
          <p:cNvSpPr/>
          <p:nvPr/>
        </p:nvSpPr>
        <p:spPr>
          <a:xfrm>
            <a:off x="6685212" y="2063159"/>
            <a:ext cx="2458788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7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Ingram, S.P.</a:t>
            </a:r>
            <a:r>
              <a:rPr lang="en-GB" sz="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GB" sz="7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Warmenhoven</a:t>
            </a:r>
            <a:r>
              <a:rPr lang="en-GB" sz="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J.W., Henthorn, N.T., Smith, E.A.K., Chadwick, A.L., Burnet, N.G., Mackay, R.I., Kirkby, N.F., Kirkby, K.J. and Merchant, M.J; Mechanistic modelling supports entwined rather than exclusively competitive DNA double-strand break repair pathway; </a:t>
            </a:r>
            <a:r>
              <a:rPr lang="en-GB" sz="7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Scientific reports</a:t>
            </a:r>
            <a:r>
              <a:rPr lang="en-GB" sz="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; </a:t>
            </a:r>
            <a:r>
              <a:rPr lang="en-GB" sz="7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2019</a:t>
            </a:r>
            <a:r>
              <a:rPr lang="en-GB" sz="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</p:txBody>
      </p:sp>
      <p:pic>
        <p:nvPicPr>
          <p:cNvPr id="15" name="Picture 2" descr="C:\Users\mbmhrsi3\Dropbox (The University of Manchester)\Apps\drawio\DaMaRiS_Current.png">
            <a:extLst>
              <a:ext uri="{FF2B5EF4-FFF2-40B4-BE49-F238E27FC236}">
                <a16:creationId xmlns:a16="http://schemas.microsoft.com/office/drawing/2014/main" id="{10CC5E44-76B6-604D-8DC3-6918209106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824" y="544665"/>
            <a:ext cx="4606352" cy="4420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C3EFA2A-80EF-EF43-ACCB-BB2501334D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75DB3-BAD5-504F-9A10-380D62A0FB51}" type="slidenum">
              <a:rPr lang="en-US" smtClean="0"/>
              <a:t>11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9E61162-B164-994F-AF2A-567FCBB904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0" y="3576227"/>
            <a:ext cx="1104782" cy="1076455"/>
          </a:xfrm>
          <a:prstGeom prst="rect">
            <a:avLst/>
          </a:prstGeom>
        </p:spPr>
      </p:pic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8601BB3A-D8D2-F74D-A661-2D92DEFCD6A0}"/>
              </a:ext>
            </a:extLst>
          </p:cNvPr>
          <p:cNvCxnSpPr>
            <a:cxnSpLocks/>
          </p:cNvCxnSpPr>
          <p:nvPr/>
        </p:nvCxnSpPr>
        <p:spPr>
          <a:xfrm>
            <a:off x="7860632" y="3576227"/>
            <a:ext cx="0" cy="409074"/>
          </a:xfrm>
          <a:prstGeom prst="straightConnector1">
            <a:avLst/>
          </a:prstGeom>
          <a:ln>
            <a:solidFill>
              <a:srgbClr val="2AB60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8A61C83A-20EE-F644-9A6E-FC6DEB054230}"/>
              </a:ext>
            </a:extLst>
          </p:cNvPr>
          <p:cNvSpPr/>
          <p:nvPr/>
        </p:nvSpPr>
        <p:spPr>
          <a:xfrm>
            <a:off x="6685212" y="1162649"/>
            <a:ext cx="233096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7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Warmenhoven</a:t>
            </a:r>
            <a:r>
              <a:rPr lang="en-GB" sz="7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J.W.</a:t>
            </a:r>
            <a:r>
              <a:rPr lang="en-GB" sz="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Henthorn, N.T., Ingram, S.P., Chadwick, A.L., Sotiropoulos, M., </a:t>
            </a:r>
            <a:r>
              <a:rPr lang="en-GB" sz="7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Korabel</a:t>
            </a:r>
            <a:r>
              <a:rPr lang="en-GB" sz="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N., </a:t>
            </a:r>
            <a:r>
              <a:rPr lang="en-GB" sz="7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Fedotov</a:t>
            </a:r>
            <a:r>
              <a:rPr lang="en-GB" sz="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S., Mackay, R.I., Kirkby, K.J. and Merchant, M.J.; Insights into the non-homologous end joining pathway and double strand break end mobility provided by mechanistic </a:t>
            </a:r>
            <a:r>
              <a:rPr lang="en-GB" sz="7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 silico </a:t>
            </a:r>
            <a:r>
              <a:rPr lang="en-GB" sz="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modelling; </a:t>
            </a:r>
            <a:r>
              <a:rPr lang="en-GB" sz="7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DNA repair</a:t>
            </a:r>
            <a:r>
              <a:rPr lang="en-GB" sz="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; </a:t>
            </a:r>
            <a:r>
              <a:rPr lang="en-GB" sz="7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2020</a:t>
            </a:r>
            <a:r>
              <a:rPr lang="en-GB" sz="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122642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-365760" y="4551252"/>
            <a:ext cx="2270760" cy="72940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A6617BA4-DFCB-F646-ADF1-F994049B12C5}"/>
              </a:ext>
            </a:extLst>
          </p:cNvPr>
          <p:cNvSpPr txBox="1">
            <a:spLocks/>
          </p:cNvSpPr>
          <p:nvPr/>
        </p:nvSpPr>
        <p:spPr>
          <a:xfrm>
            <a:off x="2391102" y="2956"/>
            <a:ext cx="4440452" cy="617984"/>
          </a:xfrm>
          <a:prstGeom prst="rect">
            <a:avLst/>
          </a:prstGeom>
          <a:ln>
            <a:noFill/>
          </a:ln>
        </p:spPr>
        <p:txBody>
          <a:bodyPr vert="horz" lIns="68580" tIns="34290" rIns="68580" bIns="34290" rtlCol="0" anchor="ctr">
            <a:normAutofit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cs typeface="Calibri"/>
              </a:rPr>
              <a:t>DNA Repair:</a:t>
            </a:r>
          </a:p>
          <a:p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cs typeface="Calibri"/>
              </a:rPr>
              <a:t>Fitting Protein Kinetics</a:t>
            </a:r>
          </a:p>
        </p:txBody>
      </p:sp>
      <p:sp>
        <p:nvSpPr>
          <p:cNvPr id="8" name="Rectangle 7"/>
          <p:cNvSpPr/>
          <p:nvPr/>
        </p:nvSpPr>
        <p:spPr>
          <a:xfrm>
            <a:off x="2919940" y="4521202"/>
            <a:ext cx="347325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7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Warmenhoven</a:t>
            </a:r>
            <a:r>
              <a:rPr lang="en-GB" sz="7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J.W.</a:t>
            </a:r>
            <a:r>
              <a:rPr lang="en-GB" sz="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Henthorn, N.T., Ingram, S.P., Chadwick, A.L., Sotiropoulos, M., </a:t>
            </a:r>
            <a:r>
              <a:rPr lang="en-GB" sz="7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Korabel</a:t>
            </a:r>
            <a:r>
              <a:rPr lang="en-GB" sz="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N., </a:t>
            </a:r>
            <a:r>
              <a:rPr lang="en-GB" sz="7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Fedotov</a:t>
            </a:r>
            <a:r>
              <a:rPr lang="en-GB" sz="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S., Mackay, R.I., Kirkby, K.J. and Merchant, M.J.; Insights into the non-homologous end joining pathway and double strand break end mobility provided by mechanistic </a:t>
            </a:r>
            <a:r>
              <a:rPr lang="en-GB" sz="7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 silico </a:t>
            </a:r>
            <a:r>
              <a:rPr lang="en-GB" sz="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modelling; </a:t>
            </a:r>
            <a:r>
              <a:rPr lang="en-GB" sz="7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DNA repair</a:t>
            </a:r>
            <a:r>
              <a:rPr lang="en-GB" sz="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; </a:t>
            </a:r>
            <a:r>
              <a:rPr lang="en-GB" sz="7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2020</a:t>
            </a:r>
            <a:r>
              <a:rPr lang="en-GB" sz="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7440" y="841319"/>
            <a:ext cx="5566674" cy="310598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799636C-FAB9-604E-BE0A-47E826D7CF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3369" y="3510195"/>
            <a:ext cx="1881298" cy="161093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1C62A73-27DC-9241-807D-8406387089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53" y="25472"/>
            <a:ext cx="3364898" cy="3452526"/>
          </a:xfrm>
          <a:prstGeom prst="rect">
            <a:avLst/>
          </a:prstGeom>
        </p:spPr>
      </p:pic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46E77369-5D8F-BD4B-95A3-A43A83BCDB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75DB3-BAD5-504F-9A10-380D62A0FB5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21126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>
            <a:extLst>
              <a:ext uri="{FF2B5EF4-FFF2-40B4-BE49-F238E27FC236}">
                <a16:creationId xmlns:a16="http://schemas.microsoft.com/office/drawing/2014/main" id="{A6617BA4-DFCB-F646-ADF1-F994049B12C5}"/>
              </a:ext>
            </a:extLst>
          </p:cNvPr>
          <p:cNvSpPr txBox="1">
            <a:spLocks/>
          </p:cNvSpPr>
          <p:nvPr/>
        </p:nvSpPr>
        <p:spPr>
          <a:xfrm>
            <a:off x="2351774" y="2956"/>
            <a:ext cx="4440452" cy="617984"/>
          </a:xfrm>
          <a:prstGeom prst="rect">
            <a:avLst/>
          </a:prstGeom>
          <a:ln>
            <a:noFill/>
          </a:ln>
        </p:spPr>
        <p:txBody>
          <a:bodyPr vert="horz" lIns="68580" tIns="34290" rIns="68580" bIns="34290" rtlCol="0" anchor="ctr">
            <a:normAutofit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cs typeface="Calibri"/>
              </a:rPr>
              <a:t>DNA Repair:</a:t>
            </a:r>
          </a:p>
          <a:p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cs typeface="Calibri"/>
              </a:rPr>
              <a:t>Motion of DSBs during repair</a:t>
            </a:r>
          </a:p>
        </p:txBody>
      </p:sp>
      <p:pic>
        <p:nvPicPr>
          <p:cNvPr id="8" name="gif.gif">
            <a:hlinkClick r:id="" action="ppaction://media"/>
            <a:extLst>
              <a:ext uri="{FF2B5EF4-FFF2-40B4-BE49-F238E27FC236}">
                <a16:creationId xmlns:a16="http://schemas.microsoft.com/office/drawing/2014/main" id="{675D4817-765C-F84C-810D-89C16C4002B5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305125" y="1059862"/>
            <a:ext cx="6679406" cy="342185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Picture 8" descr="C:\Users\jwarmenhoven\AppData\Local\Microsoft\Windows\Temporary Internet Files\Content.Outlook\4XNCEI58\clusters.png">
            <a:extLst>
              <a:ext uri="{FF2B5EF4-FFF2-40B4-BE49-F238E27FC236}">
                <a16:creationId xmlns:a16="http://schemas.microsoft.com/office/drawing/2014/main" id="{0AA7916E-D8CD-424A-BA26-CF494B285E2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90" t="18504" r="19642" b="21124"/>
          <a:stretch/>
        </p:blipFill>
        <p:spPr bwMode="auto">
          <a:xfrm rot="5400000">
            <a:off x="1357073" y="472986"/>
            <a:ext cx="1696557" cy="1709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Straight Connector 35">
            <a:extLst>
              <a:ext uri="{FF2B5EF4-FFF2-40B4-BE49-F238E27FC236}">
                <a16:creationId xmlns:a16="http://schemas.microsoft.com/office/drawing/2014/main" id="{F4B6FEB3-F850-0447-8524-B1560F460C2C}"/>
              </a:ext>
            </a:extLst>
          </p:cNvPr>
          <p:cNvCxnSpPr>
            <a:stCxn id="9" idx="3"/>
          </p:cNvCxnSpPr>
          <p:nvPr/>
        </p:nvCxnSpPr>
        <p:spPr>
          <a:xfrm rot="16200000" flipH="1">
            <a:off x="2321672" y="2059832"/>
            <a:ext cx="622251" cy="854893"/>
          </a:xfrm>
          <a:prstGeom prst="curvedConnector2">
            <a:avLst/>
          </a:prstGeom>
          <a:ln w="38100">
            <a:solidFill>
              <a:srgbClr val="FFC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AD63A22D-BC99-1C40-A9FF-1BD8C9E5D8B9}"/>
              </a:ext>
            </a:extLst>
          </p:cNvPr>
          <p:cNvSpPr/>
          <p:nvPr/>
        </p:nvSpPr>
        <p:spPr>
          <a:xfrm>
            <a:off x="1401693" y="4546843"/>
            <a:ext cx="311130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700" b="1">
                <a:solidFill>
                  <a:schemeClr val="tx1">
                    <a:lumMod val="65000"/>
                    <a:lumOff val="35000"/>
                  </a:schemeClr>
                </a:solidFill>
              </a:rPr>
              <a:t>Warmenhoven, J.W.</a:t>
            </a:r>
            <a:r>
              <a:rPr lang="en-GB" sz="700">
                <a:solidFill>
                  <a:schemeClr val="tx1">
                    <a:lumMod val="65000"/>
                    <a:lumOff val="35000"/>
                  </a:schemeClr>
                </a:solidFill>
              </a:rPr>
              <a:t>, Henthorn, N.T., Ingram, S.P., Chadwick, A.L., </a:t>
            </a:r>
            <a:r>
              <a:rPr lang="en-GB" sz="700" err="1">
                <a:solidFill>
                  <a:schemeClr val="tx1">
                    <a:lumMod val="65000"/>
                    <a:lumOff val="35000"/>
                  </a:schemeClr>
                </a:solidFill>
              </a:rPr>
              <a:t>Sotiropoulos</a:t>
            </a:r>
            <a:r>
              <a:rPr lang="en-GB" sz="700">
                <a:solidFill>
                  <a:schemeClr val="tx1">
                    <a:lumMod val="65000"/>
                    <a:lumOff val="35000"/>
                  </a:schemeClr>
                </a:solidFill>
              </a:rPr>
              <a:t>, M., Korabel, N., Fedotov, S., Mackay, R.I., Kirkby, K.J. and Merchant, M.J.; Insights into the non-homologous end joining pathway and double strand break end mobility provided by mechanistic </a:t>
            </a:r>
            <a:r>
              <a:rPr lang="en-GB" sz="700" i="1">
                <a:solidFill>
                  <a:schemeClr val="tx1">
                    <a:lumMod val="65000"/>
                    <a:lumOff val="35000"/>
                  </a:schemeClr>
                </a:solidFill>
              </a:rPr>
              <a:t>in </a:t>
            </a:r>
            <a:r>
              <a:rPr lang="en-GB" sz="700" i="1" err="1">
                <a:solidFill>
                  <a:schemeClr val="tx1">
                    <a:lumMod val="65000"/>
                    <a:lumOff val="35000"/>
                  </a:schemeClr>
                </a:solidFill>
              </a:rPr>
              <a:t>silico</a:t>
            </a:r>
            <a:r>
              <a:rPr lang="en-GB" sz="700" i="1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sz="700">
                <a:solidFill>
                  <a:schemeClr val="tx1">
                    <a:lumMod val="65000"/>
                    <a:lumOff val="35000"/>
                  </a:schemeClr>
                </a:solidFill>
              </a:rPr>
              <a:t>modelling; </a:t>
            </a:r>
            <a:r>
              <a:rPr lang="en-GB" sz="700" b="1">
                <a:solidFill>
                  <a:schemeClr val="tx1">
                    <a:lumMod val="65000"/>
                    <a:lumOff val="35000"/>
                  </a:schemeClr>
                </a:solidFill>
              </a:rPr>
              <a:t>DNA repair</a:t>
            </a:r>
            <a:r>
              <a:rPr lang="en-GB" sz="700">
                <a:solidFill>
                  <a:schemeClr val="tx1">
                    <a:lumMod val="65000"/>
                    <a:lumOff val="35000"/>
                  </a:schemeClr>
                </a:solidFill>
              </a:rPr>
              <a:t>; </a:t>
            </a:r>
            <a:r>
              <a:rPr lang="en-GB" sz="700" b="1">
                <a:solidFill>
                  <a:schemeClr val="tx1">
                    <a:lumMod val="65000"/>
                    <a:lumOff val="35000"/>
                  </a:schemeClr>
                </a:solidFill>
              </a:rPr>
              <a:t>2020</a:t>
            </a:r>
            <a:r>
              <a:rPr lang="en-GB" sz="70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C9F79B1-DAE4-AF4F-81CD-672F457ADA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75DB3-BAD5-504F-9A10-380D62A0FB51}" type="slidenum">
              <a:rPr lang="en-US" smtClean="0"/>
              <a:t>13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989DAFF-331E-F14F-85D7-3240DAA828AB}"/>
              </a:ext>
            </a:extLst>
          </p:cNvPr>
          <p:cNvSpPr txBox="1"/>
          <p:nvPr/>
        </p:nvSpPr>
        <p:spPr>
          <a:xfrm>
            <a:off x="6037600" y="3808179"/>
            <a:ext cx="150925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FF00"/>
                </a:solidFill>
              </a:rPr>
              <a:t>Exaggerated motion for visualization</a:t>
            </a:r>
          </a:p>
        </p:txBody>
      </p:sp>
    </p:spTree>
    <p:extLst>
      <p:ext uri="{BB962C8B-B14F-4D97-AF65-F5344CB8AC3E}">
        <p14:creationId xmlns:p14="http://schemas.microsoft.com/office/powerpoint/2010/main" val="557117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15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 vol="80000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87B871C4-947D-0E4B-AD30-B2C9478CA45D}"/>
              </a:ext>
            </a:extLst>
          </p:cNvPr>
          <p:cNvSpPr/>
          <p:nvPr/>
        </p:nvSpPr>
        <p:spPr>
          <a:xfrm>
            <a:off x="26832" y="4427034"/>
            <a:ext cx="2351774" cy="62991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A6617BA4-DFCB-F646-ADF1-F994049B12C5}"/>
              </a:ext>
            </a:extLst>
          </p:cNvPr>
          <p:cNvSpPr txBox="1">
            <a:spLocks/>
          </p:cNvSpPr>
          <p:nvPr/>
        </p:nvSpPr>
        <p:spPr>
          <a:xfrm>
            <a:off x="2351774" y="2956"/>
            <a:ext cx="4440452" cy="617984"/>
          </a:xfrm>
          <a:prstGeom prst="rect">
            <a:avLst/>
          </a:prstGeom>
          <a:ln>
            <a:noFill/>
          </a:ln>
        </p:spPr>
        <p:txBody>
          <a:bodyPr vert="horz" lIns="68580" tIns="34290" rIns="68580" bIns="3429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/>
              <a:t>DNA Damage &amp; Repair:</a:t>
            </a:r>
          </a:p>
          <a:p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DSB cluster size</a:t>
            </a:r>
          </a:p>
        </p:txBody>
      </p:sp>
      <p:sp>
        <p:nvSpPr>
          <p:cNvPr id="7" name="Rectangle 6"/>
          <p:cNvSpPr/>
          <p:nvPr/>
        </p:nvSpPr>
        <p:spPr>
          <a:xfrm>
            <a:off x="3908434" y="4517887"/>
            <a:ext cx="273030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7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Henthorn NT, </a:t>
            </a:r>
            <a:r>
              <a:rPr lang="en-GB" sz="7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Warmenhoven</a:t>
            </a:r>
            <a:r>
              <a:rPr lang="en-GB" sz="7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JW</a:t>
            </a:r>
            <a:r>
              <a:rPr lang="en-GB" sz="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Sotiropoulos M, Mackay RI, Kirkby NF, Kirkby KJ, Merchant MJ; In silico non-homologous end joining following ion induced DNA double strand breaks predicts that repair fidelity depends on break density; </a:t>
            </a:r>
            <a:r>
              <a:rPr lang="en-GB" sz="7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Scientific reports;</a:t>
            </a:r>
            <a:r>
              <a:rPr lang="en-GB" sz="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sz="7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2018</a:t>
            </a:r>
            <a:r>
              <a:rPr lang="en-GB" sz="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2878962" y="797072"/>
            <a:ext cx="1956571" cy="1682856"/>
            <a:chOff x="439142" y="949136"/>
            <a:chExt cx="3036437" cy="2611655"/>
          </a:xfrm>
        </p:grpSpPr>
        <p:sp>
          <p:nvSpPr>
            <p:cNvPr id="11" name="Rounded Rectangle 10"/>
            <p:cNvSpPr/>
            <p:nvPr/>
          </p:nvSpPr>
          <p:spPr>
            <a:xfrm>
              <a:off x="439142" y="949136"/>
              <a:ext cx="3036437" cy="2611655"/>
            </a:xfrm>
            <a:prstGeom prst="roundRect">
              <a:avLst/>
            </a:prstGeom>
            <a:noFill/>
            <a:ln>
              <a:solidFill>
                <a:srgbClr val="659A2A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98018" y="1185926"/>
              <a:ext cx="2877561" cy="2206943"/>
            </a:xfrm>
            <a:prstGeom prst="rect">
              <a:avLst/>
            </a:prstGeom>
          </p:spPr>
        </p:pic>
      </p:grpSp>
      <p:grpSp>
        <p:nvGrpSpPr>
          <p:cNvPr id="13" name="Group 12"/>
          <p:cNvGrpSpPr>
            <a:grpSpLocks noChangeAspect="1"/>
          </p:cNvGrpSpPr>
          <p:nvPr/>
        </p:nvGrpSpPr>
        <p:grpSpPr>
          <a:xfrm>
            <a:off x="4971426" y="833234"/>
            <a:ext cx="4072586" cy="3114476"/>
            <a:chOff x="587554" y="1224000"/>
            <a:chExt cx="3416400" cy="2612664"/>
          </a:xfrm>
        </p:grpSpPr>
        <p:pic>
          <p:nvPicPr>
            <p:cNvPr id="14" name="Picture 16"/>
            <p:cNvPicPr/>
            <p:nvPr/>
          </p:nvPicPr>
          <p:blipFill>
            <a:blip r:embed="rId3"/>
            <a:stretch/>
          </p:blipFill>
          <p:spPr>
            <a:xfrm>
              <a:off x="587554" y="1224000"/>
              <a:ext cx="3416400" cy="261266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5" name="Picture 17"/>
            <p:cNvPicPr/>
            <p:nvPr/>
          </p:nvPicPr>
          <p:blipFill>
            <a:blip r:embed="rId4"/>
            <a:stretch/>
          </p:blipFill>
          <p:spPr>
            <a:xfrm>
              <a:off x="2549553" y="2420227"/>
              <a:ext cx="1454400" cy="108792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6" name="CustomShape 3"/>
            <p:cNvSpPr/>
            <p:nvPr/>
          </p:nvSpPr>
          <p:spPr>
            <a:xfrm flipV="1">
              <a:off x="1483954" y="2795760"/>
              <a:ext cx="1051200" cy="30204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>
              <a:solidFill>
                <a:schemeClr val="tx1"/>
              </a:solidFill>
              <a:round/>
              <a:tailEnd type="triangle" w="med" len="me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2D2061B6-EE14-AF4B-BAAA-E8440E151F1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832" y="620940"/>
            <a:ext cx="2753733" cy="233883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DEFEFBF2-1DC4-1148-982D-6027FE50932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6917" y="2959778"/>
            <a:ext cx="3655089" cy="2193053"/>
          </a:xfrm>
          <a:prstGeom prst="rect">
            <a:avLst/>
          </a:prstGeom>
        </p:spPr>
      </p:pic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4B207FA0-90FD-6542-B619-F449EFB4FA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75DB3-BAD5-504F-9A10-380D62A0FB51}" type="slidenum">
              <a:rPr lang="en-US" smtClean="0"/>
              <a:t>14</a:t>
            </a:fld>
            <a:endParaRPr lang="en-US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286D59E9-0FCD-D345-90BB-02026E6E01E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36567" y="3980490"/>
            <a:ext cx="1104782" cy="1076455"/>
          </a:xfrm>
          <a:prstGeom prst="rect">
            <a:avLst/>
          </a:prstGeom>
        </p:spPr>
      </p:pic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5612FD17-5507-EE48-A2AD-15337B98F258}"/>
              </a:ext>
            </a:extLst>
          </p:cNvPr>
          <p:cNvCxnSpPr/>
          <p:nvPr/>
        </p:nvCxnSpPr>
        <p:spPr>
          <a:xfrm>
            <a:off x="7836567" y="4741989"/>
            <a:ext cx="340571" cy="0"/>
          </a:xfrm>
          <a:prstGeom prst="straightConnector1">
            <a:avLst/>
          </a:prstGeom>
          <a:ln>
            <a:solidFill>
              <a:srgbClr val="FF26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83740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2AF8E779-7805-5B49-BB82-1FCD88858101}"/>
              </a:ext>
            </a:extLst>
          </p:cNvPr>
          <p:cNvSpPr/>
          <p:nvPr/>
        </p:nvSpPr>
        <p:spPr>
          <a:xfrm>
            <a:off x="0" y="4436866"/>
            <a:ext cx="2351774" cy="62991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A6617BA4-DFCB-F646-ADF1-F994049B12C5}"/>
              </a:ext>
            </a:extLst>
          </p:cNvPr>
          <p:cNvSpPr txBox="1">
            <a:spLocks/>
          </p:cNvSpPr>
          <p:nvPr/>
        </p:nvSpPr>
        <p:spPr>
          <a:xfrm>
            <a:off x="2351774" y="2956"/>
            <a:ext cx="4440452" cy="617984"/>
          </a:xfrm>
          <a:prstGeom prst="rect">
            <a:avLst/>
          </a:prstGeom>
          <a:ln>
            <a:noFill/>
          </a:ln>
        </p:spPr>
        <p:txBody>
          <a:bodyPr vert="horz" lIns="68580" tIns="34290" rIns="68580" bIns="3429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/>
              <a:t>DNA Repair: 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Pathway interactions</a:t>
            </a:r>
          </a:p>
        </p:txBody>
      </p:sp>
      <p:sp>
        <p:nvSpPr>
          <p:cNvPr id="18" name="Rectangle 17"/>
          <p:cNvSpPr/>
          <p:nvPr/>
        </p:nvSpPr>
        <p:spPr>
          <a:xfrm>
            <a:off x="6071968" y="4580330"/>
            <a:ext cx="30720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7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Ingram, S.P.</a:t>
            </a:r>
            <a:r>
              <a:rPr lang="en-GB" sz="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GB" sz="7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Warmenhoven</a:t>
            </a:r>
            <a:r>
              <a:rPr lang="en-GB" sz="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J.W., Henthorn, N.T., Smith, E.A.K., Chadwick, A.L., Burnet, N.G., Mackay, R.I., Kirkby, N.F., Kirkby, K.J. and Merchant, M.J; Mechanistic modelling supports entwined rather than exclusively competitive DNA double-strand break repair pathway; </a:t>
            </a:r>
            <a:r>
              <a:rPr lang="en-GB" sz="7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Scientific reports</a:t>
            </a:r>
            <a:r>
              <a:rPr lang="en-GB" sz="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; </a:t>
            </a:r>
            <a:r>
              <a:rPr lang="en-GB" sz="7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2019</a:t>
            </a:r>
            <a:r>
              <a:rPr lang="en-GB" sz="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</p:txBody>
      </p:sp>
      <p:pic>
        <p:nvPicPr>
          <p:cNvPr id="3074" name="Picture 2" descr="Fig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88" y="784267"/>
            <a:ext cx="2726907" cy="417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35807" y="2231027"/>
            <a:ext cx="2623317" cy="144986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25846" y="3694114"/>
            <a:ext cx="2633277" cy="1438695"/>
          </a:xfrm>
          <a:prstGeom prst="rect">
            <a:avLst/>
          </a:prstGeom>
        </p:spPr>
      </p:pic>
      <p:pic>
        <p:nvPicPr>
          <p:cNvPr id="3078" name="Picture 6" descr="Fig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1751" y="781633"/>
            <a:ext cx="3423021" cy="2912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2" name="Group 11"/>
          <p:cNvGrpSpPr/>
          <p:nvPr/>
        </p:nvGrpSpPr>
        <p:grpSpPr>
          <a:xfrm>
            <a:off x="9313573" y="4841940"/>
            <a:ext cx="3753031" cy="1153762"/>
            <a:chOff x="208929" y="4355416"/>
            <a:chExt cx="6915815" cy="2126070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A27F79FF-B47C-8246-9905-C2DCE51E7EF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08929" y="4355416"/>
              <a:ext cx="6888106" cy="2079890"/>
            </a:xfrm>
            <a:prstGeom prst="rect">
              <a:avLst/>
            </a:prstGeom>
          </p:spPr>
        </p:pic>
        <p:sp>
          <p:nvSpPr>
            <p:cNvPr id="14" name="Rounded Rectangle 13"/>
            <p:cNvSpPr/>
            <p:nvPr/>
          </p:nvSpPr>
          <p:spPr>
            <a:xfrm>
              <a:off x="236638" y="4368746"/>
              <a:ext cx="6888106" cy="2112740"/>
            </a:xfrm>
            <a:prstGeom prst="roundRect">
              <a:avLst/>
            </a:prstGeom>
            <a:noFill/>
            <a:ln>
              <a:solidFill>
                <a:srgbClr val="659A2A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24166" y="693145"/>
            <a:ext cx="2634959" cy="145029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3F0C2DC-65B1-934C-823D-99B376E87886}"/>
              </a:ext>
            </a:extLst>
          </p:cNvPr>
          <p:cNvSpPr txBox="1"/>
          <p:nvPr/>
        </p:nvSpPr>
        <p:spPr>
          <a:xfrm>
            <a:off x="219621" y="547844"/>
            <a:ext cx="8070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NHEJ First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443B997-C5CF-8042-8460-D571D7420E2E}"/>
              </a:ext>
            </a:extLst>
          </p:cNvPr>
          <p:cNvSpPr txBox="1"/>
          <p:nvPr/>
        </p:nvSpPr>
        <p:spPr>
          <a:xfrm>
            <a:off x="1820557" y="547845"/>
            <a:ext cx="962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Competition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60CB0C6-04DB-B34F-A318-115AEC531E49}"/>
              </a:ext>
            </a:extLst>
          </p:cNvPr>
          <p:cNvSpPr txBox="1"/>
          <p:nvPr/>
        </p:nvSpPr>
        <p:spPr>
          <a:xfrm>
            <a:off x="179429" y="2421687"/>
            <a:ext cx="11557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Re Competition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FC8DB43-C010-8A45-873E-A1BE1504755E}"/>
              </a:ext>
            </a:extLst>
          </p:cNvPr>
          <p:cNvSpPr txBox="1"/>
          <p:nvPr/>
        </p:nvSpPr>
        <p:spPr>
          <a:xfrm>
            <a:off x="1838845" y="2421686"/>
            <a:ext cx="7731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Entwined</a:t>
            </a:r>
          </a:p>
        </p:txBody>
      </p:sp>
    </p:spTree>
    <p:extLst>
      <p:ext uri="{BB962C8B-B14F-4D97-AF65-F5344CB8AC3E}">
        <p14:creationId xmlns:p14="http://schemas.microsoft.com/office/powerpoint/2010/main" val="15504373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A critical parameter of repair fidelity:</a:t>
            </a:r>
            <a:br>
              <a:rPr lang="en-GB" dirty="0"/>
            </a:b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DSB motion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406558" y="4382200"/>
            <a:ext cx="50765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err="1"/>
              <a:t>Loucas</a:t>
            </a:r>
            <a:r>
              <a:rPr lang="en-GB" sz="1200" dirty="0"/>
              <a:t>, B.; Cornforth, M. The LET Dependence of Unrepaired Chromosome Damage in Human Cells: A Break Too Far? </a:t>
            </a:r>
            <a:r>
              <a:rPr lang="en-GB" sz="1200" dirty="0" err="1"/>
              <a:t>Radiat</a:t>
            </a:r>
            <a:r>
              <a:rPr lang="en-GB" sz="1200" dirty="0"/>
              <a:t> Res 2013 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6558" y="1154740"/>
            <a:ext cx="4055653" cy="296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919A7D1-7B69-E549-A236-090569E58B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12083" y="3691446"/>
            <a:ext cx="1417865" cy="1381509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F7DE726C-8A70-4E4B-BA9A-BF33C6A5994E}"/>
              </a:ext>
            </a:extLst>
          </p:cNvPr>
          <p:cNvCxnSpPr>
            <a:cxnSpLocks/>
          </p:cNvCxnSpPr>
          <p:nvPr/>
        </p:nvCxnSpPr>
        <p:spPr>
          <a:xfrm>
            <a:off x="7932821" y="3689242"/>
            <a:ext cx="0" cy="42392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99751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2" name="Picture 2"/>
          <p:cNvPicPr/>
          <p:nvPr/>
        </p:nvPicPr>
        <p:blipFill>
          <a:blip r:embed="rId3"/>
          <a:stretch/>
        </p:blipFill>
        <p:spPr>
          <a:xfrm>
            <a:off x="1244655" y="855630"/>
            <a:ext cx="1538190" cy="2024798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183" name="Picture 3"/>
          <p:cNvPicPr/>
          <p:nvPr/>
        </p:nvPicPr>
        <p:blipFill>
          <a:blip r:embed="rId4"/>
          <a:srcRect t="43773" b="38079"/>
          <a:stretch/>
        </p:blipFill>
        <p:spPr>
          <a:xfrm>
            <a:off x="1508030" y="3851315"/>
            <a:ext cx="2973248" cy="661714"/>
          </a:xfrm>
          <a:prstGeom prst="rect">
            <a:avLst/>
          </a:prstGeom>
          <a:ln w="6350">
            <a:solidFill>
              <a:srgbClr val="7030A0"/>
            </a:solidFill>
            <a:prstDash val="sysDash"/>
          </a:ln>
        </p:spPr>
      </p:pic>
      <p:pic>
        <p:nvPicPr>
          <p:cNvPr id="185" name="Picture 7"/>
          <p:cNvPicPr/>
          <p:nvPr/>
        </p:nvPicPr>
        <p:blipFill>
          <a:blip r:embed="rId5"/>
          <a:stretch/>
        </p:blipFill>
        <p:spPr>
          <a:xfrm>
            <a:off x="1446547" y="1665630"/>
            <a:ext cx="1602788" cy="2024798"/>
          </a:xfrm>
          <a:prstGeom prst="rect">
            <a:avLst/>
          </a:prstGeom>
          <a:ln>
            <a:noFill/>
          </a:ln>
          <a:effectLst>
            <a:outerShdw blurRad="50800" dist="38100" dir="5400000" algn="t" rotWithShape="0">
              <a:srgbClr val="000000">
                <a:alpha val="40000"/>
              </a:srgbClr>
            </a:outerShdw>
          </a:effectLst>
        </p:spPr>
      </p:pic>
      <p:pic>
        <p:nvPicPr>
          <p:cNvPr id="186" name="Picture 2"/>
          <p:cNvPicPr/>
          <p:nvPr/>
        </p:nvPicPr>
        <p:blipFill>
          <a:blip r:embed="rId6"/>
          <a:srcRect l="13361" t="32532" r="49904" b="33832"/>
          <a:stretch/>
        </p:blipFill>
        <p:spPr>
          <a:xfrm>
            <a:off x="3107250" y="1656113"/>
            <a:ext cx="1446053" cy="1158705"/>
          </a:xfrm>
          <a:prstGeom prst="rect">
            <a:avLst/>
          </a:prstGeom>
          <a:ln w="38160">
            <a:noFill/>
          </a:ln>
        </p:spPr>
      </p:pic>
      <p:sp>
        <p:nvSpPr>
          <p:cNvPr id="187" name="CustomShape 2"/>
          <p:cNvSpPr/>
          <p:nvPr/>
        </p:nvSpPr>
        <p:spPr>
          <a:xfrm>
            <a:off x="2557713" y="114100"/>
            <a:ext cx="4981165" cy="50943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r>
              <a:rPr lang="en-GB" sz="2250" b="1" dirty="0">
                <a:latin typeface="Calibri" pitchFamily="34" charset="0"/>
                <a:ea typeface="Arial"/>
                <a:cs typeface="Arial"/>
                <a:sym typeface="Arial"/>
                <a:rtl val="0"/>
              </a:rPr>
              <a:t>Anomalous diffusion of DSB Ends</a:t>
            </a:r>
          </a:p>
        </p:txBody>
      </p:sp>
      <p:grpSp>
        <p:nvGrpSpPr>
          <p:cNvPr id="188" name="Group 3"/>
          <p:cNvGrpSpPr/>
          <p:nvPr/>
        </p:nvGrpSpPr>
        <p:grpSpPr>
          <a:xfrm>
            <a:off x="4747500" y="1194818"/>
            <a:ext cx="3198690" cy="1741500"/>
            <a:chOff x="6408000" y="1800000"/>
            <a:chExt cx="5686560" cy="3096000"/>
          </a:xfrm>
        </p:grpSpPr>
        <p:pic>
          <p:nvPicPr>
            <p:cNvPr id="189" name="Picture 2"/>
            <p:cNvPicPr/>
            <p:nvPr/>
          </p:nvPicPr>
          <p:blipFill>
            <a:blip r:embed="rId7"/>
            <a:stretch/>
          </p:blipFill>
          <p:spPr>
            <a:xfrm>
              <a:off x="6408000" y="2034720"/>
              <a:ext cx="2630880" cy="262656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90" name="Picture 4"/>
            <p:cNvPicPr/>
            <p:nvPr/>
          </p:nvPicPr>
          <p:blipFill>
            <a:blip r:embed="rId8"/>
            <a:stretch/>
          </p:blipFill>
          <p:spPr>
            <a:xfrm>
              <a:off x="9117720" y="1800000"/>
              <a:ext cx="2976840" cy="30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91" name="CustomShape 4"/>
          <p:cNvSpPr/>
          <p:nvPr/>
        </p:nvSpPr>
        <p:spPr>
          <a:xfrm>
            <a:off x="4756410" y="823126"/>
            <a:ext cx="1458000" cy="170708"/>
          </a:xfrm>
          <a:prstGeom prst="rect">
            <a:avLst/>
          </a:prstGeom>
          <a:solidFill>
            <a:schemeClr val="bg1"/>
          </a:solidFill>
          <a:ln w="2844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50625" tIns="25313" rIns="50625" bIns="25313"/>
          <a:lstStyle/>
          <a:p>
            <a:pPr marL="128588" indent="-128385">
              <a:spcAft>
                <a:spcPts val="674"/>
              </a:spcAft>
              <a:buClr>
                <a:srgbClr val="4D4D4D"/>
              </a:buClr>
              <a:buFont typeface="Courier New"/>
              <a:buChar char="o"/>
            </a:pPr>
            <a:r>
              <a:rPr lang="en-GB" sz="1200" spc="-1" dirty="0">
                <a:solidFill>
                  <a:srgbClr val="4D4D4D"/>
                </a:solidFill>
                <a:latin typeface="Calibri Light"/>
                <a:ea typeface="Arial"/>
              </a:rPr>
              <a:t>‘Standard’ diffusion</a:t>
            </a:r>
            <a:endParaRPr lang="en-GB" sz="1200" spc="-1" dirty="0">
              <a:solidFill>
                <a:prstClr val="black"/>
              </a:solidFill>
            </a:endParaRPr>
          </a:p>
        </p:txBody>
      </p:sp>
      <p:sp>
        <p:nvSpPr>
          <p:cNvPr id="192" name="CustomShape 5"/>
          <p:cNvSpPr/>
          <p:nvPr/>
        </p:nvSpPr>
        <p:spPr>
          <a:xfrm>
            <a:off x="6336113" y="817861"/>
            <a:ext cx="1458000" cy="170708"/>
          </a:xfrm>
          <a:prstGeom prst="rect">
            <a:avLst/>
          </a:prstGeom>
          <a:solidFill>
            <a:schemeClr val="bg1"/>
          </a:solidFill>
          <a:ln w="2844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50625" tIns="25313" rIns="50625" bIns="25313"/>
          <a:lstStyle/>
          <a:p>
            <a:pPr marL="128588" indent="-128385">
              <a:spcAft>
                <a:spcPts val="674"/>
              </a:spcAft>
              <a:buClr>
                <a:srgbClr val="4D4D4D"/>
              </a:buClr>
              <a:buFont typeface="Courier New"/>
              <a:buChar char="o"/>
            </a:pPr>
            <a:r>
              <a:rPr lang="en-GB" sz="1200" spc="-1" dirty="0">
                <a:solidFill>
                  <a:srgbClr val="4D4D4D"/>
                </a:solidFill>
                <a:latin typeface="Calibri Light"/>
                <a:ea typeface="Arial"/>
              </a:rPr>
              <a:t>Anomalous diffusion</a:t>
            </a:r>
            <a:endParaRPr lang="en-GB" sz="1200" spc="-1" dirty="0">
              <a:solidFill>
                <a:prstClr val="black"/>
              </a:solidFill>
            </a:endParaRPr>
          </a:p>
        </p:txBody>
      </p:sp>
      <p:sp>
        <p:nvSpPr>
          <p:cNvPr id="193" name="CustomShape 6"/>
          <p:cNvSpPr/>
          <p:nvPr/>
        </p:nvSpPr>
        <p:spPr>
          <a:xfrm>
            <a:off x="4950000" y="2979653"/>
            <a:ext cx="2814750" cy="33331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50625" tIns="25313" rIns="50625" bIns="25313"/>
          <a:lstStyle/>
          <a:p>
            <a:pPr algn="just"/>
            <a:r>
              <a:rPr lang="en-GB" sz="1200" i="1" spc="-1" dirty="0">
                <a:solidFill>
                  <a:srgbClr val="4D4D4D"/>
                </a:solidFill>
                <a:latin typeface="Calibri light"/>
                <a:ea typeface="Arial"/>
              </a:rPr>
              <a:t>Figure 4. &amp; 5.Metzler, R. and Klafter, J (2000) The Random Walk’s Guide to Anomalous Diffusion: A Fractional Dynamics Approach, Physics Reports</a:t>
            </a:r>
            <a:endParaRPr lang="en-GB" sz="1200" i="1" spc="-1" dirty="0">
              <a:solidFill>
                <a:prstClr val="black"/>
              </a:solidFill>
              <a:latin typeface="Calibri light"/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4698937" y="785690"/>
            <a:ext cx="0" cy="3061372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D7AD7F40-ECAB-834C-8631-C7A7F075357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0408" y="4025338"/>
            <a:ext cx="2232248" cy="97538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9541833-15D7-744C-BF31-242D09C67AFA}"/>
              </a:ext>
            </a:extLst>
          </p:cNvPr>
          <p:cNvSpPr txBox="1"/>
          <p:nvPr/>
        </p:nvSpPr>
        <p:spPr>
          <a:xfrm>
            <a:off x="4695617" y="4095184"/>
            <a:ext cx="21024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Dr</a:t>
            </a:r>
            <a:r>
              <a:rPr lang="en-US" dirty="0"/>
              <a:t> </a:t>
            </a:r>
            <a:r>
              <a:rPr lang="en-US" dirty="0" err="1"/>
              <a:t>Nickolay</a:t>
            </a:r>
            <a:r>
              <a:rPr lang="en-US" dirty="0"/>
              <a:t> </a:t>
            </a:r>
            <a:r>
              <a:rPr lang="en-US" dirty="0" err="1"/>
              <a:t>Korabel</a:t>
            </a:r>
            <a:r>
              <a:rPr lang="en-US" dirty="0"/>
              <a:t>,</a:t>
            </a:r>
          </a:p>
          <a:p>
            <a:r>
              <a:rPr lang="en-US" dirty="0"/>
              <a:t>Prof Sergei </a:t>
            </a:r>
            <a:r>
              <a:rPr lang="en-US" dirty="0" err="1"/>
              <a:t>Fedotov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186851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65E5242E-6796-3E4B-8F0C-4D9EABA5E0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0194" y="1164907"/>
            <a:ext cx="6809407" cy="2782524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9192F2E-3B04-E942-826A-C69BB2DBD5D0}"/>
              </a:ext>
            </a:extLst>
          </p:cNvPr>
          <p:cNvSpPr txBox="1"/>
          <p:nvPr/>
        </p:nvSpPr>
        <p:spPr>
          <a:xfrm>
            <a:off x="2916356" y="4122794"/>
            <a:ext cx="278660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i="1" dirty="0"/>
              <a:t>E. Smith et al., Nat. Sci. Rep 2019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202A4B4-C90E-E141-AC96-8A7801A562AE}"/>
              </a:ext>
            </a:extLst>
          </p:cNvPr>
          <p:cNvSpPr/>
          <p:nvPr/>
        </p:nvSpPr>
        <p:spPr>
          <a:xfrm>
            <a:off x="2840323" y="61562"/>
            <a:ext cx="3567900" cy="707886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pPr algn="ctr">
              <a:defRPr/>
            </a:pPr>
            <a:r>
              <a:rPr lang="en-GB" sz="2000" b="1" dirty="0">
                <a:latin typeface="+mj-lt"/>
                <a:ea typeface="+mj-ea"/>
                <a:cs typeface="+mj-cs"/>
              </a:rPr>
              <a:t>Model Translation: </a:t>
            </a:r>
          </a:p>
          <a:p>
            <a:pPr algn="ctr">
              <a:defRPr/>
            </a:pPr>
            <a:r>
              <a:rPr lang="en-GB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rPr>
              <a:t>From DNA scale to Patient Scale</a:t>
            </a:r>
          </a:p>
        </p:txBody>
      </p:sp>
    </p:spTree>
    <p:extLst>
      <p:ext uri="{BB962C8B-B14F-4D97-AF65-F5344CB8AC3E}">
        <p14:creationId xmlns:p14="http://schemas.microsoft.com/office/powerpoint/2010/main" val="3398125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627784" y="4394016"/>
            <a:ext cx="5292588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defRPr/>
            </a:pPr>
            <a:r>
              <a:rPr lang="en-US" sz="1050" dirty="0">
                <a:solidFill>
                  <a:srgbClr val="000000"/>
                </a:solidFill>
                <a:latin typeface="Arial"/>
              </a:rPr>
              <a:t>Paganetti, H. Relative Biological Effectiveness (RBE) Values for Proton Beam Therapy. Variations as a Function of Biological Endpoint, Dose, and Linear Energy Transfer. </a:t>
            </a:r>
            <a:r>
              <a:rPr lang="en-US" sz="1050" i="1" dirty="0">
                <a:solidFill>
                  <a:srgbClr val="000000"/>
                </a:solidFill>
                <a:latin typeface="Arial"/>
              </a:rPr>
              <a:t>Physics in Medicine and Biology</a:t>
            </a:r>
            <a:r>
              <a:rPr lang="en-US" sz="1050" dirty="0">
                <a:solidFill>
                  <a:srgbClr val="000000"/>
                </a:solidFill>
                <a:latin typeface="Arial"/>
              </a:rPr>
              <a:t> </a:t>
            </a:r>
            <a:r>
              <a:rPr lang="en-US" sz="1050" b="1" dirty="0">
                <a:solidFill>
                  <a:srgbClr val="000000"/>
                </a:solidFill>
                <a:latin typeface="Arial"/>
              </a:rPr>
              <a:t>2014</a:t>
            </a:r>
            <a:r>
              <a:rPr lang="en-US" sz="1050" dirty="0">
                <a:solidFill>
                  <a:srgbClr val="000000"/>
                </a:solidFill>
                <a:latin typeface="Arial"/>
              </a:rPr>
              <a:t>, </a:t>
            </a:r>
            <a:r>
              <a:rPr lang="en-US" sz="1050" i="1" dirty="0">
                <a:solidFill>
                  <a:srgbClr val="000000"/>
                </a:solidFill>
                <a:latin typeface="Arial"/>
              </a:rPr>
              <a:t>59</a:t>
            </a:r>
            <a:r>
              <a:rPr lang="en-US" sz="1050" dirty="0">
                <a:solidFill>
                  <a:srgbClr val="000000"/>
                </a:solidFill>
                <a:latin typeface="Arial"/>
              </a:rPr>
              <a:t>, R419–R472. </a:t>
            </a:r>
            <a:endParaRPr lang="en-GB" sz="1050" b="1" dirty="0">
              <a:solidFill>
                <a:prstClr val="black">
                  <a:lumMod val="50000"/>
                  <a:lumOff val="50000"/>
                </a:prstClr>
              </a:solidFill>
              <a:latin typeface="Arial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033718" y="192751"/>
            <a:ext cx="5292552" cy="812825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 defTabSz="685800">
              <a:spcBef>
                <a:spcPct val="0"/>
              </a:spcBef>
              <a:defRPr/>
            </a:pPr>
            <a:br>
              <a:rPr lang="en-GB" sz="1200">
                <a:solidFill>
                  <a:prstClr val="black"/>
                </a:solidFill>
                <a:latin typeface="Arial"/>
              </a:rPr>
            </a:br>
            <a:endParaRPr lang="en-GB" sz="240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712062" y="1101337"/>
            <a:ext cx="4996832" cy="857250"/>
          </a:xfrm>
        </p:spPr>
        <p:txBody>
          <a:bodyPr>
            <a:normAutofit/>
          </a:bodyPr>
          <a:lstStyle/>
          <a:p>
            <a:pPr algn="l"/>
            <a:r>
              <a:rPr lang="en-GB" sz="1800" dirty="0"/>
              <a:t>Proton RBE (survival) – in vitro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5606" y="1653059"/>
            <a:ext cx="6071194" cy="2683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24C09BD7-54FE-4B45-856D-2D6106BE4407}"/>
              </a:ext>
            </a:extLst>
          </p:cNvPr>
          <p:cNvGrpSpPr>
            <a:grpSpLocks noChangeAspect="1"/>
          </p:cNvGrpSpPr>
          <p:nvPr/>
        </p:nvGrpSpPr>
        <p:grpSpPr>
          <a:xfrm>
            <a:off x="75445" y="1761596"/>
            <a:ext cx="1958273" cy="1901768"/>
            <a:chOff x="3124514" y="1047905"/>
            <a:chExt cx="3044792" cy="2956936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00BB6D19-8836-6042-BD96-C14B42EC366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133751" y="1047905"/>
              <a:ext cx="3035555" cy="29569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b="1">
                <a:cs typeface="Aharoni" panose="02010803020104030203" pitchFamily="2" charset="-79"/>
              </a:endParaRPr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40889E08-6D20-BE42-9483-7F1AC22D4BD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124514" y="1354193"/>
              <a:ext cx="2510747" cy="244572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b="1">
                <a:cs typeface="Aharoni" panose="02010803020104030203" pitchFamily="2" charset="-79"/>
              </a:endParaRP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9C66ED36-F149-EA43-9963-A81A42D5D1A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133751" y="1685061"/>
              <a:ext cx="1772056" cy="1726161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b="1">
                <a:cs typeface="Aharoni" panose="02010803020104030203" pitchFamily="2" charset="-79"/>
              </a:endParaRPr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B167A53B-379A-0D41-A459-48A6C274B90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133751" y="2121597"/>
              <a:ext cx="810773" cy="78977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b="1">
                <a:cs typeface="Aharoni" panose="02010803020104030203" pitchFamily="2" charset="-79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36286353-F48B-404D-8191-01D6430A1F7A}"/>
                </a:ext>
              </a:extLst>
            </p:cNvPr>
            <p:cNvSpPr txBox="1"/>
            <p:nvPr/>
          </p:nvSpPr>
          <p:spPr>
            <a:xfrm>
              <a:off x="3276082" y="2121597"/>
              <a:ext cx="663479" cy="382833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cs typeface="Aharoni" panose="02010803020104030203" pitchFamily="2" charset="-79"/>
                </a:rPr>
                <a:t>DNA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5EDA3035-A64E-6D4C-9D62-E2244D13AE25}"/>
                </a:ext>
              </a:extLst>
            </p:cNvPr>
            <p:cNvSpPr txBox="1"/>
            <p:nvPr/>
          </p:nvSpPr>
          <p:spPr>
            <a:xfrm>
              <a:off x="4081436" y="1765373"/>
              <a:ext cx="591198" cy="3828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cs typeface="Aharoni" panose="02010803020104030203" pitchFamily="2" charset="-79"/>
                </a:rPr>
                <a:t>Cell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D2012ED5-9740-BE44-90CA-67AB2E7AE672}"/>
                </a:ext>
              </a:extLst>
            </p:cNvPr>
            <p:cNvSpPr txBox="1"/>
            <p:nvPr/>
          </p:nvSpPr>
          <p:spPr>
            <a:xfrm>
              <a:off x="4081436" y="1390815"/>
              <a:ext cx="803054" cy="3828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cs typeface="Aharoni" panose="02010803020104030203" pitchFamily="2" charset="-79"/>
                </a:rPr>
                <a:t>Tissue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3E76895D-8DC1-9B47-9B13-58C0978E2999}"/>
                </a:ext>
              </a:extLst>
            </p:cNvPr>
            <p:cNvSpPr txBox="1"/>
            <p:nvPr/>
          </p:nvSpPr>
          <p:spPr>
            <a:xfrm>
              <a:off x="4081436" y="1096514"/>
              <a:ext cx="1356368" cy="3828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cs typeface="Aharoni" panose="02010803020104030203" pitchFamily="2" charset="-79"/>
                </a:rPr>
                <a:t>Patient Scale</a:t>
              </a: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1627986" y="10494"/>
            <a:ext cx="6209245" cy="101566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GB" sz="2000" b="1" dirty="0"/>
              <a:t>Why do we need a model?</a:t>
            </a:r>
          </a:p>
          <a:p>
            <a:pPr algn="ctr"/>
            <a:r>
              <a:rPr lang="en-GB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don’t understand survival following proton radiation at a cell level </a:t>
            </a:r>
          </a:p>
        </p:txBody>
      </p:sp>
    </p:spTree>
    <p:extLst>
      <p:ext uri="{BB962C8B-B14F-4D97-AF65-F5344CB8AC3E}">
        <p14:creationId xmlns:p14="http://schemas.microsoft.com/office/powerpoint/2010/main" val="183490786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6F08212E-9F2D-DE4C-BCC3-12B5280E7D75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0"/>
          </a:blip>
          <a:stretch>
            <a:fillRect/>
          </a:stretch>
        </p:blipFill>
        <p:spPr>
          <a:xfrm>
            <a:off x="2452358" y="1188077"/>
            <a:ext cx="3843274" cy="1570475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pic>
        <p:nvPicPr>
          <p:cNvPr id="11" name="Picture 3">
            <a:extLst>
              <a:ext uri="{FF2B5EF4-FFF2-40B4-BE49-F238E27FC236}">
                <a16:creationId xmlns:a16="http://schemas.microsoft.com/office/drawing/2014/main" id="{2E5ECFF9-0D01-834B-8F7F-F257CBC3BF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2194" y="2420675"/>
            <a:ext cx="3992756" cy="1689809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3DA8EF8-18A1-D340-B6E1-5E4EA0B900CA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74645" y="2420675"/>
            <a:ext cx="4099350" cy="1689809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C29DC578-94E9-FA42-9339-A941C29F1F6F}"/>
              </a:ext>
            </a:extLst>
          </p:cNvPr>
          <p:cNvSpPr txBox="1"/>
          <p:nvPr/>
        </p:nvSpPr>
        <p:spPr>
          <a:xfrm>
            <a:off x="0" y="1960433"/>
            <a:ext cx="160355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i="1" dirty="0"/>
              <a:t>N. Henthorn et al., RSC Advances, 2019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82A76CF-0DA8-2444-A0B3-1AD85A8EF346}"/>
              </a:ext>
            </a:extLst>
          </p:cNvPr>
          <p:cNvSpPr txBox="1"/>
          <p:nvPr/>
        </p:nvSpPr>
        <p:spPr>
          <a:xfrm>
            <a:off x="7688252" y="1960433"/>
            <a:ext cx="120621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i="1" dirty="0"/>
              <a:t>E. Smith et al., Nat. Sci. Rep 2019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771A798-4987-364E-B20E-3BE3871E9A20}"/>
              </a:ext>
            </a:extLst>
          </p:cNvPr>
          <p:cNvSpPr/>
          <p:nvPr/>
        </p:nvSpPr>
        <p:spPr>
          <a:xfrm>
            <a:off x="2840323" y="61562"/>
            <a:ext cx="3567900" cy="707886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pPr algn="ctr">
              <a:defRPr/>
            </a:pPr>
            <a:r>
              <a:rPr lang="en-GB" sz="2000" b="1" dirty="0">
                <a:latin typeface="+mj-lt"/>
                <a:ea typeface="+mj-ea"/>
                <a:cs typeface="+mj-cs"/>
              </a:rPr>
              <a:t>Model Translation: </a:t>
            </a:r>
          </a:p>
          <a:p>
            <a:pPr algn="ctr">
              <a:defRPr/>
            </a:pPr>
            <a:r>
              <a:rPr lang="en-GB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rPr>
              <a:t>From DNA scale to Patient Scale</a:t>
            </a:r>
          </a:p>
        </p:txBody>
      </p:sp>
    </p:spTree>
    <p:extLst>
      <p:ext uri="{BB962C8B-B14F-4D97-AF65-F5344CB8AC3E}">
        <p14:creationId xmlns:p14="http://schemas.microsoft.com/office/powerpoint/2010/main" val="136095414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>
            <a:extLst>
              <a:ext uri="{FF2B5EF4-FFF2-40B4-BE49-F238E27FC236}">
                <a16:creationId xmlns:a16="http://schemas.microsoft.com/office/drawing/2014/main" id="{3AAA63D4-3A15-554D-BBD2-3BDB0E921285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0000"/>
          </a:blip>
          <a:stretch>
            <a:fillRect/>
          </a:stretch>
        </p:blipFill>
        <p:spPr>
          <a:xfrm>
            <a:off x="3035003" y="1164550"/>
            <a:ext cx="3073999" cy="1256126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pic>
        <p:nvPicPr>
          <p:cNvPr id="29" name="Picture 3">
            <a:extLst>
              <a:ext uri="{FF2B5EF4-FFF2-40B4-BE49-F238E27FC236}">
                <a16:creationId xmlns:a16="http://schemas.microsoft.com/office/drawing/2014/main" id="{DD0E492E-B3B0-3D43-8AEC-99F374AB77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6247" y="2019528"/>
            <a:ext cx="3002225" cy="1270598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DAE3BCAA-7927-914A-9ED6-62263CADD0B0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50000"/>
          </a:blip>
          <a:stretch>
            <a:fillRect/>
          </a:stretch>
        </p:blipFill>
        <p:spPr>
          <a:xfrm>
            <a:off x="1455753" y="2022981"/>
            <a:ext cx="3073999" cy="1267145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D49F7E55-AED8-F94B-9577-3D74E1EB98C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81507" y="3179428"/>
            <a:ext cx="3199291" cy="1297671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pic>
        <p:nvPicPr>
          <p:cNvPr id="18" name="Picture 4">
            <a:extLst>
              <a:ext uri="{FF2B5EF4-FFF2-40B4-BE49-F238E27FC236}">
                <a16:creationId xmlns:a16="http://schemas.microsoft.com/office/drawing/2014/main" id="{427E6C00-A121-AA42-804C-FFF3B56079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6637" y="3179428"/>
            <a:ext cx="2986931" cy="1297671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56E9F31-6FD1-2648-84E3-FC5B29E42420}"/>
              </a:ext>
            </a:extLst>
          </p:cNvPr>
          <p:cNvSpPr txBox="1"/>
          <p:nvPr/>
        </p:nvSpPr>
        <p:spPr>
          <a:xfrm>
            <a:off x="0" y="1960433"/>
            <a:ext cx="160355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i="1" dirty="0"/>
              <a:t>N. Henthorn et al., RSC Advances, 2019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E57B42D-9B17-3947-A452-F1B25AB1DDF4}"/>
              </a:ext>
            </a:extLst>
          </p:cNvPr>
          <p:cNvSpPr txBox="1"/>
          <p:nvPr/>
        </p:nvSpPr>
        <p:spPr>
          <a:xfrm>
            <a:off x="7688252" y="1960433"/>
            <a:ext cx="120621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i="1" dirty="0"/>
              <a:t>E. Smith et al., Nat. Sci. Rep 2019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22E6AF2-E143-6146-BC8A-8C5AD4BDFA5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5310" y="3406887"/>
            <a:ext cx="1000717" cy="97505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2662466-CF43-5C4C-A943-68712C39BC8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018186" y="3406887"/>
            <a:ext cx="1000717" cy="975059"/>
          </a:xfrm>
          <a:prstGeom prst="rect">
            <a:avLst/>
          </a:prstGeom>
        </p:spPr>
      </p:pic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9F46A1BF-5E6A-0C4B-A7E6-447A785EC33A}"/>
              </a:ext>
            </a:extLst>
          </p:cNvPr>
          <p:cNvCxnSpPr/>
          <p:nvPr/>
        </p:nvCxnSpPr>
        <p:spPr>
          <a:xfrm>
            <a:off x="224589" y="3406887"/>
            <a:ext cx="0" cy="32290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FD8C8F62-539B-8D4A-9777-2CA5B891C5F2}"/>
              </a:ext>
            </a:extLst>
          </p:cNvPr>
          <p:cNvCxnSpPr/>
          <p:nvPr/>
        </p:nvCxnSpPr>
        <p:spPr>
          <a:xfrm>
            <a:off x="8291361" y="3406887"/>
            <a:ext cx="0" cy="421376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8FF3B2AB-3500-6047-AD4F-631648956286}"/>
              </a:ext>
            </a:extLst>
          </p:cNvPr>
          <p:cNvSpPr/>
          <p:nvPr/>
        </p:nvSpPr>
        <p:spPr>
          <a:xfrm>
            <a:off x="2840323" y="61562"/>
            <a:ext cx="3567900" cy="707886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pPr algn="ctr">
              <a:defRPr/>
            </a:pPr>
            <a:r>
              <a:rPr lang="en-GB" sz="2000" b="1" dirty="0">
                <a:latin typeface="+mj-lt"/>
                <a:ea typeface="+mj-ea"/>
                <a:cs typeface="+mj-cs"/>
              </a:rPr>
              <a:t>Model Translation: </a:t>
            </a:r>
          </a:p>
          <a:p>
            <a:pPr algn="ctr">
              <a:defRPr/>
            </a:pPr>
            <a:r>
              <a:rPr lang="en-GB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rPr>
              <a:t>From DNA scale to Patient Scale</a:t>
            </a:r>
          </a:p>
        </p:txBody>
      </p:sp>
    </p:spTree>
    <p:extLst>
      <p:ext uri="{BB962C8B-B14F-4D97-AF65-F5344CB8AC3E}">
        <p14:creationId xmlns:p14="http://schemas.microsoft.com/office/powerpoint/2010/main" val="370856764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dirty="0"/>
              <a:t>Moving to the Cell Scale:</a:t>
            </a:r>
            <a:br>
              <a:rPr lang="en-GB" dirty="0"/>
            </a:b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Chromosome Aberrations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3628" y="1266435"/>
            <a:ext cx="6643688" cy="2007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22929" y="3793898"/>
            <a:ext cx="47525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Figure from: Sachs, RK; Levy, D; </a:t>
            </a:r>
            <a:r>
              <a:rPr lang="en-GB" sz="1200" dirty="0" err="1"/>
              <a:t>Hahnfeldt</a:t>
            </a:r>
            <a:r>
              <a:rPr lang="en-GB" sz="1200" dirty="0"/>
              <a:t>, P; </a:t>
            </a:r>
            <a:r>
              <a:rPr lang="en-GB" sz="1200" dirty="0" err="1"/>
              <a:t>Hlatky</a:t>
            </a:r>
            <a:r>
              <a:rPr lang="en-GB" sz="1200" dirty="0"/>
              <a:t>, L Quantitative Analysis of Radiation-Induced Chromosome </a:t>
            </a:r>
            <a:r>
              <a:rPr lang="en-GB" sz="1200" dirty="0" err="1"/>
              <a:t>Aberrations.</a:t>
            </a:r>
            <a:r>
              <a:rPr lang="en-GB" sz="1200" i="1" dirty="0" err="1"/>
              <a:t>Cytogenetic</a:t>
            </a:r>
            <a:r>
              <a:rPr lang="en-GB" sz="1200" i="1" dirty="0"/>
              <a:t> and genome  …</a:t>
            </a:r>
            <a:r>
              <a:rPr lang="en-GB" sz="1200" dirty="0"/>
              <a:t> </a:t>
            </a:r>
            <a:r>
              <a:rPr lang="en-GB" sz="1200" b="1" dirty="0"/>
              <a:t>2004</a:t>
            </a:r>
            <a:r>
              <a:rPr lang="en-GB" sz="1200" dirty="0"/>
              <a:t> 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1601D03-EA19-6C4D-B348-8AA2F862591D}"/>
              </a:ext>
            </a:extLst>
          </p:cNvPr>
          <p:cNvGrpSpPr>
            <a:grpSpLocks noChangeAspect="1"/>
          </p:cNvGrpSpPr>
          <p:nvPr/>
        </p:nvGrpSpPr>
        <p:grpSpPr>
          <a:xfrm>
            <a:off x="9368589" y="3273829"/>
            <a:ext cx="1952332" cy="1913331"/>
            <a:chOff x="3109130" y="1007982"/>
            <a:chExt cx="3035554" cy="2974914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3BB881EC-4740-3A4E-833B-5B14363EAA5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109130" y="1025962"/>
              <a:ext cx="3035554" cy="295693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b="1">
                <a:cs typeface="Aharoni" panose="02010803020104030203" pitchFamily="2" charset="-79"/>
              </a:endParaRPr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99DE277F-9996-674E-9A44-7FE9B31F2DF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121661" y="1293622"/>
              <a:ext cx="2510746" cy="244572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b="1" dirty="0">
                <a:cs typeface="Aharoni" panose="02010803020104030203" pitchFamily="2" charset="-79"/>
              </a:endParaRPr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CEEE5DDB-0608-104A-8CFD-DCB7D72B3FE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133751" y="1685061"/>
              <a:ext cx="1772056" cy="1726161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chemeClr val="bg1"/>
                </a:gs>
              </a:gsLst>
              <a:lin ang="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b="1" dirty="0">
                <a:cs typeface="Aharoni" panose="02010803020104030203" pitchFamily="2" charset="-79"/>
              </a:endParaRPr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43FEF996-7304-E54B-8601-EEA14ED9D50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133751" y="2121597"/>
              <a:ext cx="810773" cy="789774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b="1">
                <a:cs typeface="Aharoni" panose="02010803020104030203" pitchFamily="2" charset="-79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E94C092F-C976-6148-B44D-5DD7CAEDFC4E}"/>
                </a:ext>
              </a:extLst>
            </p:cNvPr>
            <p:cNvSpPr txBox="1"/>
            <p:nvPr/>
          </p:nvSpPr>
          <p:spPr>
            <a:xfrm>
              <a:off x="3276082" y="2121597"/>
              <a:ext cx="663479" cy="382833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cs typeface="Aharoni" panose="02010803020104030203" pitchFamily="2" charset="-79"/>
                </a:rPr>
                <a:t>DNA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C448C381-976A-B046-94E3-C86FE5DC8444}"/>
                </a:ext>
              </a:extLst>
            </p:cNvPr>
            <p:cNvSpPr txBox="1"/>
            <p:nvPr/>
          </p:nvSpPr>
          <p:spPr>
            <a:xfrm>
              <a:off x="4035707" y="1787323"/>
              <a:ext cx="591198" cy="3828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cs typeface="Aharoni" panose="02010803020104030203" pitchFamily="2" charset="-79"/>
                </a:rPr>
                <a:t>Cell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AF8B9F0A-31C2-4644-8407-A004FAAFAB0F}"/>
                </a:ext>
              </a:extLst>
            </p:cNvPr>
            <p:cNvSpPr txBox="1"/>
            <p:nvPr/>
          </p:nvSpPr>
          <p:spPr>
            <a:xfrm>
              <a:off x="3975506" y="1378238"/>
              <a:ext cx="803054" cy="3828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cs typeface="Aharoni" panose="02010803020104030203" pitchFamily="2" charset="-79"/>
                </a:rPr>
                <a:t>Tissue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6D6AB79C-D776-F94F-A9C6-3046B8CBD58E}"/>
                </a:ext>
              </a:extLst>
            </p:cNvPr>
            <p:cNvSpPr txBox="1"/>
            <p:nvPr/>
          </p:nvSpPr>
          <p:spPr>
            <a:xfrm>
              <a:off x="3948722" y="1007982"/>
              <a:ext cx="1356368" cy="3828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cs typeface="Aharoni" panose="02010803020104030203" pitchFamily="2" charset="-79"/>
                </a:rPr>
                <a:t>Patient Scale</a:t>
              </a:r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4931BA0F-383E-0644-834E-E7A0E9C5DC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12083" y="3691446"/>
            <a:ext cx="1417865" cy="1381509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71912D5-6AE4-FE44-974D-D3A73C3F8014}"/>
              </a:ext>
            </a:extLst>
          </p:cNvPr>
          <p:cNvCxnSpPr>
            <a:cxnSpLocks/>
          </p:cNvCxnSpPr>
          <p:nvPr/>
        </p:nvCxnSpPr>
        <p:spPr>
          <a:xfrm>
            <a:off x="7932821" y="3689242"/>
            <a:ext cx="0" cy="42392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706478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6109DF94-AC33-5048-8DEE-21A7DF60787C}"/>
              </a:ext>
            </a:extLst>
          </p:cNvPr>
          <p:cNvSpPr/>
          <p:nvPr/>
        </p:nvSpPr>
        <p:spPr>
          <a:xfrm>
            <a:off x="-365760" y="4551252"/>
            <a:ext cx="2270760" cy="72940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A6617BA4-DFCB-F646-ADF1-F994049B12C5}"/>
              </a:ext>
            </a:extLst>
          </p:cNvPr>
          <p:cNvSpPr txBox="1">
            <a:spLocks/>
          </p:cNvSpPr>
          <p:nvPr/>
        </p:nvSpPr>
        <p:spPr>
          <a:xfrm>
            <a:off x="2351774" y="2956"/>
            <a:ext cx="4440452" cy="617984"/>
          </a:xfrm>
          <a:prstGeom prst="rect">
            <a:avLst/>
          </a:prstGeom>
          <a:ln>
            <a:noFill/>
          </a:ln>
        </p:spPr>
        <p:txBody>
          <a:bodyPr vert="horz" lIns="68580" tIns="34290" rIns="68580" bIns="34290" rtlCol="0" anchor="ctr">
            <a:normAutofit fontScale="925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/>
              <a:t>Using genomic data to model cell nucleus:</a:t>
            </a:r>
          </a:p>
          <a:p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Hi-C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C9324BF-2FE5-564E-B837-26E665D5CD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380" y="854382"/>
            <a:ext cx="4771133" cy="1838114"/>
          </a:xfrm>
          <a:prstGeom prst="rect">
            <a:avLst/>
          </a:prstGeom>
        </p:spPr>
      </p:pic>
      <p:pic>
        <p:nvPicPr>
          <p:cNvPr id="10" name="Picture 3">
            <a:extLst>
              <a:ext uri="{FF2B5EF4-FFF2-40B4-BE49-F238E27FC236}">
                <a16:creationId xmlns:a16="http://schemas.microsoft.com/office/drawing/2014/main" id="{AAD73B62-DF93-7941-902C-BBBA60158A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0583" y="2664428"/>
            <a:ext cx="2032930" cy="214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>
            <a:extLst>
              <a:ext uri="{FF2B5EF4-FFF2-40B4-BE49-F238E27FC236}">
                <a16:creationId xmlns:a16="http://schemas.microsoft.com/office/drawing/2014/main" id="{17DACAB9-7980-784B-AC60-6BABA0FD6D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478" y="2815805"/>
            <a:ext cx="2189590" cy="21035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CustomShape 1">
            <a:extLst>
              <a:ext uri="{FF2B5EF4-FFF2-40B4-BE49-F238E27FC236}">
                <a16:creationId xmlns:a16="http://schemas.microsoft.com/office/drawing/2014/main" id="{F8B0752F-AF5F-8F48-8DE3-DC50CDC27E3F}"/>
              </a:ext>
            </a:extLst>
          </p:cNvPr>
          <p:cNvSpPr/>
          <p:nvPr/>
        </p:nvSpPr>
        <p:spPr>
          <a:xfrm>
            <a:off x="5335535" y="893363"/>
            <a:ext cx="3618000" cy="418257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/>
          <a:lstStyle/>
          <a:p>
            <a:pPr marL="270">
              <a:buClr>
                <a:srgbClr val="4D4D4D"/>
              </a:buClr>
            </a:pPr>
            <a:r>
              <a:rPr lang="en-GB" sz="1200" spc="-1" dirty="0">
                <a:solidFill>
                  <a:srgbClr val="4D4D4D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</a:rPr>
              <a:t>A biological technique to measure gene-gene contacts</a:t>
            </a:r>
          </a:p>
          <a:p>
            <a:pPr marL="270">
              <a:buClr>
                <a:srgbClr val="4D4D4D"/>
              </a:buClr>
            </a:pPr>
            <a:endParaRPr lang="en-GB" sz="1200" spc="-1" dirty="0">
              <a:solidFill>
                <a:srgbClr val="4D4D4D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</a:endParaRPr>
          </a:p>
          <a:p>
            <a:pPr marL="214380" indent="-214110">
              <a:buClr>
                <a:srgbClr val="4D4D4D"/>
              </a:buClr>
              <a:buFont typeface="Wingdings" charset="2"/>
              <a:buChar char=""/>
            </a:pPr>
            <a:r>
              <a:rPr lang="en-GB" sz="1200" spc="-1" dirty="0">
                <a:solidFill>
                  <a:srgbClr val="4D4D4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Cells are crosslinked to join nearby chromatin segments</a:t>
            </a:r>
          </a:p>
          <a:p>
            <a:pPr marL="214380" indent="-214110">
              <a:buClr>
                <a:srgbClr val="4D4D4D"/>
              </a:buClr>
              <a:buFont typeface="Wingdings" charset="2"/>
              <a:buChar char=""/>
            </a:pPr>
            <a:r>
              <a:rPr lang="en-GB" sz="1200" spc="-1" dirty="0">
                <a:solidFill>
                  <a:srgbClr val="4D4D4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Crosslinked segments are marked and analysed to give contact frequency</a:t>
            </a:r>
          </a:p>
          <a:p>
            <a:pPr marL="214380" indent="-214110">
              <a:buClr>
                <a:srgbClr val="4D4D4D"/>
              </a:buClr>
              <a:buFont typeface="Wingdings" charset="2"/>
              <a:buChar char=""/>
            </a:pPr>
            <a:r>
              <a:rPr lang="en-GB" sz="1200" spc="-1" dirty="0">
                <a:solidFill>
                  <a:srgbClr val="4D4D4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Repeats over many cells gives an average contact frequency map</a:t>
            </a:r>
          </a:p>
          <a:p>
            <a:pPr marL="214380" indent="-214110">
              <a:buClr>
                <a:srgbClr val="4D4D4D"/>
              </a:buClr>
              <a:buFont typeface="Wingdings" charset="2"/>
              <a:buChar char=""/>
            </a:pPr>
            <a:endParaRPr lang="en-GB" sz="1200" spc="-1" dirty="0">
              <a:solidFill>
                <a:srgbClr val="4D4D4D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70">
              <a:buClr>
                <a:srgbClr val="4D4D4D"/>
              </a:buClr>
            </a:pPr>
            <a:r>
              <a:rPr lang="en-GB" sz="1200" spc="-1" dirty="0">
                <a:solidFill>
                  <a:srgbClr val="4D4D4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Technique identifies “Topologically Associated Domains”, highlighting frequent gene-gene interactions</a:t>
            </a:r>
          </a:p>
          <a:p>
            <a:pPr marL="270">
              <a:buClr>
                <a:srgbClr val="4D4D4D"/>
              </a:buClr>
            </a:pPr>
            <a:endParaRPr lang="en-GB" sz="1200" spc="-1" dirty="0">
              <a:solidFill>
                <a:srgbClr val="4D4D4D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70">
              <a:buClr>
                <a:srgbClr val="4D4D4D"/>
              </a:buClr>
            </a:pPr>
            <a:r>
              <a:rPr lang="en-GB" sz="1200" b="1" spc="-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Data can be used to reconstruct a 3D geometry</a:t>
            </a:r>
          </a:p>
          <a:p>
            <a:pPr marL="270">
              <a:buClr>
                <a:srgbClr val="4D4D4D"/>
              </a:buClr>
            </a:pPr>
            <a:endParaRPr lang="en-GB" sz="1200" spc="-1" dirty="0">
              <a:solidFill>
                <a:srgbClr val="4D4D4D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70">
              <a:buClr>
                <a:srgbClr val="4D4D4D"/>
              </a:buClr>
            </a:pPr>
            <a:r>
              <a:rPr lang="en-GB" sz="1200" spc="-1" dirty="0">
                <a:solidFill>
                  <a:srgbClr val="4D4D4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Resolution depends on restriction enzymes, Typically ~10kbp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388BD30-E617-DE46-B325-FBF48297DC1B}"/>
              </a:ext>
            </a:extLst>
          </p:cNvPr>
          <p:cNvSpPr/>
          <p:nvPr/>
        </p:nvSpPr>
        <p:spPr>
          <a:xfrm>
            <a:off x="5260271" y="4410165"/>
            <a:ext cx="3072032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7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Liberman-Aiden, E., </a:t>
            </a:r>
            <a:r>
              <a:rPr lang="en-GB" sz="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van </a:t>
            </a:r>
            <a:r>
              <a:rPr lang="en-GB" sz="7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Berkum</a:t>
            </a:r>
            <a:r>
              <a:rPr lang="en-GB" sz="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N.L., Williams, L., </a:t>
            </a:r>
            <a:r>
              <a:rPr lang="en-GB" sz="7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Imakaev</a:t>
            </a:r>
            <a:r>
              <a:rPr lang="en-GB" sz="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M., </a:t>
            </a:r>
            <a:r>
              <a:rPr lang="en-GB" sz="7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Ragoczy</a:t>
            </a:r>
            <a:r>
              <a:rPr lang="en-GB" sz="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T., Telling, A., Amit, I., </a:t>
            </a:r>
            <a:r>
              <a:rPr lang="en-GB" sz="7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Lajoie</a:t>
            </a:r>
            <a:r>
              <a:rPr lang="en-GB" sz="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B.R., Sabo, P.J., </a:t>
            </a:r>
            <a:r>
              <a:rPr lang="en-GB" sz="7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Dorschner</a:t>
            </a:r>
            <a:r>
              <a:rPr lang="en-GB" sz="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M.O., Sandstrom, R., Bernstein, B., Bender, M.A., </a:t>
            </a:r>
            <a:r>
              <a:rPr lang="en-GB" sz="7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Groudine</a:t>
            </a:r>
            <a:r>
              <a:rPr lang="en-GB" sz="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M., </a:t>
            </a:r>
            <a:r>
              <a:rPr lang="en-GB" sz="7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Gnirke</a:t>
            </a:r>
            <a:r>
              <a:rPr lang="en-GB" sz="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A., </a:t>
            </a:r>
            <a:r>
              <a:rPr lang="en-GB" sz="7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Stamatoyannopoulos</a:t>
            </a:r>
            <a:r>
              <a:rPr lang="en-GB" sz="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J., </a:t>
            </a:r>
            <a:r>
              <a:rPr lang="en-GB" sz="7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Mirny</a:t>
            </a:r>
            <a:r>
              <a:rPr lang="en-GB" sz="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L.A., Lander, E.S., and Dekker, J.; Comprehensive mapping of long-range interactions reveals folding </a:t>
            </a:r>
            <a:r>
              <a:rPr lang="en-GB" sz="7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priniciples</a:t>
            </a:r>
            <a:r>
              <a:rPr lang="en-GB" sz="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of the human genome; </a:t>
            </a:r>
            <a:r>
              <a:rPr lang="en-GB" sz="7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Science; 2009</a:t>
            </a:r>
            <a:endParaRPr lang="en-GB" sz="7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9B26D9D-DEBA-5A4D-BC75-D730535BC7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75DB3-BAD5-504F-9A10-380D62A0FB51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40183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47842B3-A626-654C-8A43-585EBF4D8F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2637" y="678570"/>
            <a:ext cx="5458726" cy="408869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BF9A632-5D1C-AC40-96E0-DEA4389093D7}"/>
              </a:ext>
            </a:extLst>
          </p:cNvPr>
          <p:cNvSpPr txBox="1"/>
          <p:nvPr/>
        </p:nvSpPr>
        <p:spPr>
          <a:xfrm>
            <a:off x="7040880" y="3587652"/>
            <a:ext cx="176612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rgbClr val="7030A0"/>
                </a:solidFill>
              </a:rPr>
              <a:t>Solving:</a:t>
            </a:r>
          </a:p>
          <a:p>
            <a:r>
              <a:rPr lang="en-GB" sz="1600" b="1" dirty="0">
                <a:solidFill>
                  <a:srgbClr val="7030A0"/>
                </a:solidFill>
              </a:rPr>
              <a:t>46 Chromosomes</a:t>
            </a:r>
          </a:p>
          <a:p>
            <a:r>
              <a:rPr lang="en-GB" sz="1600" b="1" dirty="0">
                <a:solidFill>
                  <a:srgbClr val="7030A0"/>
                </a:solidFill>
              </a:rPr>
              <a:t>15,282 Beads</a:t>
            </a:r>
          </a:p>
          <a:p>
            <a:r>
              <a:rPr lang="en-GB" sz="1600" b="1" dirty="0">
                <a:solidFill>
                  <a:srgbClr val="7030A0"/>
                </a:solidFill>
              </a:rPr>
              <a:t>31,062 Constraints</a:t>
            </a: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7D25A44F-E041-0042-B7E2-E9565BB081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92" y="1090613"/>
            <a:ext cx="1844675" cy="288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A6617BA4-DFCB-F646-ADF1-F994049B12C5}"/>
              </a:ext>
            </a:extLst>
          </p:cNvPr>
          <p:cNvSpPr txBox="1">
            <a:spLocks/>
          </p:cNvSpPr>
          <p:nvPr/>
        </p:nvSpPr>
        <p:spPr>
          <a:xfrm>
            <a:off x="2351774" y="2956"/>
            <a:ext cx="4440452" cy="617984"/>
          </a:xfrm>
          <a:prstGeom prst="rect">
            <a:avLst/>
          </a:prstGeom>
          <a:ln>
            <a:noFill/>
          </a:ln>
        </p:spPr>
        <p:txBody>
          <a:bodyPr vert="horz" lIns="68580" tIns="34290" rIns="68580" bIns="34290" rtlCol="0" anchor="ctr">
            <a:normAutofit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900" b="1" dirty="0"/>
              <a:t>Using Hi-C data :</a:t>
            </a:r>
          </a:p>
          <a:p>
            <a:r>
              <a:rPr lang="en-US" sz="19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 spatial solver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1E80ACC-23B8-8345-AA6D-C18348B5E8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75DB3-BAD5-504F-9A10-380D62A0FB51}" type="slidenum">
              <a:rPr lang="en-US" smtClean="0"/>
              <a:t>23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C078B90-9072-E643-8213-E5EC5F67DD36}"/>
              </a:ext>
            </a:extLst>
          </p:cNvPr>
          <p:cNvSpPr/>
          <p:nvPr/>
        </p:nvSpPr>
        <p:spPr>
          <a:xfrm>
            <a:off x="3386034" y="4580330"/>
            <a:ext cx="3072032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7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Ingram, S.P.</a:t>
            </a:r>
            <a:r>
              <a:rPr lang="en-GB" sz="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Henthorn, N.T., </a:t>
            </a:r>
            <a:r>
              <a:rPr lang="en-GB" sz="7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Warmenhoven</a:t>
            </a:r>
            <a:r>
              <a:rPr lang="en-GB" sz="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J.W., Kirkby, N.F., Mackay, R.I., Kirkby, K.J. and Merchant, M.J; Hi-C implementation of genome structure for in silico models of radiation-induced DNA damage. </a:t>
            </a:r>
            <a:r>
              <a:rPr lang="en-GB" sz="7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Submitted 2020</a:t>
            </a:r>
            <a:r>
              <a:rPr lang="en-GB" sz="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7865509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A330946-2552-8343-A9E7-9CAFC96F01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5683" y="774063"/>
            <a:ext cx="3734775" cy="279741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1C204DA-EEFE-3A48-BA7A-AE0D28CB89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53528" y="774063"/>
            <a:ext cx="3622965" cy="271367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87C59A0-E414-8543-859D-937B09DD50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341188" y="774063"/>
            <a:ext cx="3577548" cy="267965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B6F0D28-0B4A-7F44-A7B3-F330AAC7D2C0}"/>
              </a:ext>
            </a:extLst>
          </p:cNvPr>
          <p:cNvSpPr txBox="1"/>
          <p:nvPr/>
        </p:nvSpPr>
        <p:spPr>
          <a:xfrm>
            <a:off x="224227" y="3490069"/>
            <a:ext cx="23212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>
                <a:solidFill>
                  <a:srgbClr val="7030A0"/>
                </a:solidFill>
              </a:rPr>
              <a:t>IMR90</a:t>
            </a:r>
          </a:p>
          <a:p>
            <a:pPr algn="ctr"/>
            <a:r>
              <a:rPr lang="en-GB" sz="1600">
                <a:solidFill>
                  <a:schemeClr val="tx1">
                    <a:lumMod val="50000"/>
                    <a:lumOff val="50000"/>
                  </a:schemeClr>
                </a:solidFill>
              </a:rPr>
              <a:t>Human, Normal</a:t>
            </a:r>
          </a:p>
          <a:p>
            <a:pPr algn="ctr"/>
            <a:r>
              <a:rPr lang="en-GB" sz="1600">
                <a:solidFill>
                  <a:schemeClr val="tx1">
                    <a:lumMod val="50000"/>
                    <a:lumOff val="50000"/>
                  </a:schemeClr>
                </a:solidFill>
              </a:rPr>
              <a:t>Fibroblast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6E70AAB-4828-0144-BB5B-A7C74F282E73}"/>
              </a:ext>
            </a:extLst>
          </p:cNvPr>
          <p:cNvSpPr txBox="1"/>
          <p:nvPr/>
        </p:nvSpPr>
        <p:spPr>
          <a:xfrm>
            <a:off x="3828697" y="3496333"/>
            <a:ext cx="150874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b="1">
                <a:solidFill>
                  <a:srgbClr val="7030A0"/>
                </a:solidFill>
              </a:rPr>
              <a:t>GM12878</a:t>
            </a:r>
          </a:p>
          <a:p>
            <a:pPr algn="ctr"/>
            <a:r>
              <a:rPr lang="en-GB" sz="1600">
                <a:solidFill>
                  <a:schemeClr val="tx1">
                    <a:lumMod val="50000"/>
                    <a:lumOff val="50000"/>
                  </a:schemeClr>
                </a:solidFill>
              </a:rPr>
              <a:t>Human, Normal</a:t>
            </a:r>
          </a:p>
          <a:p>
            <a:pPr algn="ctr"/>
            <a:r>
              <a:rPr lang="en-GB" sz="1600">
                <a:solidFill>
                  <a:schemeClr val="tx1">
                    <a:lumMod val="50000"/>
                    <a:lumOff val="50000"/>
                  </a:schemeClr>
                </a:solidFill>
              </a:rPr>
              <a:t>B-Lymphocyte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52F8457-C9F1-F54D-89FE-59280BC8A5BD}"/>
              </a:ext>
            </a:extLst>
          </p:cNvPr>
          <p:cNvSpPr txBox="1"/>
          <p:nvPr/>
        </p:nvSpPr>
        <p:spPr>
          <a:xfrm>
            <a:off x="6666052" y="3496333"/>
            <a:ext cx="190789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b="1">
                <a:solidFill>
                  <a:srgbClr val="7030A0"/>
                </a:solidFill>
              </a:rPr>
              <a:t>HMEC</a:t>
            </a:r>
          </a:p>
          <a:p>
            <a:pPr algn="ctr"/>
            <a:r>
              <a:rPr lang="en-GB" sz="1600">
                <a:solidFill>
                  <a:schemeClr val="tx1">
                    <a:lumMod val="50000"/>
                    <a:lumOff val="50000"/>
                  </a:schemeClr>
                </a:solidFill>
              </a:rPr>
              <a:t>Human, Normal</a:t>
            </a:r>
          </a:p>
          <a:p>
            <a:pPr algn="ctr"/>
            <a:r>
              <a:rPr lang="en-GB" sz="1600">
                <a:solidFill>
                  <a:schemeClr val="tx1">
                    <a:lumMod val="50000"/>
                    <a:lumOff val="50000"/>
                  </a:schemeClr>
                </a:solidFill>
              </a:rPr>
              <a:t>Dermal Endothelium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A6617BA4-DFCB-F646-ADF1-F994049B12C5}"/>
              </a:ext>
            </a:extLst>
          </p:cNvPr>
          <p:cNvSpPr txBox="1">
            <a:spLocks/>
          </p:cNvSpPr>
          <p:nvPr/>
        </p:nvSpPr>
        <p:spPr>
          <a:xfrm>
            <a:off x="2351774" y="2956"/>
            <a:ext cx="4440452" cy="617984"/>
          </a:xfrm>
          <a:prstGeom prst="rect">
            <a:avLst/>
          </a:prstGeom>
          <a:ln>
            <a:noFill/>
          </a:ln>
        </p:spPr>
        <p:txBody>
          <a:bodyPr vert="horz" lIns="68580" tIns="34290" rIns="68580" bIns="3429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900" b="1" dirty="0"/>
              <a:t>Using Hi-C data: </a:t>
            </a:r>
            <a:r>
              <a:rPr lang="en-US" sz="19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Cell line specific models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7C7287C-B6B0-1943-801F-DAA69A36BD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75DB3-BAD5-504F-9A10-380D62A0FB51}" type="slidenum">
              <a:rPr lang="en-US" smtClean="0"/>
              <a:t>24</a:t>
            </a:fld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DA96E04-05B4-594B-91B0-755EA3031CE1}"/>
              </a:ext>
            </a:extLst>
          </p:cNvPr>
          <p:cNvSpPr/>
          <p:nvPr/>
        </p:nvSpPr>
        <p:spPr>
          <a:xfrm>
            <a:off x="3386034" y="4580330"/>
            <a:ext cx="3072032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7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Ingram, S.P.</a:t>
            </a:r>
            <a:r>
              <a:rPr lang="en-GB" sz="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Henthorn, N.T., </a:t>
            </a:r>
            <a:r>
              <a:rPr lang="en-GB" sz="7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Warmenhoven</a:t>
            </a:r>
            <a:r>
              <a:rPr lang="en-GB" sz="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J.W., Kirkby, N.F., Mackay, R.I., Kirkby, K.J. and Merchant, M.J; Hi-C implementation of genome structure for in silico models of radiation-induced DNA damage. </a:t>
            </a:r>
            <a:r>
              <a:rPr lang="en-GB" sz="7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Submitted 2020</a:t>
            </a:r>
            <a:r>
              <a:rPr lang="en-GB" sz="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7247570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>
            <a:extLst>
              <a:ext uri="{FF2B5EF4-FFF2-40B4-BE49-F238E27FC236}">
                <a16:creationId xmlns:a16="http://schemas.microsoft.com/office/drawing/2014/main" id="{A6617BA4-DFCB-F646-ADF1-F994049B12C5}"/>
              </a:ext>
            </a:extLst>
          </p:cNvPr>
          <p:cNvSpPr txBox="1">
            <a:spLocks/>
          </p:cNvSpPr>
          <p:nvPr/>
        </p:nvSpPr>
        <p:spPr>
          <a:xfrm>
            <a:off x="2351774" y="2956"/>
            <a:ext cx="4440452" cy="617984"/>
          </a:xfrm>
          <a:prstGeom prst="rect">
            <a:avLst/>
          </a:prstGeom>
          <a:ln>
            <a:noFill/>
          </a:ln>
        </p:spPr>
        <p:txBody>
          <a:bodyPr vert="horz" lIns="68580" tIns="34290" rIns="68580" bIns="34290" rtlCol="0" anchor="ctr">
            <a:normAutofit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900" b="1" dirty="0"/>
              <a:t>Radiation interactions at the nucleus scale: </a:t>
            </a:r>
            <a:r>
              <a:rPr lang="en-US" sz="19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Cell line specific prediction of DSB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089" y="888264"/>
            <a:ext cx="3586395" cy="3482440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931B4A8-B23A-2C4E-9F3C-A6BA24D2CA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75DB3-BAD5-504F-9A10-380D62A0FB51}" type="slidenum">
              <a:rPr lang="en-US" smtClean="0"/>
              <a:t>25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3F7F659-13CD-7C48-BB15-E45C1C4F9C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11937" y="968474"/>
            <a:ext cx="4082526" cy="3061893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414D8A35-8674-BA46-9B6F-586201E005EC}"/>
              </a:ext>
            </a:extLst>
          </p:cNvPr>
          <p:cNvSpPr/>
          <p:nvPr/>
        </p:nvSpPr>
        <p:spPr>
          <a:xfrm>
            <a:off x="3386034" y="4580330"/>
            <a:ext cx="3072032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7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Ingram, S.P.</a:t>
            </a:r>
            <a:r>
              <a:rPr lang="en-GB" sz="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Henthorn, N.T., </a:t>
            </a:r>
            <a:r>
              <a:rPr lang="en-GB" sz="7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Warmenhoven</a:t>
            </a:r>
            <a:r>
              <a:rPr lang="en-GB" sz="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J.W., Kirkby, N.F., Mackay, R.I., Kirkby, K.J. and Merchant, M.J; Hi-C implementation of genome structure for in silico models of radiation-induced DNA damage. </a:t>
            </a:r>
            <a:r>
              <a:rPr lang="en-GB" sz="7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Submitted 2020</a:t>
            </a:r>
            <a:r>
              <a:rPr lang="en-GB" sz="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4986390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7489C93-5828-2B4C-AE61-EF7FD15CEE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601" y="920110"/>
            <a:ext cx="4800281" cy="256015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61094" y="673955"/>
            <a:ext cx="3336758" cy="3052460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B99F0C61-32EE-D849-8FCB-14FFC2A3D1AF}"/>
              </a:ext>
            </a:extLst>
          </p:cNvPr>
          <p:cNvGrpSpPr>
            <a:grpSpLocks noChangeAspect="1"/>
          </p:cNvGrpSpPr>
          <p:nvPr/>
        </p:nvGrpSpPr>
        <p:grpSpPr>
          <a:xfrm>
            <a:off x="9445752" y="3481413"/>
            <a:ext cx="1952332" cy="1913331"/>
            <a:chOff x="3109130" y="1007982"/>
            <a:chExt cx="3035554" cy="2974914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200AE1ED-D68B-8E4F-BECD-E94F5D6B2D7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109130" y="1025962"/>
              <a:ext cx="3035554" cy="295693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b="1">
                <a:cs typeface="Aharoni" panose="02010803020104030203" pitchFamily="2" charset="-79"/>
              </a:endParaRP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22462A93-B1FB-584E-9334-B2B1FF5AF2C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121661" y="1293622"/>
              <a:ext cx="2510746" cy="244572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b="1" dirty="0">
                <a:cs typeface="Aharoni" panose="02010803020104030203" pitchFamily="2" charset="-79"/>
              </a:endParaRPr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98B73E55-BE2F-CD4F-90A1-DE47B2A0BF6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133751" y="1685061"/>
              <a:ext cx="1772056" cy="1726161"/>
            </a:xfrm>
            <a:prstGeom prst="ellipse">
              <a:avLst/>
            </a:prstGeom>
            <a:gradFill flip="none" rotWithShape="1">
              <a:gsLst>
                <a:gs pos="62000">
                  <a:schemeClr val="tx1">
                    <a:lumMod val="65000"/>
                    <a:lumOff val="35000"/>
                  </a:schemeClr>
                </a:gs>
                <a:gs pos="100000">
                  <a:schemeClr val="bg1"/>
                </a:gs>
              </a:gsLst>
              <a:lin ang="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b="1" dirty="0">
                <a:cs typeface="Aharoni" panose="02010803020104030203" pitchFamily="2" charset="-79"/>
              </a:endParaRP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AC3F1A76-0CB2-E34F-899B-83A78F8FFD9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133751" y="2121597"/>
              <a:ext cx="810773" cy="789774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b="1">
                <a:cs typeface="Aharoni" panose="02010803020104030203" pitchFamily="2" charset="-79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8B065DC7-3E66-3543-8408-3E2D4625A462}"/>
                </a:ext>
              </a:extLst>
            </p:cNvPr>
            <p:cNvSpPr txBox="1"/>
            <p:nvPr/>
          </p:nvSpPr>
          <p:spPr>
            <a:xfrm>
              <a:off x="3276082" y="2121597"/>
              <a:ext cx="663479" cy="382833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cs typeface="Aharoni" panose="02010803020104030203" pitchFamily="2" charset="-79"/>
                </a:rPr>
                <a:t>DNA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269D1BD-E371-E64C-84AB-FE729C70C263}"/>
                </a:ext>
              </a:extLst>
            </p:cNvPr>
            <p:cNvSpPr txBox="1"/>
            <p:nvPr/>
          </p:nvSpPr>
          <p:spPr>
            <a:xfrm>
              <a:off x="4035707" y="1787323"/>
              <a:ext cx="591198" cy="3828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cs typeface="Aharoni" panose="02010803020104030203" pitchFamily="2" charset="-79"/>
                </a:rPr>
                <a:t>Cell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C4D93FF0-81B5-BC42-B24A-DE8032034A4D}"/>
                </a:ext>
              </a:extLst>
            </p:cNvPr>
            <p:cNvSpPr txBox="1"/>
            <p:nvPr/>
          </p:nvSpPr>
          <p:spPr>
            <a:xfrm>
              <a:off x="3975506" y="1378238"/>
              <a:ext cx="803054" cy="3828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cs typeface="Aharoni" panose="02010803020104030203" pitchFamily="2" charset="-79"/>
                </a:rPr>
                <a:t>Tissue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6528A797-CD02-1A48-A267-31AC5AFA3A97}"/>
                </a:ext>
              </a:extLst>
            </p:cNvPr>
            <p:cNvSpPr txBox="1"/>
            <p:nvPr/>
          </p:nvSpPr>
          <p:spPr>
            <a:xfrm>
              <a:off x="3948722" y="1007982"/>
              <a:ext cx="1356368" cy="3828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cs typeface="Aharoni" panose="02010803020104030203" pitchFamily="2" charset="-79"/>
                </a:rPr>
                <a:t>Patient Scale</a:t>
              </a:r>
            </a:p>
          </p:txBody>
        </p: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90A26047-29FC-6948-A4FF-21BB019C66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67295" y="3885110"/>
            <a:ext cx="1196892" cy="1173727"/>
          </a:xfrm>
          <a:prstGeom prst="rect">
            <a:avLst/>
          </a:prstGeom>
        </p:spPr>
      </p:pic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AD85A90B-6411-CE43-B3AB-6AA766F69FFE}"/>
              </a:ext>
            </a:extLst>
          </p:cNvPr>
          <p:cNvCxnSpPr>
            <a:cxnSpLocks/>
          </p:cNvCxnSpPr>
          <p:nvPr/>
        </p:nvCxnSpPr>
        <p:spPr>
          <a:xfrm>
            <a:off x="2278622" y="3810310"/>
            <a:ext cx="0" cy="41856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F334A7F2-7D74-8F47-8A8B-32B90BB70FA9}"/>
              </a:ext>
            </a:extLst>
          </p:cNvPr>
          <p:cNvSpPr txBox="1"/>
          <p:nvPr/>
        </p:nvSpPr>
        <p:spPr>
          <a:xfrm>
            <a:off x="224392" y="3480260"/>
            <a:ext cx="32918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DNA fragment creation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7A595DD-9256-3C45-8A1D-D4751CF6AD35}"/>
              </a:ext>
            </a:extLst>
          </p:cNvPr>
          <p:cNvSpPr txBox="1"/>
          <p:nvPr/>
        </p:nvSpPr>
        <p:spPr>
          <a:xfrm>
            <a:off x="5339670" y="3731221"/>
            <a:ext cx="329184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Chromosome aberration prediction </a:t>
            </a:r>
          </a:p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(cell fate and mutagenesis)</a:t>
            </a:r>
          </a:p>
          <a:p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And…</a:t>
            </a:r>
          </a:p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Micronuclei formation prediction!</a:t>
            </a:r>
          </a:p>
        </p:txBody>
      </p:sp>
      <p:sp>
        <p:nvSpPr>
          <p:cNvPr id="36" name="Title 1">
            <a:extLst>
              <a:ext uri="{FF2B5EF4-FFF2-40B4-BE49-F238E27FC236}">
                <a16:creationId xmlns:a16="http://schemas.microsoft.com/office/drawing/2014/main" id="{347A2997-6FF3-184B-ABF7-54E0220DBA53}"/>
              </a:ext>
            </a:extLst>
          </p:cNvPr>
          <p:cNvSpPr txBox="1">
            <a:spLocks/>
          </p:cNvSpPr>
          <p:nvPr/>
        </p:nvSpPr>
        <p:spPr>
          <a:xfrm>
            <a:off x="2531118" y="53568"/>
            <a:ext cx="4440452" cy="617984"/>
          </a:xfrm>
          <a:prstGeom prst="rect">
            <a:avLst/>
          </a:prstGeom>
          <a:ln>
            <a:noFill/>
          </a:ln>
        </p:spPr>
        <p:txBody>
          <a:bodyPr vert="horz" lIns="68580" tIns="34290" rIns="68580" bIns="3429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/>
              <a:t>Bridging the DNA and cell scale: 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Chromosome Aberrations</a:t>
            </a:r>
          </a:p>
        </p:txBody>
      </p:sp>
    </p:spTree>
    <p:extLst>
      <p:ext uri="{BB962C8B-B14F-4D97-AF65-F5344CB8AC3E}">
        <p14:creationId xmlns:p14="http://schemas.microsoft.com/office/powerpoint/2010/main" val="335273600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037609" y="4532202"/>
            <a:ext cx="295136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i="1" dirty="0" err="1">
                <a:solidFill>
                  <a:schemeClr val="bg1">
                    <a:lumMod val="50000"/>
                  </a:schemeClr>
                </a:solidFill>
              </a:rPr>
              <a:t>CellCyMUS</a:t>
            </a:r>
            <a:r>
              <a:rPr lang="en-GB" sz="1050" i="1" dirty="0">
                <a:solidFill>
                  <a:schemeClr val="bg1">
                    <a:lumMod val="50000"/>
                  </a:schemeClr>
                </a:solidFill>
              </a:rPr>
              <a:t> simulation courtesy of Norman Kirkby, PRECISE, University of Manchester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F17AB9B0-6B81-3242-9C9E-70A66BD091F9}"/>
              </a:ext>
            </a:extLst>
          </p:cNvPr>
          <p:cNvSpPr txBox="1">
            <a:spLocks/>
          </p:cNvSpPr>
          <p:nvPr/>
        </p:nvSpPr>
        <p:spPr>
          <a:xfrm>
            <a:off x="1588170" y="148253"/>
            <a:ext cx="6400800" cy="401360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000" b="1" dirty="0"/>
              <a:t>Moving from Cell to Tissue level models:</a:t>
            </a:r>
          </a:p>
          <a:p>
            <a:pPr algn="ctr"/>
            <a:r>
              <a:rPr lang="en-GB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Cell Cycle Modelling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3F59D60-D110-C341-8DA6-575E74B87E96}"/>
              </a:ext>
            </a:extLst>
          </p:cNvPr>
          <p:cNvSpPr txBox="1"/>
          <p:nvPr/>
        </p:nvSpPr>
        <p:spPr>
          <a:xfrm>
            <a:off x="202949" y="1103064"/>
            <a:ext cx="328061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dirty="0"/>
              <a:t>Integration of cell cycle models with DNA repair models is a major hurdle for bridging timescales ion multiscale modelling.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US" sz="1350" dirty="0"/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dirty="0"/>
              <a:t>Will enable mechanistic simulation of response to radiation at a tissue level.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US" sz="1350" dirty="0"/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dirty="0"/>
              <a:t>Vital for modelling FLASH, Proton vs photon immune response, mechanisms of inflammation …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US" sz="135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F3BB0F1-17CA-9948-AE81-C43E22AECE1A}"/>
              </a:ext>
            </a:extLst>
          </p:cNvPr>
          <p:cNvSpPr txBox="1"/>
          <p:nvPr/>
        </p:nvSpPr>
        <p:spPr>
          <a:xfrm>
            <a:off x="3949635" y="4143888"/>
            <a:ext cx="597147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Waves of age density propagating through the cell cycle</a:t>
            </a:r>
          </a:p>
        </p:txBody>
      </p:sp>
      <p:pic>
        <p:nvPicPr>
          <p:cNvPr id="12" name="outputDave.mpeg">
            <a:hlinkClick r:id="" action="ppaction://media"/>
            <a:extLst>
              <a:ext uri="{FF2B5EF4-FFF2-40B4-BE49-F238E27FC236}">
                <a16:creationId xmlns:a16="http://schemas.microsoft.com/office/drawing/2014/main" id="{95CFD988-5C36-644E-82F7-1B5150D3C8B4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483560" y="865338"/>
            <a:ext cx="5660440" cy="3183997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69A3C4A8-04EE-FB44-BFB8-87CA6FEE8257}"/>
              </a:ext>
            </a:extLst>
          </p:cNvPr>
          <p:cNvGrpSpPr>
            <a:grpSpLocks noChangeAspect="1"/>
          </p:cNvGrpSpPr>
          <p:nvPr/>
        </p:nvGrpSpPr>
        <p:grpSpPr>
          <a:xfrm>
            <a:off x="9368589" y="3273829"/>
            <a:ext cx="1952332" cy="1913331"/>
            <a:chOff x="3109130" y="1007982"/>
            <a:chExt cx="3035554" cy="2974914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C088E05C-A3EB-5A46-B248-FBDC86284C2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109130" y="1025962"/>
              <a:ext cx="3035554" cy="295693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b="1">
                <a:cs typeface="Aharoni" panose="02010803020104030203" pitchFamily="2" charset="-79"/>
              </a:endParaRPr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B2D47D82-7C5D-DF4E-AB80-7041465BD1D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121661" y="1293622"/>
              <a:ext cx="2510746" cy="2445720"/>
            </a:xfrm>
            <a:prstGeom prst="ellipse">
              <a:avLst/>
            </a:prstGeom>
            <a:gradFill>
              <a:gsLst>
                <a:gs pos="40000">
                  <a:schemeClr val="accent5">
                    <a:lumMod val="60000"/>
                    <a:lumOff val="40000"/>
                  </a:schemeClr>
                </a:gs>
                <a:gs pos="100000">
                  <a:schemeClr val="bg1"/>
                </a:gs>
              </a:gsLst>
              <a:lin ang="0" scaled="1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b="1" dirty="0">
                <a:cs typeface="Aharoni" panose="02010803020104030203" pitchFamily="2" charset="-79"/>
              </a:endParaRP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DF1DB0F4-B664-0140-918F-49B90E73746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133751" y="1685061"/>
              <a:ext cx="1772056" cy="1726161"/>
            </a:xfrm>
            <a:prstGeom prst="ellipse">
              <a:avLst/>
            </a:prstGeom>
            <a:gradFill flip="none" rotWithShape="1">
              <a:gsLst>
                <a:gs pos="38000">
                  <a:schemeClr val="accent5">
                    <a:lumMod val="60000"/>
                    <a:lumOff val="40000"/>
                  </a:schemeClr>
                </a:gs>
                <a:gs pos="100000">
                  <a:schemeClr val="bg1"/>
                </a:gs>
              </a:gsLst>
              <a:lin ang="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b="1" dirty="0">
                <a:cs typeface="Aharoni" panose="02010803020104030203" pitchFamily="2" charset="-79"/>
              </a:endParaRPr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6224ED19-BBAC-CC4F-B4A2-0F01F34DFF9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133751" y="2121597"/>
              <a:ext cx="810773" cy="789774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b="1">
                <a:cs typeface="Aharoni" panose="02010803020104030203" pitchFamily="2" charset="-79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4FB931D-2669-0645-AF49-57A283038B99}"/>
                </a:ext>
              </a:extLst>
            </p:cNvPr>
            <p:cNvSpPr txBox="1"/>
            <p:nvPr/>
          </p:nvSpPr>
          <p:spPr>
            <a:xfrm>
              <a:off x="3276082" y="2121597"/>
              <a:ext cx="663479" cy="382833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cs typeface="Aharoni" panose="02010803020104030203" pitchFamily="2" charset="-79"/>
                </a:rPr>
                <a:t>DNA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7984A826-0F43-D54A-8863-0C30D49C4697}"/>
                </a:ext>
              </a:extLst>
            </p:cNvPr>
            <p:cNvSpPr txBox="1"/>
            <p:nvPr/>
          </p:nvSpPr>
          <p:spPr>
            <a:xfrm>
              <a:off x="4035707" y="1787323"/>
              <a:ext cx="591198" cy="3828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cs typeface="Aharoni" panose="02010803020104030203" pitchFamily="2" charset="-79"/>
                </a:rPr>
                <a:t>Cell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7A855E99-2D0D-3D4B-B025-BBDE983E48B0}"/>
                </a:ext>
              </a:extLst>
            </p:cNvPr>
            <p:cNvSpPr txBox="1"/>
            <p:nvPr/>
          </p:nvSpPr>
          <p:spPr>
            <a:xfrm>
              <a:off x="3975506" y="1378238"/>
              <a:ext cx="803054" cy="3828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cs typeface="Aharoni" panose="02010803020104030203" pitchFamily="2" charset="-79"/>
                </a:rPr>
                <a:t>Tissue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3D6317F-2633-9B4B-98C0-5F8578822719}"/>
                </a:ext>
              </a:extLst>
            </p:cNvPr>
            <p:cNvSpPr txBox="1"/>
            <p:nvPr/>
          </p:nvSpPr>
          <p:spPr>
            <a:xfrm>
              <a:off x="3948722" y="1007982"/>
              <a:ext cx="1356368" cy="3828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cs typeface="Aharoni" panose="02010803020104030203" pitchFamily="2" charset="-79"/>
                </a:rPr>
                <a:t>Patient Scale</a:t>
              </a:r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C1FF00F2-3479-0E41-A7D9-2FD25EC32F4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15522" y="3408924"/>
            <a:ext cx="1477989" cy="1439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9479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600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1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5900" y="195487"/>
            <a:ext cx="6156093" cy="624629"/>
          </a:xfrm>
        </p:spPr>
        <p:txBody>
          <a:bodyPr>
            <a:normAutofit/>
          </a:bodyPr>
          <a:lstStyle/>
          <a:p>
            <a:pPr algn="ctr"/>
            <a:r>
              <a:rPr lang="en-GB" sz="3300" b="1" dirty="0">
                <a:solidFill>
                  <a:schemeClr val="tx1"/>
                </a:solidFill>
                <a:latin typeface="+mj-lt"/>
                <a:cs typeface="Calibri"/>
              </a:rPr>
              <a:t>Thanks for listening!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593558" y="972516"/>
            <a:ext cx="7996990" cy="3374895"/>
          </a:xfrm>
          <a:prstGeom prst="rect">
            <a:avLst/>
          </a:prstGeom>
        </p:spPr>
        <p:txBody>
          <a:bodyPr numCol="2">
            <a:noAutofit/>
          </a:bodyPr>
          <a:lstStyle/>
          <a:p>
            <a:pPr marL="0" indent="0">
              <a:buNone/>
            </a:pPr>
            <a:r>
              <a:rPr lang="en-GB" sz="1350" u="sng" dirty="0">
                <a:solidFill>
                  <a:schemeClr val="bg1">
                    <a:lumMod val="50000"/>
                  </a:schemeClr>
                </a:solidFill>
              </a:rPr>
              <a:t>The people who did most of the work</a:t>
            </a:r>
          </a:p>
          <a:p>
            <a:r>
              <a:rPr lang="en-GB" sz="1350" dirty="0">
                <a:solidFill>
                  <a:schemeClr val="bg1">
                    <a:lumMod val="50000"/>
                  </a:schemeClr>
                </a:solidFill>
              </a:rPr>
              <a:t>Dr Nick Henthorn</a:t>
            </a:r>
          </a:p>
          <a:p>
            <a:r>
              <a:rPr lang="en-GB" sz="1350" dirty="0">
                <a:solidFill>
                  <a:schemeClr val="bg1">
                    <a:lumMod val="50000"/>
                  </a:schemeClr>
                </a:solidFill>
              </a:rPr>
              <a:t>Dr John Warmenhoven</a:t>
            </a:r>
          </a:p>
          <a:p>
            <a:r>
              <a:rPr lang="en-GB" sz="1350" dirty="0">
                <a:solidFill>
                  <a:schemeClr val="bg1">
                    <a:lumMod val="50000"/>
                  </a:schemeClr>
                </a:solidFill>
              </a:rPr>
              <a:t>Dr </a:t>
            </a:r>
            <a:r>
              <a:rPr lang="en-GB" sz="1350" dirty="0" err="1">
                <a:solidFill>
                  <a:schemeClr val="bg1">
                    <a:lumMod val="50000"/>
                  </a:schemeClr>
                </a:solidFill>
              </a:rPr>
              <a:t>Nickolay</a:t>
            </a:r>
            <a:r>
              <a:rPr lang="en-GB" sz="135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GB" sz="1350" dirty="0" err="1">
                <a:solidFill>
                  <a:schemeClr val="bg1">
                    <a:lumMod val="50000"/>
                  </a:schemeClr>
                </a:solidFill>
              </a:rPr>
              <a:t>Korabel</a:t>
            </a:r>
            <a:endParaRPr lang="en-GB" sz="135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GB" sz="1350" dirty="0">
                <a:solidFill>
                  <a:schemeClr val="bg1">
                    <a:lumMod val="50000"/>
                  </a:schemeClr>
                </a:solidFill>
              </a:rPr>
              <a:t>Sam Ingram</a:t>
            </a:r>
          </a:p>
          <a:p>
            <a:r>
              <a:rPr lang="en-GB" sz="1350" dirty="0">
                <a:solidFill>
                  <a:schemeClr val="bg1">
                    <a:lumMod val="50000"/>
                  </a:schemeClr>
                </a:solidFill>
              </a:rPr>
              <a:t>Ed Smith</a:t>
            </a:r>
          </a:p>
          <a:p>
            <a:r>
              <a:rPr lang="en-GB" sz="1350" dirty="0" err="1">
                <a:solidFill>
                  <a:schemeClr val="bg1">
                    <a:lumMod val="50000"/>
                  </a:schemeClr>
                </a:solidFill>
              </a:rPr>
              <a:t>Yaping</a:t>
            </a:r>
            <a:r>
              <a:rPr lang="en-GB" sz="1350" dirty="0">
                <a:solidFill>
                  <a:schemeClr val="bg1">
                    <a:lumMod val="50000"/>
                  </a:schemeClr>
                </a:solidFill>
              </a:rPr>
              <a:t> Qi</a:t>
            </a:r>
          </a:p>
          <a:p>
            <a:r>
              <a:rPr lang="en-GB" sz="1350" dirty="0">
                <a:solidFill>
                  <a:schemeClr val="bg1">
                    <a:lumMod val="50000"/>
                  </a:schemeClr>
                </a:solidFill>
              </a:rPr>
              <a:t>Charlotte Heaven</a:t>
            </a:r>
          </a:p>
          <a:p>
            <a:r>
              <a:rPr lang="en-GB" sz="1350" dirty="0">
                <a:solidFill>
                  <a:schemeClr val="bg1">
                    <a:lumMod val="50000"/>
                  </a:schemeClr>
                </a:solidFill>
              </a:rPr>
              <a:t>Bethany Rothwell</a:t>
            </a:r>
          </a:p>
          <a:p>
            <a:r>
              <a:rPr lang="en-GB" sz="1350" dirty="0">
                <a:solidFill>
                  <a:schemeClr val="bg1">
                    <a:lumMod val="50000"/>
                  </a:schemeClr>
                </a:solidFill>
              </a:rPr>
              <a:t>Kristina Small</a:t>
            </a:r>
          </a:p>
          <a:p>
            <a:r>
              <a:rPr lang="en-GB" sz="1350" dirty="0">
                <a:solidFill>
                  <a:schemeClr val="bg1">
                    <a:lumMod val="50000"/>
                  </a:schemeClr>
                </a:solidFill>
              </a:rPr>
              <a:t>Hannah </a:t>
            </a:r>
            <a:r>
              <a:rPr lang="en-GB" sz="1350" dirty="0" err="1">
                <a:solidFill>
                  <a:schemeClr val="bg1">
                    <a:lumMod val="50000"/>
                  </a:schemeClr>
                </a:solidFill>
              </a:rPr>
              <a:t>Wantsall</a:t>
            </a:r>
            <a:endParaRPr lang="en-GB" sz="1350" dirty="0">
              <a:solidFill>
                <a:schemeClr val="bg1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en-GB" sz="1350" u="sng" dirty="0">
              <a:solidFill>
                <a:schemeClr val="bg1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en-GB" sz="1350" u="sng" dirty="0">
              <a:solidFill>
                <a:schemeClr val="bg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GB" sz="1350" u="sng" dirty="0">
                <a:solidFill>
                  <a:schemeClr val="bg1">
                    <a:lumMod val="50000"/>
                  </a:schemeClr>
                </a:solidFill>
              </a:rPr>
              <a:t>Also thanks to:</a:t>
            </a:r>
          </a:p>
          <a:p>
            <a:r>
              <a:rPr lang="en-GB" sz="1350" dirty="0">
                <a:solidFill>
                  <a:schemeClr val="bg1">
                    <a:lumMod val="50000"/>
                  </a:schemeClr>
                </a:solidFill>
              </a:rPr>
              <a:t>Prof Karen Kirkby</a:t>
            </a:r>
          </a:p>
          <a:p>
            <a:r>
              <a:rPr lang="en-GB" sz="1350" dirty="0" err="1">
                <a:solidFill>
                  <a:schemeClr val="bg1">
                    <a:lumMod val="50000"/>
                  </a:schemeClr>
                </a:solidFill>
              </a:rPr>
              <a:t>Prof.</a:t>
            </a:r>
            <a:r>
              <a:rPr lang="en-GB" sz="1350" dirty="0">
                <a:solidFill>
                  <a:schemeClr val="bg1">
                    <a:lumMod val="50000"/>
                  </a:schemeClr>
                </a:solidFill>
              </a:rPr>
              <a:t> Ranald MacKay</a:t>
            </a:r>
          </a:p>
          <a:p>
            <a:r>
              <a:rPr lang="en-GB" sz="1350" dirty="0" err="1">
                <a:solidFill>
                  <a:schemeClr val="bg1">
                    <a:lumMod val="50000"/>
                  </a:schemeClr>
                </a:solidFill>
              </a:rPr>
              <a:t>Prof.</a:t>
            </a:r>
            <a:r>
              <a:rPr lang="en-GB" sz="1350" dirty="0">
                <a:solidFill>
                  <a:schemeClr val="bg1">
                    <a:lumMod val="50000"/>
                  </a:schemeClr>
                </a:solidFill>
              </a:rPr>
              <a:t> Norman Kirkby</a:t>
            </a:r>
          </a:p>
          <a:p>
            <a:r>
              <a:rPr lang="en-GB" sz="1350" dirty="0" err="1">
                <a:solidFill>
                  <a:schemeClr val="bg1">
                    <a:lumMod val="50000"/>
                  </a:schemeClr>
                </a:solidFill>
              </a:rPr>
              <a:t>Prof.</a:t>
            </a:r>
            <a:r>
              <a:rPr lang="en-GB" sz="1350" dirty="0">
                <a:solidFill>
                  <a:schemeClr val="bg1">
                    <a:lumMod val="50000"/>
                  </a:schemeClr>
                </a:solidFill>
              </a:rPr>
              <a:t> Sergei Fedotov</a:t>
            </a:r>
          </a:p>
          <a:p>
            <a:r>
              <a:rPr lang="en-GB" sz="1350" dirty="0">
                <a:solidFill>
                  <a:schemeClr val="bg1">
                    <a:lumMod val="50000"/>
                  </a:schemeClr>
                </a:solidFill>
              </a:rPr>
              <a:t>Dr Amy Chadwick</a:t>
            </a:r>
          </a:p>
          <a:p>
            <a:r>
              <a:rPr lang="en-GB" sz="1350" dirty="0">
                <a:solidFill>
                  <a:schemeClr val="bg1">
                    <a:lumMod val="50000"/>
                  </a:schemeClr>
                </a:solidFill>
              </a:rPr>
              <a:t>Dr </a:t>
            </a:r>
            <a:r>
              <a:rPr lang="en-GB" sz="1350" dirty="0" err="1">
                <a:solidFill>
                  <a:schemeClr val="bg1">
                    <a:lumMod val="50000"/>
                  </a:schemeClr>
                </a:solidFill>
              </a:rPr>
              <a:t>Elham</a:t>
            </a:r>
            <a:r>
              <a:rPr lang="en-GB" sz="135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GB" sz="1350" dirty="0" err="1">
                <a:solidFill>
                  <a:schemeClr val="bg1">
                    <a:lumMod val="50000"/>
                  </a:schemeClr>
                </a:solidFill>
              </a:rPr>
              <a:t>Santina</a:t>
            </a:r>
            <a:endParaRPr lang="en-GB" sz="135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GB" sz="1350" dirty="0">
                <a:solidFill>
                  <a:schemeClr val="bg1">
                    <a:lumMod val="50000"/>
                  </a:schemeClr>
                </a:solidFill>
              </a:rPr>
              <a:t>Dr Adam </a:t>
            </a:r>
            <a:r>
              <a:rPr lang="en-GB" sz="1350" dirty="0" err="1">
                <a:solidFill>
                  <a:schemeClr val="bg1">
                    <a:lumMod val="50000"/>
                  </a:schemeClr>
                </a:solidFill>
              </a:rPr>
              <a:t>Aitkenhead</a:t>
            </a:r>
            <a:endParaRPr lang="en-GB" sz="1350" dirty="0">
              <a:solidFill>
                <a:schemeClr val="bg1">
                  <a:lumMod val="50000"/>
                </a:schemeClr>
              </a:solidFill>
            </a:endParaRPr>
          </a:p>
          <a:p>
            <a:endParaRPr lang="en-GB" sz="1350" dirty="0">
              <a:solidFill>
                <a:schemeClr val="bg1">
                  <a:lumMod val="50000"/>
                </a:schemeClr>
              </a:solidFill>
            </a:endParaRPr>
          </a:p>
          <a:p>
            <a:endParaRPr lang="en-GB" sz="1350" dirty="0">
              <a:solidFill>
                <a:schemeClr val="bg1">
                  <a:lumMod val="50000"/>
                </a:schemeClr>
              </a:solidFill>
            </a:endParaRPr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2464" y="3231858"/>
            <a:ext cx="5667768" cy="1566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31398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4" descr="http://upload.wikimedia.org/wikipedia/en/thumb/7/72/UniOfManchesterLogo.svg/1280px-UniOfManchesterLogo.svg.png">
            <a:extLst>
              <a:ext uri="{FF2B5EF4-FFF2-40B4-BE49-F238E27FC236}">
                <a16:creationId xmlns:a16="http://schemas.microsoft.com/office/drawing/2014/main" id="{2E295237-223F-4F4A-8A7D-5B61C949E3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323" y="74129"/>
            <a:ext cx="1296144" cy="546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3">
            <a:extLst>
              <a:ext uri="{FF2B5EF4-FFF2-40B4-BE49-F238E27FC236}">
                <a16:creationId xmlns:a16="http://schemas.microsoft.com/office/drawing/2014/main" id="{F10EF973-622D-304D-A1A6-65DADF1E0EA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84" t="8893" r="34106" b="62013"/>
          <a:stretch/>
        </p:blipFill>
        <p:spPr bwMode="auto">
          <a:xfrm>
            <a:off x="8070129" y="2956"/>
            <a:ext cx="998614" cy="692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7002A4D-3E74-E443-B463-CC595F80914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66953" y="695479"/>
            <a:ext cx="3775935" cy="419548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56BC720-D5BC-8A43-89EA-36A2AB5719FE}"/>
              </a:ext>
            </a:extLst>
          </p:cNvPr>
          <p:cNvSpPr txBox="1"/>
          <p:nvPr/>
        </p:nvSpPr>
        <p:spPr>
          <a:xfrm>
            <a:off x="4508225" y="4799207"/>
            <a:ext cx="419877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Data reproduced from </a:t>
            </a:r>
            <a:r>
              <a:rPr lang="en-US" sz="1050" i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Paganetti</a:t>
            </a:r>
            <a:r>
              <a:rPr lang="en-US" sz="1050" i="1">
                <a:solidFill>
                  <a:schemeClr val="tx1">
                    <a:lumMod val="85000"/>
                    <a:lumOff val="15000"/>
                  </a:schemeClr>
                </a:solidFill>
              </a:rPr>
              <a:t>, Phys. Med. Biol., 2014</a:t>
            </a:r>
          </a:p>
        </p:txBody>
      </p:sp>
      <p:sp>
        <p:nvSpPr>
          <p:cNvPr id="14" name="CustomShape 1">
            <a:extLst>
              <a:ext uri="{FF2B5EF4-FFF2-40B4-BE49-F238E27FC236}">
                <a16:creationId xmlns:a16="http://schemas.microsoft.com/office/drawing/2014/main" id="{BD77393B-E738-6547-9614-28391E2EA03E}"/>
              </a:ext>
            </a:extLst>
          </p:cNvPr>
          <p:cNvSpPr/>
          <p:nvPr/>
        </p:nvSpPr>
        <p:spPr>
          <a:xfrm>
            <a:off x="172927" y="907892"/>
            <a:ext cx="4711183" cy="207859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/>
          <a:lstStyle/>
          <a:p>
            <a:pPr marL="214380" indent="-214110">
              <a:buClr>
                <a:srgbClr val="4D4D4D"/>
              </a:buClr>
              <a:buFont typeface="Wingdings" charset="2"/>
              <a:buChar char=""/>
            </a:pPr>
            <a:r>
              <a:rPr lang="en-GB" sz="1200" spc="-1" dirty="0">
                <a:solidFill>
                  <a:srgbClr val="4D4D4D"/>
                </a:solidFill>
                <a:latin typeface="Calibri Light"/>
                <a:ea typeface="Arial"/>
              </a:rPr>
              <a:t>Proton RBE = 1.1</a:t>
            </a:r>
          </a:p>
          <a:p>
            <a:pPr marL="214380" indent="-214110">
              <a:buClr>
                <a:srgbClr val="4D4D4D"/>
              </a:buClr>
              <a:buFont typeface="Wingdings" charset="2"/>
              <a:buChar char=""/>
            </a:pPr>
            <a:endParaRPr lang="en-GB" sz="1200" spc="-1" dirty="0">
              <a:solidFill>
                <a:srgbClr val="4D4D4D"/>
              </a:solidFill>
              <a:latin typeface="Calibri Light"/>
            </a:endParaRPr>
          </a:p>
          <a:p>
            <a:pPr marL="214380" indent="-214110">
              <a:buClr>
                <a:srgbClr val="4D4D4D"/>
              </a:buClr>
              <a:buFont typeface="Wingdings" charset="2"/>
              <a:buChar char=""/>
            </a:pPr>
            <a:r>
              <a:rPr lang="en-GB" sz="1200" spc="-1" dirty="0">
                <a:solidFill>
                  <a:srgbClr val="4D4D4D"/>
                </a:solidFill>
                <a:latin typeface="Calibri Light"/>
              </a:rPr>
              <a:t>No significant clinical evidence to suggest under- or over-dosing using constant RBE</a:t>
            </a:r>
          </a:p>
          <a:p>
            <a:pPr marL="581025" lvl="1" indent="-217488">
              <a:buClr>
                <a:srgbClr val="4D4D4D"/>
              </a:buClr>
              <a:buFont typeface="System Font Regular"/>
              <a:buChar char="-"/>
            </a:pPr>
            <a:r>
              <a:rPr lang="en-GB" sz="1200" spc="-1" dirty="0">
                <a:solidFill>
                  <a:srgbClr val="4D4D4D"/>
                </a:solidFill>
                <a:latin typeface="Calibri Light"/>
              </a:rPr>
              <a:t>Emerging evidence: </a:t>
            </a:r>
          </a:p>
          <a:p>
            <a:pPr marL="581025" lvl="1">
              <a:buClr>
                <a:srgbClr val="4D4D4D"/>
              </a:buClr>
            </a:pPr>
            <a:r>
              <a:rPr lang="en-GB" sz="1200" spc="-1" dirty="0">
                <a:solidFill>
                  <a:srgbClr val="4D4D4D"/>
                </a:solidFill>
                <a:latin typeface="Calibri Light"/>
              </a:rPr>
              <a:t>Underwood </a:t>
            </a:r>
            <a:r>
              <a:rPr lang="en-GB" sz="1200" i="1" spc="-1" dirty="0">
                <a:solidFill>
                  <a:srgbClr val="4D4D4D"/>
                </a:solidFill>
                <a:latin typeface="Calibri Light"/>
              </a:rPr>
              <a:t>et al.,</a:t>
            </a:r>
            <a:r>
              <a:rPr lang="en-GB" sz="1200" spc="-1" dirty="0">
                <a:solidFill>
                  <a:srgbClr val="4D4D4D"/>
                </a:solidFill>
                <a:latin typeface="Calibri Light"/>
              </a:rPr>
              <a:t> Red Journal, 2018</a:t>
            </a:r>
          </a:p>
          <a:p>
            <a:pPr marL="214380" indent="-214110">
              <a:buClr>
                <a:srgbClr val="4D4D4D"/>
              </a:buClr>
              <a:buFont typeface="Wingdings" charset="2"/>
              <a:buChar char=""/>
            </a:pPr>
            <a:endParaRPr lang="en-GB" sz="1200" spc="-1" dirty="0">
              <a:solidFill>
                <a:srgbClr val="4D4D4D"/>
              </a:solidFill>
              <a:latin typeface="Calibri Light"/>
            </a:endParaRPr>
          </a:p>
          <a:p>
            <a:pPr marL="214380" indent="-214110">
              <a:buClr>
                <a:srgbClr val="4D4D4D"/>
              </a:buClr>
              <a:buFont typeface="Wingdings" charset="2"/>
              <a:buChar char=""/>
            </a:pPr>
            <a:r>
              <a:rPr lang="en-GB" sz="1200" spc="-1" dirty="0">
                <a:solidFill>
                  <a:srgbClr val="4D4D4D"/>
                </a:solidFill>
                <a:latin typeface="Calibri Light"/>
              </a:rPr>
              <a:t>Significant amount of </a:t>
            </a:r>
            <a:r>
              <a:rPr lang="en-GB" sz="1200" i="1" spc="-1" dirty="0">
                <a:solidFill>
                  <a:srgbClr val="4D4D4D"/>
                </a:solidFill>
                <a:latin typeface="Calibri Light"/>
              </a:rPr>
              <a:t>in vitro </a:t>
            </a:r>
            <a:r>
              <a:rPr lang="en-GB" sz="1200" spc="-1" dirty="0">
                <a:solidFill>
                  <a:srgbClr val="4D4D4D"/>
                </a:solidFill>
                <a:latin typeface="Calibri Light"/>
              </a:rPr>
              <a:t>evidence to support variable RBE in proton therapy</a:t>
            </a:r>
          </a:p>
          <a:p>
            <a:pPr marL="581025" lvl="1" indent="-217488">
              <a:buClr>
                <a:srgbClr val="4D4D4D"/>
              </a:buClr>
              <a:buFont typeface="System Font Regular"/>
              <a:buChar char="-"/>
            </a:pPr>
            <a:r>
              <a:rPr lang="en-GB" sz="1200" spc="-1" dirty="0" err="1">
                <a:solidFill>
                  <a:srgbClr val="4D4D4D"/>
                </a:solidFill>
                <a:latin typeface="Calibri Light"/>
              </a:rPr>
              <a:t>Paganetti</a:t>
            </a:r>
            <a:r>
              <a:rPr lang="en-GB" sz="1200" spc="-1" dirty="0">
                <a:solidFill>
                  <a:srgbClr val="4D4D4D"/>
                </a:solidFill>
                <a:latin typeface="Calibri Light"/>
              </a:rPr>
              <a:t>, PIDE database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E5C7BB5-DF5C-8D43-87DC-025676C747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75DB3-BAD5-504F-9A10-380D62A0FB51}" type="slidenum">
              <a:rPr lang="en-US" smtClean="0"/>
              <a:t>2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627986" y="10494"/>
            <a:ext cx="6209245" cy="40011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GB" sz="2000" b="1" dirty="0"/>
              <a:t>Evidence for Proton RBE (survival)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4C09BD7-54FE-4B45-856D-2D6106BE4407}"/>
              </a:ext>
            </a:extLst>
          </p:cNvPr>
          <p:cNvGrpSpPr>
            <a:grpSpLocks noChangeAspect="1"/>
          </p:cNvGrpSpPr>
          <p:nvPr/>
        </p:nvGrpSpPr>
        <p:grpSpPr>
          <a:xfrm>
            <a:off x="1273070" y="2876845"/>
            <a:ext cx="1958273" cy="1901768"/>
            <a:chOff x="3124514" y="1047905"/>
            <a:chExt cx="3044792" cy="2956936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00BB6D19-8836-6042-BD96-C14B42EC366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133751" y="1047905"/>
              <a:ext cx="3035555" cy="29569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b="1">
                <a:cs typeface="Aharoni" panose="02010803020104030203" pitchFamily="2" charset="-79"/>
              </a:endParaRPr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40889E08-6D20-BE42-9483-7F1AC22D4BD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124514" y="1354193"/>
              <a:ext cx="2510747" cy="244572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b="1">
                <a:cs typeface="Aharoni" panose="02010803020104030203" pitchFamily="2" charset="-79"/>
              </a:endParaRP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9C66ED36-F149-EA43-9963-A81A42D5D1A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133751" y="1685061"/>
              <a:ext cx="1772056" cy="1726161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b="1">
                <a:cs typeface="Aharoni" panose="02010803020104030203" pitchFamily="2" charset="-79"/>
              </a:endParaRPr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B167A53B-379A-0D41-A459-48A6C274B90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133751" y="2121597"/>
              <a:ext cx="810773" cy="78977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b="1">
                <a:cs typeface="Aharoni" panose="02010803020104030203" pitchFamily="2" charset="-79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6286353-F48B-404D-8191-01D6430A1F7A}"/>
                </a:ext>
              </a:extLst>
            </p:cNvPr>
            <p:cNvSpPr txBox="1"/>
            <p:nvPr/>
          </p:nvSpPr>
          <p:spPr>
            <a:xfrm>
              <a:off x="3276082" y="2121597"/>
              <a:ext cx="663479" cy="382833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cs typeface="Aharoni" panose="02010803020104030203" pitchFamily="2" charset="-79"/>
                </a:rPr>
                <a:t>DNA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5EDA3035-A64E-6D4C-9D62-E2244D13AE25}"/>
                </a:ext>
              </a:extLst>
            </p:cNvPr>
            <p:cNvSpPr txBox="1"/>
            <p:nvPr/>
          </p:nvSpPr>
          <p:spPr>
            <a:xfrm>
              <a:off x="4081436" y="1765373"/>
              <a:ext cx="591198" cy="3828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cs typeface="Aharoni" panose="02010803020104030203" pitchFamily="2" charset="-79"/>
                </a:rPr>
                <a:t>Cell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D2012ED5-9740-BE44-90CA-67AB2E7AE672}"/>
                </a:ext>
              </a:extLst>
            </p:cNvPr>
            <p:cNvSpPr txBox="1"/>
            <p:nvPr/>
          </p:nvSpPr>
          <p:spPr>
            <a:xfrm>
              <a:off x="4081436" y="1390815"/>
              <a:ext cx="803054" cy="3828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cs typeface="Aharoni" panose="02010803020104030203" pitchFamily="2" charset="-79"/>
                </a:rPr>
                <a:t>Tissue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3E76895D-8DC1-9B47-9B13-58C0978E2999}"/>
                </a:ext>
              </a:extLst>
            </p:cNvPr>
            <p:cNvSpPr txBox="1"/>
            <p:nvPr/>
          </p:nvSpPr>
          <p:spPr>
            <a:xfrm>
              <a:off x="4081436" y="1096514"/>
              <a:ext cx="1356368" cy="3828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cs typeface="Aharoni" panose="02010803020104030203" pitchFamily="2" charset="-79"/>
                </a:rPr>
                <a:t>Patient Scale</a:t>
              </a:r>
            </a:p>
          </p:txBody>
        </p:sp>
      </p:grpSp>
      <p:cxnSp>
        <p:nvCxnSpPr>
          <p:cNvPr id="4" name="Straight Arrow Connector 3"/>
          <p:cNvCxnSpPr/>
          <p:nvPr/>
        </p:nvCxnSpPr>
        <p:spPr>
          <a:xfrm flipH="1">
            <a:off x="2221954" y="4075342"/>
            <a:ext cx="53892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>
            <a:off x="2223473" y="3915676"/>
            <a:ext cx="537401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V="1">
            <a:off x="1029219" y="3821901"/>
            <a:ext cx="311969" cy="582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192100" y="3688731"/>
            <a:ext cx="561051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11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Dose rate</a:t>
            </a:r>
          </a:p>
        </p:txBody>
      </p:sp>
      <p:sp>
        <p:nvSpPr>
          <p:cNvPr id="31" name="Rectangle 30"/>
          <p:cNvSpPr/>
          <p:nvPr/>
        </p:nvSpPr>
        <p:spPr>
          <a:xfrm>
            <a:off x="183868" y="3527816"/>
            <a:ext cx="290144" cy="1692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GB" sz="11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Dose</a:t>
            </a:r>
          </a:p>
        </p:txBody>
      </p:sp>
      <p:sp>
        <p:nvSpPr>
          <p:cNvPr id="32" name="Rectangle 31"/>
          <p:cNvSpPr/>
          <p:nvPr/>
        </p:nvSpPr>
        <p:spPr>
          <a:xfrm>
            <a:off x="192100" y="3366901"/>
            <a:ext cx="399148" cy="1692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GB" sz="11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Energy</a:t>
            </a:r>
          </a:p>
        </p:txBody>
      </p:sp>
      <p:sp>
        <p:nvSpPr>
          <p:cNvPr id="33" name="Rectangle 32"/>
          <p:cNvSpPr/>
          <p:nvPr/>
        </p:nvSpPr>
        <p:spPr>
          <a:xfrm>
            <a:off x="192100" y="4010559"/>
            <a:ext cx="782265" cy="1692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GB" sz="11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Fractionation</a:t>
            </a:r>
          </a:p>
        </p:txBody>
      </p:sp>
      <p:sp>
        <p:nvSpPr>
          <p:cNvPr id="35" name="Rectangle 34"/>
          <p:cNvSpPr/>
          <p:nvPr/>
        </p:nvSpPr>
        <p:spPr>
          <a:xfrm>
            <a:off x="192100" y="3849646"/>
            <a:ext cx="657961" cy="1692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GB" sz="11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LET</a:t>
            </a:r>
          </a:p>
        </p:txBody>
      </p:sp>
      <p:cxnSp>
        <p:nvCxnSpPr>
          <p:cNvPr id="51" name="Straight Arrow Connector 50"/>
          <p:cNvCxnSpPr/>
          <p:nvPr/>
        </p:nvCxnSpPr>
        <p:spPr>
          <a:xfrm flipH="1">
            <a:off x="2223473" y="3750122"/>
            <a:ext cx="537401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>
            <a:off x="2957368" y="4113231"/>
            <a:ext cx="918521" cy="169277"/>
          </a:xfrm>
          <a:prstGeom prst="rect">
            <a:avLst/>
          </a:prstGeom>
          <a:solidFill>
            <a:srgbClr val="FFFFFF">
              <a:alpha val="72157"/>
            </a:srgbClr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GB" sz="11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Cell cycle phase</a:t>
            </a:r>
          </a:p>
        </p:txBody>
      </p:sp>
      <p:sp>
        <p:nvSpPr>
          <p:cNvPr id="77" name="Rectangle 76"/>
          <p:cNvSpPr/>
          <p:nvPr/>
        </p:nvSpPr>
        <p:spPr>
          <a:xfrm>
            <a:off x="2971178" y="3795181"/>
            <a:ext cx="1546898" cy="169277"/>
          </a:xfrm>
          <a:prstGeom prst="rect">
            <a:avLst/>
          </a:prstGeom>
          <a:solidFill>
            <a:srgbClr val="FFFFFF">
              <a:alpha val="72157"/>
            </a:srgbClr>
          </a:solidFill>
        </p:spPr>
        <p:txBody>
          <a:bodyPr wrap="none" lIns="0" tIns="0" rIns="0" bIns="0">
            <a:spAutoFit/>
          </a:bodyPr>
          <a:lstStyle/>
          <a:p>
            <a:r>
              <a:rPr lang="en-GB" sz="11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Individual radio sensitivity</a:t>
            </a:r>
          </a:p>
        </p:txBody>
      </p:sp>
      <p:sp>
        <p:nvSpPr>
          <p:cNvPr id="78" name="Rectangle 77"/>
          <p:cNvSpPr/>
          <p:nvPr/>
        </p:nvSpPr>
        <p:spPr>
          <a:xfrm>
            <a:off x="2979410" y="3634266"/>
            <a:ext cx="1490793" cy="169277"/>
          </a:xfrm>
          <a:prstGeom prst="rect">
            <a:avLst/>
          </a:prstGeom>
          <a:solidFill>
            <a:srgbClr val="FFFFFF">
              <a:alpha val="72157"/>
            </a:srgbClr>
          </a:solidFill>
        </p:spPr>
        <p:txBody>
          <a:bodyPr wrap="none" lIns="0" tIns="0" rIns="0" bIns="0">
            <a:spAutoFit/>
          </a:bodyPr>
          <a:lstStyle/>
          <a:p>
            <a:r>
              <a:rPr lang="en-GB" sz="11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Tissue microenvironment</a:t>
            </a:r>
          </a:p>
        </p:txBody>
      </p:sp>
      <p:sp>
        <p:nvSpPr>
          <p:cNvPr id="79" name="Rectangle 78"/>
          <p:cNvSpPr/>
          <p:nvPr/>
        </p:nvSpPr>
        <p:spPr>
          <a:xfrm>
            <a:off x="2979410" y="3947734"/>
            <a:ext cx="745397" cy="169277"/>
          </a:xfrm>
          <a:prstGeom prst="rect">
            <a:avLst/>
          </a:prstGeom>
          <a:solidFill>
            <a:srgbClr val="FFFFFF">
              <a:alpha val="72157"/>
            </a:srgbClr>
          </a:solidFill>
        </p:spPr>
        <p:txBody>
          <a:bodyPr wrap="none" lIns="0" tIns="0" rIns="0" bIns="0">
            <a:spAutoFit/>
          </a:bodyPr>
          <a:lstStyle/>
          <a:p>
            <a:r>
              <a:rPr lang="en-GB" sz="11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Oxygenation</a:t>
            </a:r>
          </a:p>
        </p:txBody>
      </p:sp>
      <p:sp>
        <p:nvSpPr>
          <p:cNvPr id="84" name="Rectangle 83"/>
          <p:cNvSpPr/>
          <p:nvPr/>
        </p:nvSpPr>
        <p:spPr>
          <a:xfrm>
            <a:off x="3084758" y="4549597"/>
            <a:ext cx="1423467" cy="1692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GB" sz="11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Experimental conditions</a:t>
            </a:r>
          </a:p>
        </p:txBody>
      </p:sp>
      <p:cxnSp>
        <p:nvCxnSpPr>
          <p:cNvPr id="87" name="Straight Arrow Connector 86"/>
          <p:cNvCxnSpPr/>
          <p:nvPr/>
        </p:nvCxnSpPr>
        <p:spPr>
          <a:xfrm flipH="1" flipV="1">
            <a:off x="2146763" y="4179836"/>
            <a:ext cx="909199" cy="45439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36049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4" descr="http://upload.wikimedia.org/wikipedia/en/thumb/7/72/UniOfManchesterLogo.svg/1280px-UniOfManchesterLogo.svg.png">
            <a:extLst>
              <a:ext uri="{FF2B5EF4-FFF2-40B4-BE49-F238E27FC236}">
                <a16:creationId xmlns:a16="http://schemas.microsoft.com/office/drawing/2014/main" id="{2E295237-223F-4F4A-8A7D-5B61C949E3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323" y="74129"/>
            <a:ext cx="1296144" cy="546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3">
            <a:extLst>
              <a:ext uri="{FF2B5EF4-FFF2-40B4-BE49-F238E27FC236}">
                <a16:creationId xmlns:a16="http://schemas.microsoft.com/office/drawing/2014/main" id="{F10EF973-622D-304D-A1A6-65DADF1E0EA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84" t="8893" r="34106" b="62013"/>
          <a:stretch/>
        </p:blipFill>
        <p:spPr bwMode="auto">
          <a:xfrm>
            <a:off x="8070129" y="2956"/>
            <a:ext cx="998614" cy="692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154F1B2F-7C07-9140-A380-A184393DCB7B}"/>
                  </a:ext>
                </a:extLst>
              </p:cNvPr>
              <p:cNvSpPr/>
              <p:nvPr/>
            </p:nvSpPr>
            <p:spPr>
              <a:xfrm>
                <a:off x="189285" y="879069"/>
                <a:ext cx="4188833" cy="170476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1400" i="1" smtClean="0">
                        <a:solidFill>
                          <a:srgbClr val="4D4D4D"/>
                        </a:solidFill>
                        <a:latin typeface="Cambria Math" panose="02040503050406030204" pitchFamily="18" charset="0"/>
                      </a:rPr>
                      <m:t>𝑅𝐵𝐸</m:t>
                    </m:r>
                    <m:r>
                      <a:rPr lang="en-GB" sz="1400" i="1" smtClean="0">
                        <a:solidFill>
                          <a:srgbClr val="4D4D4D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1400" i="1">
                            <a:solidFill>
                              <a:srgbClr val="4D4D4D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GB" sz="1400" i="1">
                                <a:solidFill>
                                  <a:srgbClr val="4D4D4D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sSubSup>
                              <m:sSubSupPr>
                                <m:ctrlPr>
                                  <a:rPr lang="en-GB" sz="1400" i="1">
                                    <a:solidFill>
                                      <a:srgbClr val="4D4D4D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d>
                                  <m:dPr>
                                    <m:ctrlPr>
                                      <a:rPr lang="en-GB" sz="1400" i="1">
                                        <a:solidFill>
                                          <a:srgbClr val="4D4D4D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type m:val="lin"/>
                                        <m:ctrlPr>
                                          <a:rPr lang="en-GB" sz="1400" i="1">
                                            <a:solidFill>
                                              <a:srgbClr val="4D4D4D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GB" sz="1400" i="1">
                                            <a:solidFill>
                                              <a:srgbClr val="4D4D4D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𝛼</m:t>
                                        </m:r>
                                      </m:num>
                                      <m:den>
                                        <m:r>
                                          <a:rPr lang="en-GB" sz="1400" i="1">
                                            <a:solidFill>
                                              <a:srgbClr val="4D4D4D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𝛽</m:t>
                                        </m:r>
                                      </m:den>
                                    </m:f>
                                  </m:e>
                                </m:d>
                              </m:e>
                              <m:sub>
                                <m:r>
                                  <a:rPr lang="en-GB" sz="1400" i="1">
                                    <a:solidFill>
                                      <a:srgbClr val="4D4D4D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sub>
                              <m:sup>
                                <m:r>
                                  <a:rPr lang="en-GB" sz="1400" i="1">
                                    <a:solidFill>
                                      <a:srgbClr val="4D4D4D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  <m:r>
                              <a:rPr lang="en-GB" sz="1400" i="1">
                                <a:solidFill>
                                  <a:srgbClr val="4D4D4D"/>
                                </a:solidFill>
                                <a:latin typeface="Cambria Math" panose="02040503050406030204" pitchFamily="18" charset="0"/>
                              </a:rPr>
                              <m:t>+4</m:t>
                            </m:r>
                            <m:sSub>
                              <m:sSubPr>
                                <m:ctrlPr>
                                  <a:rPr lang="en-GB" sz="1400" i="1">
                                    <a:solidFill>
                                      <a:srgbClr val="4D4D4D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d>
                                  <m:dPr>
                                    <m:ctrlPr>
                                      <a:rPr lang="en-GB" sz="1400" i="1">
                                        <a:solidFill>
                                          <a:srgbClr val="4D4D4D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type m:val="lin"/>
                                        <m:ctrlPr>
                                          <a:rPr lang="en-GB" sz="1400" i="1">
                                            <a:solidFill>
                                              <a:srgbClr val="4D4D4D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GB" sz="1400" i="1">
                                            <a:solidFill>
                                              <a:srgbClr val="4D4D4D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𝛼</m:t>
                                        </m:r>
                                      </m:num>
                                      <m:den>
                                        <m:r>
                                          <a:rPr lang="en-GB" sz="1400" i="1">
                                            <a:solidFill>
                                              <a:srgbClr val="4D4D4D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𝛽</m:t>
                                        </m:r>
                                      </m:den>
                                    </m:f>
                                  </m:e>
                                </m:d>
                              </m:e>
                              <m:sub>
                                <m:r>
                                  <a:rPr lang="en-GB" sz="1400" i="1">
                                    <a:solidFill>
                                      <a:srgbClr val="4D4D4D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GB" sz="1400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1400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𝑹𝑩𝑬</m:t>
                                </m:r>
                              </m:e>
                              <m:sub>
                                <m:r>
                                  <a:rPr lang="en-GB" sz="1400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𝒎𝒂𝒙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GB" sz="1400" i="1">
                                    <a:solidFill>
                                      <a:srgbClr val="4D4D4D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1400" i="1">
                                    <a:solidFill>
                                      <a:srgbClr val="4D4D4D"/>
                                    </a:solidFill>
                                    <a:latin typeface="Cambria Math" panose="02040503050406030204" pitchFamily="18" charset="0"/>
                                  </a:rPr>
                                  <m:t>𝐷</m:t>
                                </m:r>
                              </m:e>
                              <m:sub>
                                <m:r>
                                  <a:rPr lang="en-GB" sz="1400" i="1">
                                    <a:solidFill>
                                      <a:srgbClr val="4D4D4D"/>
                                    </a:solidFill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sub>
                            </m:sSub>
                            <m:r>
                              <a:rPr lang="en-GB" sz="1400" i="1">
                                <a:solidFill>
                                  <a:srgbClr val="4D4D4D"/>
                                </a:solidFill>
                                <a:latin typeface="Cambria Math" panose="02040503050406030204" pitchFamily="18" charset="0"/>
                              </a:rPr>
                              <m:t>+4</m:t>
                            </m:r>
                            <m:sSup>
                              <m:sSupPr>
                                <m:ctrlPr>
                                  <a:rPr lang="en-GB" sz="1400" i="1">
                                    <a:solidFill>
                                      <a:srgbClr val="4D4D4D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GB" sz="1400" i="1">
                                        <a:solidFill>
                                          <a:srgbClr val="4D4D4D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GB" sz="1400" b="1" i="1" smtClean="0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sz="1400" b="1" i="1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𝑹𝑩𝑬</m:t>
                                        </m:r>
                                      </m:e>
                                      <m:sub>
                                        <m:r>
                                          <a:rPr lang="en-GB" sz="1400" b="1" i="1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𝒎𝒊𝒏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  <m:sup>
                                <m:r>
                                  <a:rPr lang="en-GB" sz="1400" i="1">
                                    <a:solidFill>
                                      <a:srgbClr val="4D4D4D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sSubSup>
                              <m:sSubSupPr>
                                <m:ctrlPr>
                                  <a:rPr lang="en-GB" sz="1400" i="1">
                                    <a:solidFill>
                                      <a:srgbClr val="4D4D4D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GB" sz="1400" i="1">
                                    <a:solidFill>
                                      <a:srgbClr val="4D4D4D"/>
                                    </a:solidFill>
                                    <a:latin typeface="Cambria Math" panose="02040503050406030204" pitchFamily="18" charset="0"/>
                                  </a:rPr>
                                  <m:t>𝐷</m:t>
                                </m:r>
                              </m:e>
                              <m:sub>
                                <m:r>
                                  <a:rPr lang="en-GB" sz="1400" i="1">
                                    <a:solidFill>
                                      <a:srgbClr val="4D4D4D"/>
                                    </a:solidFill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sub>
                              <m:sup>
                                <m:r>
                                  <a:rPr lang="en-GB" sz="1400" i="1">
                                    <a:solidFill>
                                      <a:srgbClr val="4D4D4D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</m:e>
                        </m:rad>
                        <m:r>
                          <a:rPr lang="en-GB" sz="1400" i="1">
                            <a:solidFill>
                              <a:srgbClr val="4D4D4D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GB" sz="1400" i="1">
                                <a:solidFill>
                                  <a:srgbClr val="4D4D4D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d>
                              <m:dPr>
                                <m:ctrlPr>
                                  <a:rPr lang="en-GB" sz="1400" i="1">
                                    <a:solidFill>
                                      <a:srgbClr val="4D4D4D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type m:val="lin"/>
                                    <m:ctrlPr>
                                      <a:rPr lang="en-GB" sz="1400" i="1">
                                        <a:solidFill>
                                          <a:srgbClr val="4D4D4D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GB" sz="1400" i="1">
                                        <a:solidFill>
                                          <a:srgbClr val="4D4D4D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𝛼</m:t>
                                    </m:r>
                                  </m:num>
                                  <m:den>
                                    <m:r>
                                      <a:rPr lang="en-GB" sz="1400" i="1">
                                        <a:solidFill>
                                          <a:srgbClr val="4D4D4D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𝛽</m:t>
                                    </m:r>
                                  </m:den>
                                </m:f>
                              </m:e>
                            </m:d>
                          </m:e>
                          <m:sub>
                            <m:r>
                              <a:rPr lang="en-GB" sz="1400" i="1">
                                <a:solidFill>
                                  <a:srgbClr val="4D4D4D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</m:num>
                      <m:den>
                        <m:r>
                          <a:rPr lang="en-GB" sz="1400" i="1">
                            <a:solidFill>
                              <a:srgbClr val="4D4D4D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sSub>
                          <m:sSubPr>
                            <m:ctrlPr>
                              <a:rPr lang="en-GB" sz="1400" i="1">
                                <a:solidFill>
                                  <a:srgbClr val="4D4D4D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400" i="1">
                                <a:solidFill>
                                  <a:srgbClr val="4D4D4D"/>
                                </a:solidFill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GB" sz="1400" i="1">
                                <a:solidFill>
                                  <a:srgbClr val="4D4D4D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</m:den>
                    </m:f>
                  </m:oMath>
                </a14:m>
                <a:r>
                  <a:rPr lang="en-GB" sz="1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</a:p>
              <a:p>
                <a:pPr marL="214313" indent="-214313">
                  <a:buFont typeface="Arial" charset="0"/>
                  <a:buChar char="•"/>
                </a:pPr>
                <a:endParaRPr lang="en-GB" sz="14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39291"/>
                <a:endParaRPr lang="en-GB" sz="14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39291"/>
                <a:r>
                  <a:rPr lang="en-GB" sz="1400" dirty="0" err="1">
                    <a:solidFill>
                      <a:srgbClr val="FF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RBE</a:t>
                </a:r>
                <a:r>
                  <a:rPr lang="en-GB" sz="1400" baseline="-25000" dirty="0" err="1">
                    <a:solidFill>
                      <a:srgbClr val="FF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max</a:t>
                </a:r>
                <a:r>
                  <a:rPr lang="en-GB" sz="1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GB" sz="1400" dirty="0">
                    <a:solidFill>
                      <a:srgbClr val="4D4D4D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and</a:t>
                </a:r>
                <a:r>
                  <a:rPr lang="en-GB" sz="1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GB" sz="1400" dirty="0" err="1">
                    <a:solidFill>
                      <a:srgbClr val="FF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RBE</a:t>
                </a:r>
                <a:r>
                  <a:rPr lang="en-GB" sz="1400" baseline="-25000" dirty="0" err="1">
                    <a:solidFill>
                      <a:srgbClr val="FF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min</a:t>
                </a:r>
                <a:r>
                  <a:rPr lang="en-GB" sz="1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GB" sz="1400" dirty="0">
                    <a:solidFill>
                      <a:srgbClr val="4D4D4D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are fit to experimental data for cell survival</a:t>
                </a:r>
              </a:p>
              <a:p>
                <a:pPr marL="39291"/>
                <a:endParaRPr lang="en-GB" sz="14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154F1B2F-7C07-9140-A380-A184393DCB7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9285" y="879069"/>
                <a:ext cx="4188833" cy="170476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54B98B8B-C21F-5A4B-9EBC-CC288542945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41298" y="846291"/>
            <a:ext cx="4288441" cy="375238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89665B5-1757-9B4B-969C-9DB7D56EEACF}"/>
              </a:ext>
            </a:extLst>
          </p:cNvPr>
          <p:cNvSpPr txBox="1"/>
          <p:nvPr/>
        </p:nvSpPr>
        <p:spPr>
          <a:xfrm>
            <a:off x="4962807" y="4687542"/>
            <a:ext cx="384542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i="1">
                <a:solidFill>
                  <a:schemeClr val="tx1">
                    <a:lumMod val="85000"/>
                    <a:lumOff val="15000"/>
                  </a:schemeClr>
                </a:solidFill>
              </a:rPr>
              <a:t>McNamara et al., Phys. Med. Biol., 2015</a:t>
            </a:r>
          </a:p>
          <a:p>
            <a:r>
              <a:rPr lang="en-US" sz="1050" i="1" err="1">
                <a:solidFill>
                  <a:schemeClr val="tx1">
                    <a:lumMod val="85000"/>
                    <a:lumOff val="15000"/>
                  </a:schemeClr>
                </a:solidFill>
              </a:rPr>
              <a:t>Carabe</a:t>
            </a:r>
            <a:r>
              <a:rPr lang="en-US" sz="1050" i="1">
                <a:solidFill>
                  <a:schemeClr val="tx1">
                    <a:lumMod val="85000"/>
                    <a:lumOff val="15000"/>
                  </a:schemeClr>
                </a:solidFill>
              </a:rPr>
              <a:t> et al., Phys. Med. Biol., 2012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0086546E-1B20-8A48-9326-ECBB17AEFFB3}"/>
              </a:ext>
            </a:extLst>
          </p:cNvPr>
          <p:cNvSpPr txBox="1">
            <a:spLocks/>
          </p:cNvSpPr>
          <p:nvPr/>
        </p:nvSpPr>
        <p:spPr>
          <a:xfrm>
            <a:off x="1412467" y="2956"/>
            <a:ext cx="6657662" cy="617984"/>
          </a:xfrm>
          <a:prstGeom prst="rect">
            <a:avLst/>
          </a:prstGeom>
          <a:ln>
            <a:noFill/>
          </a:ln>
        </p:spPr>
        <p:txBody>
          <a:bodyPr vert="horz" lIns="68580" tIns="34290" rIns="68580" bIns="3429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550" dirty="0">
              <a:ln>
                <a:solidFill>
                  <a:schemeClr val="bg1">
                    <a:lumMod val="65000"/>
                  </a:schemeClr>
                </a:solidFill>
              </a:ln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BF09A41-E71F-DA46-827C-94E56CACA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75DB3-BAD5-504F-9A10-380D62A0FB51}" type="slidenum">
              <a:rPr lang="en-US" smtClean="0"/>
              <a:t>3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627986" y="10494"/>
            <a:ext cx="6209245" cy="70788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GB" sz="2000" b="1" dirty="0"/>
              <a:t>Cell scale approaches to RBE</a:t>
            </a:r>
          </a:p>
          <a:p>
            <a:pPr algn="ctr"/>
            <a:r>
              <a:rPr lang="en-GB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Phenomenological models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4C09BD7-54FE-4B45-856D-2D6106BE4407}"/>
              </a:ext>
            </a:extLst>
          </p:cNvPr>
          <p:cNvGrpSpPr>
            <a:grpSpLocks noChangeAspect="1"/>
          </p:cNvGrpSpPr>
          <p:nvPr/>
        </p:nvGrpSpPr>
        <p:grpSpPr>
          <a:xfrm>
            <a:off x="135618" y="2452146"/>
            <a:ext cx="1958273" cy="1901768"/>
            <a:chOff x="3124514" y="1047905"/>
            <a:chExt cx="3044792" cy="2956936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00BB6D19-8836-6042-BD96-C14B42EC366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133751" y="1047905"/>
              <a:ext cx="3035555" cy="29569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b="1">
                <a:cs typeface="Aharoni" panose="02010803020104030203" pitchFamily="2" charset="-79"/>
              </a:endParaRP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40889E08-6D20-BE42-9483-7F1AC22D4BD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124514" y="1354193"/>
              <a:ext cx="2510747" cy="244572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b="1" dirty="0">
                <a:cs typeface="Aharoni" panose="02010803020104030203" pitchFamily="2" charset="-79"/>
              </a:endParaRPr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9C66ED36-F149-EA43-9963-A81A42D5D1A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133751" y="1685061"/>
              <a:ext cx="1772056" cy="1726161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b="1">
                <a:cs typeface="Aharoni" panose="02010803020104030203" pitchFamily="2" charset="-79"/>
              </a:endParaRP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B167A53B-379A-0D41-A459-48A6C274B90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133751" y="2121597"/>
              <a:ext cx="810773" cy="78977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b="1">
                <a:cs typeface="Aharoni" panose="02010803020104030203" pitchFamily="2" charset="-79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36286353-F48B-404D-8191-01D6430A1F7A}"/>
                </a:ext>
              </a:extLst>
            </p:cNvPr>
            <p:cNvSpPr txBox="1"/>
            <p:nvPr/>
          </p:nvSpPr>
          <p:spPr>
            <a:xfrm>
              <a:off x="3276082" y="2121597"/>
              <a:ext cx="663479" cy="382833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cs typeface="Aharoni" panose="02010803020104030203" pitchFamily="2" charset="-79"/>
                </a:rPr>
                <a:t>DNA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5EDA3035-A64E-6D4C-9D62-E2244D13AE25}"/>
                </a:ext>
              </a:extLst>
            </p:cNvPr>
            <p:cNvSpPr txBox="1"/>
            <p:nvPr/>
          </p:nvSpPr>
          <p:spPr>
            <a:xfrm>
              <a:off x="4081436" y="1765373"/>
              <a:ext cx="591198" cy="3828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cs typeface="Aharoni" panose="02010803020104030203" pitchFamily="2" charset="-79"/>
                </a:rPr>
                <a:t>Cell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D2012ED5-9740-BE44-90CA-67AB2E7AE672}"/>
                </a:ext>
              </a:extLst>
            </p:cNvPr>
            <p:cNvSpPr txBox="1"/>
            <p:nvPr/>
          </p:nvSpPr>
          <p:spPr>
            <a:xfrm>
              <a:off x="4081436" y="1390815"/>
              <a:ext cx="803054" cy="3828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cs typeface="Aharoni" panose="02010803020104030203" pitchFamily="2" charset="-79"/>
                </a:rPr>
                <a:t>Tissue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3E76895D-8DC1-9B47-9B13-58C0978E2999}"/>
                </a:ext>
              </a:extLst>
            </p:cNvPr>
            <p:cNvSpPr txBox="1"/>
            <p:nvPr/>
          </p:nvSpPr>
          <p:spPr>
            <a:xfrm>
              <a:off x="4081436" y="1096514"/>
              <a:ext cx="1356368" cy="3828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cs typeface="Aharoni" panose="02010803020104030203" pitchFamily="2" charset="-79"/>
                </a:rPr>
                <a:t>Patient Scale</a:t>
              </a:r>
            </a:p>
          </p:txBody>
        </p:sp>
      </p:grpSp>
      <p:cxnSp>
        <p:nvCxnSpPr>
          <p:cNvPr id="6" name="Straight Arrow Connector 5"/>
          <p:cNvCxnSpPr/>
          <p:nvPr/>
        </p:nvCxnSpPr>
        <p:spPr>
          <a:xfrm>
            <a:off x="1009311" y="3417030"/>
            <a:ext cx="892317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319251" y="3465977"/>
            <a:ext cx="1123513" cy="369332"/>
          </a:xfrm>
          <a:prstGeom prst="rect">
            <a:avLst/>
          </a:prstGeom>
          <a:solidFill>
            <a:srgbClr val="FFFFFF">
              <a:alpha val="69804"/>
            </a:srgbClr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tx2">
                    <a:lumMod val="60000"/>
                    <a:lumOff val="40000"/>
                  </a:schemeClr>
                </a:solidFill>
              </a:rPr>
              <a:t>Validation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491529" y="2480976"/>
            <a:ext cx="189353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4D4D4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Many models proposed, but hard to validate using post-treatment imaging.</a:t>
            </a:r>
          </a:p>
          <a:p>
            <a:endParaRPr lang="en-GB" sz="1400" dirty="0">
              <a:solidFill>
                <a:srgbClr val="4D4D4D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1400" dirty="0">
                <a:solidFill>
                  <a:srgbClr val="4D4D4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major challenge to gain clinical confidence. </a:t>
            </a:r>
          </a:p>
          <a:p>
            <a:r>
              <a:rPr lang="en-GB" sz="1400" dirty="0">
                <a:solidFill>
                  <a:srgbClr val="4D4D4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(Limited evidence for RBE in vivo)</a:t>
            </a:r>
          </a:p>
        </p:txBody>
      </p:sp>
    </p:spTree>
    <p:extLst>
      <p:ext uri="{BB962C8B-B14F-4D97-AF65-F5344CB8AC3E}">
        <p14:creationId xmlns:p14="http://schemas.microsoft.com/office/powerpoint/2010/main" val="28686494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" r="35833"/>
          <a:stretch/>
        </p:blipFill>
        <p:spPr bwMode="auto">
          <a:xfrm>
            <a:off x="2443418" y="3155326"/>
            <a:ext cx="4428000" cy="173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 descr="http://upload.wikimedia.org/wikipedia/en/thumb/7/72/UniOfManchesterLogo.svg/1280px-UniOfManchesterLogo.svg.png">
            <a:extLst>
              <a:ext uri="{FF2B5EF4-FFF2-40B4-BE49-F238E27FC236}">
                <a16:creationId xmlns:a16="http://schemas.microsoft.com/office/drawing/2014/main" id="{E460C436-44B7-C341-8C7D-8360D2C2F5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323" y="74129"/>
            <a:ext cx="1296144" cy="546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>
            <a:extLst>
              <a:ext uri="{FF2B5EF4-FFF2-40B4-BE49-F238E27FC236}">
                <a16:creationId xmlns:a16="http://schemas.microsoft.com/office/drawing/2014/main" id="{08B016E6-3783-F240-8F22-293E4A3EBB9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84" t="8893" r="34106" b="62013"/>
          <a:stretch/>
        </p:blipFill>
        <p:spPr bwMode="auto">
          <a:xfrm>
            <a:off x="8070129" y="2956"/>
            <a:ext cx="998614" cy="692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6" t="13047" r="3022" b="2337"/>
          <a:stretch/>
        </p:blipFill>
        <p:spPr>
          <a:xfrm>
            <a:off x="7541064" y="966132"/>
            <a:ext cx="1224000" cy="792000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10" name="Picture 2" descr="M:\PRECISE -Tranlational Radiobiology postdoc\Summer School Workshop\Clonogenics pics\IMG_5701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16" t="16570" r="11489" b="15177"/>
          <a:stretch/>
        </p:blipFill>
        <p:spPr bwMode="auto">
          <a:xfrm>
            <a:off x="7541064" y="4147827"/>
            <a:ext cx="1148989" cy="737102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1064" y="1943281"/>
            <a:ext cx="946666" cy="91987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1064" y="3048302"/>
            <a:ext cx="914376" cy="914376"/>
          </a:xfrm>
          <a:prstGeom prst="rect">
            <a:avLst/>
          </a:prstGeom>
        </p:spPr>
      </p:pic>
      <p:grpSp>
        <p:nvGrpSpPr>
          <p:cNvPr id="17" name="Group 16"/>
          <p:cNvGrpSpPr/>
          <p:nvPr/>
        </p:nvGrpSpPr>
        <p:grpSpPr>
          <a:xfrm>
            <a:off x="65279" y="811288"/>
            <a:ext cx="4811520" cy="2398227"/>
            <a:chOff x="-244749" y="1165394"/>
            <a:chExt cx="10030307" cy="4831546"/>
          </a:xfrm>
        </p:grpSpPr>
        <p:sp>
          <p:nvSpPr>
            <p:cNvPr id="18" name="Rounded Rectangle 17"/>
            <p:cNvSpPr/>
            <p:nvPr/>
          </p:nvSpPr>
          <p:spPr>
            <a:xfrm>
              <a:off x="1187624" y="1772816"/>
              <a:ext cx="2088232" cy="1008112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dirty="0">
                  <a:solidFill>
                    <a:schemeClr val="tx1"/>
                  </a:solidFill>
                </a:rPr>
                <a:t>Measurement</a:t>
              </a:r>
            </a:p>
          </p:txBody>
        </p:sp>
        <p:sp>
          <p:nvSpPr>
            <p:cNvPr id="19" name="Rounded Rectangle 18"/>
            <p:cNvSpPr/>
            <p:nvPr/>
          </p:nvSpPr>
          <p:spPr>
            <a:xfrm>
              <a:off x="5004048" y="2996952"/>
              <a:ext cx="2088232" cy="1008112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dirty="0">
                  <a:solidFill>
                    <a:schemeClr val="tx1"/>
                  </a:solidFill>
                </a:rPr>
                <a:t>Conceptual Model</a:t>
              </a:r>
            </a:p>
          </p:txBody>
        </p:sp>
        <p:sp>
          <p:nvSpPr>
            <p:cNvPr id="20" name="Rounded Rectangle 19"/>
            <p:cNvSpPr/>
            <p:nvPr/>
          </p:nvSpPr>
          <p:spPr>
            <a:xfrm>
              <a:off x="1187624" y="4221088"/>
              <a:ext cx="2088232" cy="1008112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dirty="0">
                  <a:solidFill>
                    <a:schemeClr val="tx1"/>
                  </a:solidFill>
                </a:rPr>
                <a:t>Computerised Model</a:t>
              </a:r>
            </a:p>
          </p:txBody>
        </p:sp>
        <p:sp>
          <p:nvSpPr>
            <p:cNvPr id="21" name="Arc 20"/>
            <p:cNvSpPr/>
            <p:nvPr/>
          </p:nvSpPr>
          <p:spPr>
            <a:xfrm>
              <a:off x="1907704" y="1412776"/>
              <a:ext cx="4104456" cy="4320480"/>
            </a:xfrm>
            <a:prstGeom prst="arc">
              <a:avLst>
                <a:gd name="adj1" fmla="val 14229000"/>
                <a:gd name="adj2" fmla="val 20614833"/>
              </a:avLst>
            </a:prstGeom>
            <a:ln w="57150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800" dirty="0"/>
            </a:p>
          </p:txBody>
        </p:sp>
        <p:sp>
          <p:nvSpPr>
            <p:cNvPr id="22" name="Arc 21"/>
            <p:cNvSpPr/>
            <p:nvPr/>
          </p:nvSpPr>
          <p:spPr>
            <a:xfrm>
              <a:off x="1808076" y="1412776"/>
              <a:ext cx="4104456" cy="4320480"/>
            </a:xfrm>
            <a:prstGeom prst="arc">
              <a:avLst>
                <a:gd name="adj1" fmla="val 768296"/>
                <a:gd name="adj2" fmla="val 7695853"/>
              </a:avLst>
            </a:prstGeom>
            <a:ln w="57150">
              <a:solidFill>
                <a:srgbClr val="00B05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800" dirty="0"/>
            </a:p>
          </p:txBody>
        </p:sp>
        <p:sp>
          <p:nvSpPr>
            <p:cNvPr id="23" name="Arc 22"/>
            <p:cNvSpPr/>
            <p:nvPr/>
          </p:nvSpPr>
          <p:spPr>
            <a:xfrm>
              <a:off x="1907704" y="1412776"/>
              <a:ext cx="4104456" cy="4320480"/>
            </a:xfrm>
            <a:prstGeom prst="arc">
              <a:avLst>
                <a:gd name="adj1" fmla="val 9732428"/>
                <a:gd name="adj2" fmla="val 12110734"/>
              </a:avLst>
            </a:prstGeom>
            <a:ln w="57150">
              <a:solidFill>
                <a:schemeClr val="accent2">
                  <a:lumMod val="60000"/>
                  <a:lumOff val="40000"/>
                </a:schemeClr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800" dirty="0"/>
            </a:p>
          </p:txBody>
        </p:sp>
        <p:sp>
          <p:nvSpPr>
            <p:cNvPr id="24" name="Arc 23"/>
            <p:cNvSpPr/>
            <p:nvPr/>
          </p:nvSpPr>
          <p:spPr>
            <a:xfrm rot="16200000">
              <a:off x="3502732" y="3043808"/>
              <a:ext cx="914400" cy="914400"/>
            </a:xfrm>
            <a:prstGeom prst="arc">
              <a:avLst>
                <a:gd name="adj1" fmla="val 16200000"/>
                <a:gd name="adj2" fmla="val 5285445"/>
              </a:avLst>
            </a:prstGeom>
            <a:ln w="31750">
              <a:solidFill>
                <a:schemeClr val="tx1"/>
              </a:solidFill>
              <a:headEnd type="none" w="lg" len="med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800" dirty="0"/>
            </a:p>
          </p:txBody>
        </p:sp>
        <p:sp>
          <p:nvSpPr>
            <p:cNvPr id="25" name="Arc 24"/>
            <p:cNvSpPr/>
            <p:nvPr/>
          </p:nvSpPr>
          <p:spPr>
            <a:xfrm rot="5400000">
              <a:off x="3502732" y="3039260"/>
              <a:ext cx="914400" cy="914400"/>
            </a:xfrm>
            <a:prstGeom prst="arc">
              <a:avLst>
                <a:gd name="adj1" fmla="val 16200000"/>
                <a:gd name="adj2" fmla="val 5285445"/>
              </a:avLst>
            </a:prstGeom>
            <a:ln w="31750">
              <a:solidFill>
                <a:schemeClr val="tx1"/>
              </a:solidFill>
              <a:headEnd type="none" w="lg" len="med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800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4514624" y="1165394"/>
              <a:ext cx="2652379" cy="5517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/>
                <a:t>Model Qualification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-244749" y="3290619"/>
              <a:ext cx="2363802" cy="5517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/>
                <a:t>Model Validation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4786409" y="5445224"/>
              <a:ext cx="2514362" cy="5517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/>
                <a:t>Model Verification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3420959" y="3275451"/>
              <a:ext cx="1426983" cy="5517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/>
                <a:t>Iteration</a:t>
              </a:r>
            </a:p>
          </p:txBody>
        </p:sp>
        <p:cxnSp>
          <p:nvCxnSpPr>
            <p:cNvPr id="30" name="Straight Arrow Connector 29"/>
            <p:cNvCxnSpPr>
              <a:stCxn id="18" idx="3"/>
            </p:cNvCxnSpPr>
            <p:nvPr/>
          </p:nvCxnSpPr>
          <p:spPr>
            <a:xfrm>
              <a:off x="3275856" y="2276872"/>
              <a:ext cx="1728192" cy="762388"/>
            </a:xfrm>
            <a:prstGeom prst="straightConnector1">
              <a:avLst/>
            </a:prstGeom>
            <a:ln w="28575">
              <a:solidFill>
                <a:schemeClr val="tx1"/>
              </a:solidFill>
              <a:prstDash val="lg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 flipV="1">
              <a:off x="2771800" y="2780928"/>
              <a:ext cx="0" cy="1440160"/>
            </a:xfrm>
            <a:prstGeom prst="straightConnector1">
              <a:avLst/>
            </a:prstGeom>
            <a:ln w="28575">
              <a:solidFill>
                <a:schemeClr val="tx1"/>
              </a:solidFill>
              <a:prstDash val="lg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>
              <a:endCxn id="20" idx="3"/>
            </p:cNvCxnSpPr>
            <p:nvPr/>
          </p:nvCxnSpPr>
          <p:spPr>
            <a:xfrm flipH="1">
              <a:off x="3275856" y="3953660"/>
              <a:ext cx="1728192" cy="771484"/>
            </a:xfrm>
            <a:prstGeom prst="straightConnector1">
              <a:avLst/>
            </a:prstGeom>
            <a:ln w="28575">
              <a:solidFill>
                <a:schemeClr val="tx1"/>
              </a:solidFill>
              <a:prstDash val="lg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/>
            <p:cNvSpPr txBox="1"/>
            <p:nvPr/>
          </p:nvSpPr>
          <p:spPr>
            <a:xfrm>
              <a:off x="2123727" y="3316341"/>
              <a:ext cx="1166846" cy="31526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r>
                <a:rPr lang="en-GB" sz="800" dirty="0"/>
                <a:t>Simulation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3675086" y="2431922"/>
              <a:ext cx="882454" cy="31526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r>
                <a:rPr lang="en-GB" sz="800" dirty="0"/>
                <a:t>Analysis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3519140" y="4262778"/>
              <a:ext cx="1476334" cy="31526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r>
                <a:rPr lang="en-GB" sz="800" dirty="0"/>
                <a:t>Development</a:t>
              </a:r>
            </a:p>
          </p:txBody>
        </p:sp>
        <p:sp>
          <p:nvSpPr>
            <p:cNvPr id="36" name="Right Brace 35"/>
            <p:cNvSpPr/>
            <p:nvPr/>
          </p:nvSpPr>
          <p:spPr>
            <a:xfrm>
              <a:off x="7164289" y="1568371"/>
              <a:ext cx="504057" cy="4133754"/>
            </a:xfrm>
            <a:prstGeom prst="rightBrac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800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7683238" y="3340911"/>
              <a:ext cx="2102320" cy="8370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b="1" dirty="0"/>
                <a:t>Clinical Translation</a:t>
              </a:r>
            </a:p>
          </p:txBody>
        </p:sp>
      </p:grpSp>
      <p:cxnSp>
        <p:nvCxnSpPr>
          <p:cNvPr id="5" name="Straight Arrow Connector 4"/>
          <p:cNvCxnSpPr/>
          <p:nvPr/>
        </p:nvCxnSpPr>
        <p:spPr>
          <a:xfrm flipV="1">
            <a:off x="6667499" y="1995581"/>
            <a:ext cx="638175" cy="121524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V="1">
            <a:off x="6700837" y="2578236"/>
            <a:ext cx="638175" cy="10237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V="1">
            <a:off x="6700837" y="3505490"/>
            <a:ext cx="638175" cy="39521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6700837" y="4147828"/>
            <a:ext cx="638175" cy="1750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Rounded Rectangle 43"/>
          <p:cNvSpPr/>
          <p:nvPr/>
        </p:nvSpPr>
        <p:spPr>
          <a:xfrm>
            <a:off x="222984" y="3270496"/>
            <a:ext cx="2220434" cy="1233995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r>
              <a:rPr lang="en-GB" sz="1200" u="sng" dirty="0">
                <a:solidFill>
                  <a:schemeClr val="tx1"/>
                </a:solidFill>
              </a:rPr>
              <a:t>Understanding the error chain</a:t>
            </a:r>
            <a:endParaRPr lang="en-GB" sz="1200" dirty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tx1"/>
                </a:solidFill>
              </a:rPr>
              <a:t>What is the required experiment to reduce overall uncertainty?</a:t>
            </a:r>
          </a:p>
        </p:txBody>
      </p:sp>
      <p:sp>
        <p:nvSpPr>
          <p:cNvPr id="46" name="Rounded Rectangle 45"/>
          <p:cNvSpPr/>
          <p:nvPr/>
        </p:nvSpPr>
        <p:spPr>
          <a:xfrm>
            <a:off x="5395059" y="822571"/>
            <a:ext cx="1647826" cy="865205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Multi-assay validation</a:t>
            </a:r>
          </a:p>
        </p:txBody>
      </p:sp>
      <p:sp>
        <p:nvSpPr>
          <p:cNvPr id="47" name="Rounded Rectangle 46"/>
          <p:cNvSpPr/>
          <p:nvPr/>
        </p:nvSpPr>
        <p:spPr>
          <a:xfrm>
            <a:off x="4876799" y="1982267"/>
            <a:ext cx="1647826" cy="865205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r>
              <a:rPr lang="en-GB" sz="1200" u="sng" dirty="0">
                <a:solidFill>
                  <a:schemeClr val="tx1"/>
                </a:solidFill>
              </a:rPr>
              <a:t>Reduction of errors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chemeClr val="tx1"/>
                </a:solidFill>
              </a:rPr>
              <a:t>Equipment designed for experimental need</a:t>
            </a:r>
          </a:p>
        </p:txBody>
      </p:sp>
      <p:sp>
        <p:nvSpPr>
          <p:cNvPr id="4" name="Rectangle 3"/>
          <p:cNvSpPr/>
          <p:nvPr/>
        </p:nvSpPr>
        <p:spPr>
          <a:xfrm>
            <a:off x="7477041" y="885529"/>
            <a:ext cx="1359462" cy="924573"/>
          </a:xfrm>
          <a:prstGeom prst="rect">
            <a:avLst/>
          </a:prstGeom>
          <a:noFill/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2" name="TextBox 41"/>
          <p:cNvSpPr txBox="1"/>
          <p:nvPr/>
        </p:nvSpPr>
        <p:spPr>
          <a:xfrm>
            <a:off x="1317523" y="10494"/>
            <a:ext cx="6830170" cy="70788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GB" sz="2000" b="1" dirty="0"/>
              <a:t>We need to understand what happens before cell death: </a:t>
            </a:r>
          </a:p>
          <a:p>
            <a:pPr algn="ctr"/>
            <a:r>
              <a:rPr lang="en-GB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What are the mechanisms?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C8EB079-7007-DB4E-A818-9A77EB2B9A7B}"/>
              </a:ext>
            </a:extLst>
          </p:cNvPr>
          <p:cNvSpPr txBox="1"/>
          <p:nvPr/>
        </p:nvSpPr>
        <p:spPr>
          <a:xfrm>
            <a:off x="7163261" y="1685397"/>
            <a:ext cx="13234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Protein Kinetics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9B957BB-F363-724E-B336-AE11412019BC}"/>
              </a:ext>
            </a:extLst>
          </p:cNvPr>
          <p:cNvSpPr txBox="1"/>
          <p:nvPr/>
        </p:nvSpPr>
        <p:spPr>
          <a:xfrm>
            <a:off x="7163261" y="2842443"/>
            <a:ext cx="11537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Foci counting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F174159-C064-4341-8F43-6CCD0DEB9C07}"/>
              </a:ext>
            </a:extLst>
          </p:cNvPr>
          <p:cNvSpPr txBox="1"/>
          <p:nvPr/>
        </p:nvSpPr>
        <p:spPr>
          <a:xfrm>
            <a:off x="7163261" y="3866937"/>
            <a:ext cx="20615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Chromosome Aberrations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5FA53034-7AB5-684B-A2CC-078F67E8EEF7}"/>
              </a:ext>
            </a:extLst>
          </p:cNvPr>
          <p:cNvSpPr txBox="1"/>
          <p:nvPr/>
        </p:nvSpPr>
        <p:spPr>
          <a:xfrm>
            <a:off x="7163261" y="4884929"/>
            <a:ext cx="1054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Cell survival</a:t>
            </a:r>
          </a:p>
        </p:txBody>
      </p:sp>
    </p:spTree>
    <p:extLst>
      <p:ext uri="{BB962C8B-B14F-4D97-AF65-F5344CB8AC3E}">
        <p14:creationId xmlns:p14="http://schemas.microsoft.com/office/powerpoint/2010/main" val="13958996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happens at the DNA level?</a:t>
            </a:r>
            <a:br>
              <a:rPr lang="en-GB" dirty="0"/>
            </a:b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 stages to mechanism of DNA response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75DB3-BAD5-504F-9A10-380D62A0FB51}" type="slidenum">
              <a:rPr lang="en-US" smtClean="0"/>
              <a:t>5</a:t>
            </a:fld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24C09BD7-54FE-4B45-856D-2D6106BE4407}"/>
              </a:ext>
            </a:extLst>
          </p:cNvPr>
          <p:cNvGrpSpPr>
            <a:grpSpLocks noChangeAspect="1"/>
          </p:cNvGrpSpPr>
          <p:nvPr/>
        </p:nvGrpSpPr>
        <p:grpSpPr>
          <a:xfrm>
            <a:off x="457200" y="1501262"/>
            <a:ext cx="1958273" cy="1901768"/>
            <a:chOff x="3124514" y="1047905"/>
            <a:chExt cx="3044792" cy="2956936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00BB6D19-8836-6042-BD96-C14B42EC366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133751" y="1047905"/>
              <a:ext cx="3035555" cy="29569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b="1">
                <a:cs typeface="Aharoni" panose="02010803020104030203" pitchFamily="2" charset="-79"/>
              </a:endParaRPr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40889E08-6D20-BE42-9483-7F1AC22D4BD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124514" y="1354193"/>
              <a:ext cx="2510747" cy="244572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b="1" dirty="0">
                <a:cs typeface="Aharoni" panose="02010803020104030203" pitchFamily="2" charset="-79"/>
              </a:endParaRPr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9C66ED36-F149-EA43-9963-A81A42D5D1A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133751" y="1685061"/>
              <a:ext cx="1772056" cy="172616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b="1">
                <a:cs typeface="Aharoni" panose="02010803020104030203" pitchFamily="2" charset="-79"/>
              </a:endParaRPr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B167A53B-379A-0D41-A459-48A6C274B90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133751" y="2121597"/>
              <a:ext cx="810773" cy="789774"/>
            </a:xfrm>
            <a:prstGeom prst="ellipse">
              <a:avLst/>
            </a:prstGeom>
            <a:gradFill flip="none" rotWithShape="1">
              <a:gsLst>
                <a:gs pos="49000">
                  <a:srgbClr val="0070C0"/>
                </a:gs>
                <a:gs pos="0">
                  <a:srgbClr val="FF0000"/>
                </a:gs>
                <a:gs pos="100000">
                  <a:srgbClr val="00B050"/>
                </a:gs>
              </a:gsLst>
              <a:lin ang="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b="1">
                <a:cs typeface="Aharoni" panose="02010803020104030203" pitchFamily="2" charset="-79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36286353-F48B-404D-8191-01D6430A1F7A}"/>
                </a:ext>
              </a:extLst>
            </p:cNvPr>
            <p:cNvSpPr txBox="1"/>
            <p:nvPr/>
          </p:nvSpPr>
          <p:spPr>
            <a:xfrm>
              <a:off x="3276082" y="2121597"/>
              <a:ext cx="663479" cy="382833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cs typeface="Aharoni" panose="02010803020104030203" pitchFamily="2" charset="-79"/>
                </a:rPr>
                <a:t>DNA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5EDA3035-A64E-6D4C-9D62-E2244D13AE25}"/>
                </a:ext>
              </a:extLst>
            </p:cNvPr>
            <p:cNvSpPr txBox="1"/>
            <p:nvPr/>
          </p:nvSpPr>
          <p:spPr>
            <a:xfrm>
              <a:off x="4081436" y="1765373"/>
              <a:ext cx="591198" cy="3828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cs typeface="Aharoni" panose="02010803020104030203" pitchFamily="2" charset="-79"/>
                </a:rPr>
                <a:t>Cell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2012ED5-9740-BE44-90CA-67AB2E7AE672}"/>
                </a:ext>
              </a:extLst>
            </p:cNvPr>
            <p:cNvSpPr txBox="1"/>
            <p:nvPr/>
          </p:nvSpPr>
          <p:spPr>
            <a:xfrm>
              <a:off x="4081436" y="1390815"/>
              <a:ext cx="803054" cy="3828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cs typeface="Aharoni" panose="02010803020104030203" pitchFamily="2" charset="-79"/>
                </a:rPr>
                <a:t>Tissue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3E76895D-8DC1-9B47-9B13-58C0978E2999}"/>
                </a:ext>
              </a:extLst>
            </p:cNvPr>
            <p:cNvSpPr txBox="1"/>
            <p:nvPr/>
          </p:nvSpPr>
          <p:spPr>
            <a:xfrm>
              <a:off x="4081436" y="1096514"/>
              <a:ext cx="1356368" cy="3828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cs typeface="Aharoni" panose="02010803020104030203" pitchFamily="2" charset="-79"/>
                </a:rPr>
                <a:t>Patient Scale</a:t>
              </a:r>
            </a:p>
          </p:txBody>
        </p:sp>
      </p:grpSp>
      <p:cxnSp>
        <p:nvCxnSpPr>
          <p:cNvPr id="15" name="Straight Arrow Connector 14"/>
          <p:cNvCxnSpPr/>
          <p:nvPr/>
        </p:nvCxnSpPr>
        <p:spPr>
          <a:xfrm flipV="1">
            <a:off x="825388" y="2438033"/>
            <a:ext cx="2160573" cy="775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3406747" y="1678352"/>
            <a:ext cx="1456568" cy="1611508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5162718" y="1678352"/>
            <a:ext cx="1456568" cy="1611508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6918689" y="1678352"/>
            <a:ext cx="1456568" cy="1611508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9" name="gif.gif">
            <a:hlinkClick r:id="" action="ppaction://media"/>
            <a:extLst>
              <a:ext uri="{FF2B5EF4-FFF2-40B4-BE49-F238E27FC236}">
                <a16:creationId xmlns:a16="http://schemas.microsoft.com/office/drawing/2014/main" id="{675D4817-765C-F84C-810D-89C16C4002B5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183573" y="2112022"/>
            <a:ext cx="1419530" cy="72722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0" name="Picture 2" descr="C:\Users\mbmhrsi3\Dropbox (The University of Manchester)\Apps\drawio\DaMaRiS_Current.png">
            <a:extLst>
              <a:ext uri="{FF2B5EF4-FFF2-40B4-BE49-F238E27FC236}">
                <a16:creationId xmlns:a16="http://schemas.microsoft.com/office/drawing/2014/main" id="{10CC5E44-76B6-604D-8DC3-6918209106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7224" y="1819064"/>
            <a:ext cx="1319497" cy="1266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3708471" y="3304452"/>
            <a:ext cx="8699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Physics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316133" y="3289860"/>
            <a:ext cx="12370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70C0"/>
                </a:solidFill>
              </a:rPr>
              <a:t>Radiation-Chemistry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290944" y="3304452"/>
            <a:ext cx="801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00B050"/>
                </a:solidFill>
              </a:rPr>
              <a:t>Repair</a:t>
            </a:r>
          </a:p>
        </p:txBody>
      </p:sp>
      <p:pic>
        <p:nvPicPr>
          <p:cNvPr id="24" name="Picture 2" descr="http://www.mapfre.com/fundacion/html/revistas/seguridad/n134/img/art_2_07_en.jpg"/>
          <p:cNvPicPr>
            <a:picLocks noChangeAspect="1" noChangeArrowheads="1"/>
          </p:cNvPicPr>
          <p:nvPr/>
        </p:nvPicPr>
        <p:blipFill rotWithShape="1">
          <a:blip r:embed="rId6" cstate="print"/>
          <a:srcRect l="6894" r="7427"/>
          <a:stretch/>
        </p:blipFill>
        <p:spPr bwMode="auto">
          <a:xfrm>
            <a:off x="3439115" y="1968027"/>
            <a:ext cx="1399922" cy="1124447"/>
          </a:xfrm>
          <a:prstGeom prst="rect">
            <a:avLst/>
          </a:prstGeom>
          <a:noFill/>
        </p:spPr>
      </p:pic>
      <p:sp>
        <p:nvSpPr>
          <p:cNvPr id="25" name="TextBox 24"/>
          <p:cNvSpPr txBox="1"/>
          <p:nvPr/>
        </p:nvSpPr>
        <p:spPr>
          <a:xfrm>
            <a:off x="3728580" y="4044785"/>
            <a:ext cx="12623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Ionisations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303486" y="4044785"/>
            <a:ext cx="14695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Strand breaks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085581" y="4051246"/>
            <a:ext cx="14695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Repair fidelity</a:t>
            </a:r>
          </a:p>
        </p:txBody>
      </p:sp>
    </p:spTree>
    <p:extLst>
      <p:ext uri="{BB962C8B-B14F-4D97-AF65-F5344CB8AC3E}">
        <p14:creationId xmlns:p14="http://schemas.microsoft.com/office/powerpoint/2010/main" val="1724789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150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video>
              <p:cMediaNode vol="80000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19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E903890-0B36-BA46-9D1D-1F5EA71B7404}"/>
              </a:ext>
            </a:extLst>
          </p:cNvPr>
          <p:cNvSpPr/>
          <p:nvPr/>
        </p:nvSpPr>
        <p:spPr>
          <a:xfrm>
            <a:off x="0" y="4427034"/>
            <a:ext cx="2351774" cy="62991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itle 1">
            <a:extLst>
              <a:ext uri="{FF2B5EF4-FFF2-40B4-BE49-F238E27FC236}">
                <a16:creationId xmlns:a16="http://schemas.microsoft.com/office/drawing/2014/main" id="{F547FEFD-6122-CE4B-9B20-C4B0CF4EE46E}"/>
              </a:ext>
            </a:extLst>
          </p:cNvPr>
          <p:cNvSpPr txBox="1">
            <a:spLocks/>
          </p:cNvSpPr>
          <p:nvPr/>
        </p:nvSpPr>
        <p:spPr>
          <a:xfrm>
            <a:off x="2351774" y="2956"/>
            <a:ext cx="4440452" cy="617984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/>
              <a:t>DNA Damage</a:t>
            </a:r>
          </a:p>
        </p:txBody>
      </p:sp>
      <p:pic>
        <p:nvPicPr>
          <p:cNvPr id="22" name="Picture 4" descr="http://upload.wikimedia.org/wikipedia/en/thumb/7/72/UniOfManchesterLogo.svg/1280px-UniOfManchesterLogo.svg.png">
            <a:extLst>
              <a:ext uri="{FF2B5EF4-FFF2-40B4-BE49-F238E27FC236}">
                <a16:creationId xmlns:a16="http://schemas.microsoft.com/office/drawing/2014/main" id="{E460C436-44B7-C341-8C7D-8360D2C2F5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323" y="74129"/>
            <a:ext cx="1296144" cy="546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3">
            <a:extLst>
              <a:ext uri="{FF2B5EF4-FFF2-40B4-BE49-F238E27FC236}">
                <a16:creationId xmlns:a16="http://schemas.microsoft.com/office/drawing/2014/main" id="{08B016E6-3783-F240-8F22-293E4A3EBB9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84" t="8893" r="34106" b="62013"/>
          <a:stretch/>
        </p:blipFill>
        <p:spPr bwMode="auto">
          <a:xfrm>
            <a:off x="8070129" y="2956"/>
            <a:ext cx="998614" cy="692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5D1F8205-43C8-CF47-B94C-C62A3CCE1ED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82838" y="1262257"/>
            <a:ext cx="3610010" cy="1629904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C7DBBC13-F128-2B4C-9C08-D929943105C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796523" y="1190971"/>
            <a:ext cx="1842232" cy="18252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85D75344-96DE-5D43-8449-3DB7DB1086C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833" y="1453064"/>
            <a:ext cx="2184287" cy="1259688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2E2F40FB-58C5-154E-AC43-6271DDC4B626}"/>
              </a:ext>
            </a:extLst>
          </p:cNvPr>
          <p:cNvSpPr/>
          <p:nvPr/>
        </p:nvSpPr>
        <p:spPr>
          <a:xfrm>
            <a:off x="7205441" y="1942529"/>
            <a:ext cx="146154" cy="146154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34B60DAD-2EF6-3C4C-AEFE-F7F63D38F071}"/>
              </a:ext>
            </a:extLst>
          </p:cNvPr>
          <p:cNvSpPr/>
          <p:nvPr/>
        </p:nvSpPr>
        <p:spPr>
          <a:xfrm>
            <a:off x="2737055" y="1154411"/>
            <a:ext cx="3701080" cy="1856994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80F55CA-9217-0B42-ADC4-BA7EB5AE9FF4}"/>
              </a:ext>
            </a:extLst>
          </p:cNvPr>
          <p:cNvSpPr/>
          <p:nvPr/>
        </p:nvSpPr>
        <p:spPr>
          <a:xfrm>
            <a:off x="2851437" y="1935383"/>
            <a:ext cx="249083" cy="226725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440F83D1-1BF6-EC41-8642-0002A9A9A2A0}"/>
              </a:ext>
            </a:extLst>
          </p:cNvPr>
          <p:cNvCxnSpPr>
            <a:cxnSpLocks/>
            <a:stCxn id="30" idx="0"/>
          </p:cNvCxnSpPr>
          <p:nvPr/>
        </p:nvCxnSpPr>
        <p:spPr>
          <a:xfrm flipH="1" flipV="1">
            <a:off x="2605468" y="1161557"/>
            <a:ext cx="370511" cy="773826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07363BBD-A967-3047-B4D5-FF488016BF4D}"/>
              </a:ext>
            </a:extLst>
          </p:cNvPr>
          <p:cNvCxnSpPr>
            <a:cxnSpLocks/>
            <a:stCxn id="30" idx="2"/>
          </p:cNvCxnSpPr>
          <p:nvPr/>
        </p:nvCxnSpPr>
        <p:spPr>
          <a:xfrm flipH="1">
            <a:off x="2616119" y="2162108"/>
            <a:ext cx="359860" cy="849297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41">
            <a:extLst>
              <a:ext uri="{FF2B5EF4-FFF2-40B4-BE49-F238E27FC236}">
                <a16:creationId xmlns:a16="http://schemas.microsoft.com/office/drawing/2014/main" id="{93E4592D-BCB5-0347-8A49-17D629244AA5}"/>
              </a:ext>
            </a:extLst>
          </p:cNvPr>
          <p:cNvSpPr/>
          <p:nvPr/>
        </p:nvSpPr>
        <p:spPr>
          <a:xfrm>
            <a:off x="415634" y="1161792"/>
            <a:ext cx="2193441" cy="1849613"/>
          </a:xfrm>
          <a:prstGeom prst="rect">
            <a:avLst/>
          </a:prstGeom>
          <a:noFill/>
          <a:ln>
            <a:solidFill>
              <a:schemeClr val="accent4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416BFDA8-8167-3A42-B61B-49055BF49391}"/>
              </a:ext>
            </a:extLst>
          </p:cNvPr>
          <p:cNvSpPr/>
          <p:nvPr/>
        </p:nvSpPr>
        <p:spPr>
          <a:xfrm>
            <a:off x="6684104" y="1154411"/>
            <a:ext cx="2067071" cy="1849613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B6FCFDC2-0925-484D-8354-E971E1F9BC7F}"/>
              </a:ext>
            </a:extLst>
          </p:cNvPr>
          <p:cNvCxnSpPr>
            <a:cxnSpLocks/>
            <a:stCxn id="26" idx="0"/>
          </p:cNvCxnSpPr>
          <p:nvPr/>
        </p:nvCxnSpPr>
        <p:spPr>
          <a:xfrm flipH="1" flipV="1">
            <a:off x="6461447" y="1161557"/>
            <a:ext cx="817071" cy="780972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A05CD17D-0F75-6441-A85B-20ADEE28CE64}"/>
              </a:ext>
            </a:extLst>
          </p:cNvPr>
          <p:cNvCxnSpPr>
            <a:cxnSpLocks/>
            <a:stCxn id="26" idx="2"/>
          </p:cNvCxnSpPr>
          <p:nvPr/>
        </p:nvCxnSpPr>
        <p:spPr>
          <a:xfrm flipH="1">
            <a:off x="6438135" y="2088683"/>
            <a:ext cx="840383" cy="922487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FEC19A09-E778-A948-99B8-4B10F68F9D82}"/>
              </a:ext>
            </a:extLst>
          </p:cNvPr>
          <p:cNvSpPr txBox="1"/>
          <p:nvPr/>
        </p:nvSpPr>
        <p:spPr>
          <a:xfrm>
            <a:off x="415635" y="864971"/>
            <a:ext cx="21934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/>
              <a:t>DNA Double Helix</a:t>
            </a:r>
            <a:endParaRPr lang="en-US" sz="120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34DAC8F-2CC6-9840-BB0D-2E9D321192E9}"/>
              </a:ext>
            </a:extLst>
          </p:cNvPr>
          <p:cNvSpPr txBox="1"/>
          <p:nvPr/>
        </p:nvSpPr>
        <p:spPr>
          <a:xfrm>
            <a:off x="3942808" y="864970"/>
            <a:ext cx="13210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/>
              <a:t>Chromatin Fibre</a:t>
            </a:r>
            <a:endParaRPr lang="en-US" sz="120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6E89C16-9D52-B049-B5F7-92D4E4807743}"/>
              </a:ext>
            </a:extLst>
          </p:cNvPr>
          <p:cNvSpPr txBox="1"/>
          <p:nvPr/>
        </p:nvSpPr>
        <p:spPr>
          <a:xfrm>
            <a:off x="6684104" y="852696"/>
            <a:ext cx="2067070" cy="2810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/>
              <a:t>Cell Nucleus</a:t>
            </a:r>
            <a:endParaRPr lang="en-US" sz="1200"/>
          </a:p>
        </p:txBody>
      </p:sp>
      <p:sp>
        <p:nvSpPr>
          <p:cNvPr id="28" name="CustomShape 1">
            <a:extLst>
              <a:ext uri="{FF2B5EF4-FFF2-40B4-BE49-F238E27FC236}">
                <a16:creationId xmlns:a16="http://schemas.microsoft.com/office/drawing/2014/main" id="{55EED811-E53D-984A-BD8D-B5D2338E3869}"/>
              </a:ext>
            </a:extLst>
          </p:cNvPr>
          <p:cNvSpPr/>
          <p:nvPr/>
        </p:nvSpPr>
        <p:spPr>
          <a:xfrm>
            <a:off x="512957" y="3186543"/>
            <a:ext cx="8238218" cy="166423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/>
          <a:lstStyle/>
          <a:p>
            <a:pPr marL="214380" indent="-214110">
              <a:buClr>
                <a:srgbClr val="4D4D4D"/>
              </a:buClr>
              <a:buFont typeface="Wingdings" charset="2"/>
              <a:buChar char=""/>
            </a:pPr>
            <a:r>
              <a:rPr lang="en-GB" sz="1200" spc="-1" dirty="0">
                <a:solidFill>
                  <a:srgbClr val="4D4D4D"/>
                </a:solidFill>
                <a:latin typeface="Calibri Light"/>
                <a:ea typeface="Arial"/>
              </a:rPr>
              <a:t>Geant4-DNA track structure simulation – </a:t>
            </a:r>
            <a:r>
              <a:rPr lang="en-GB" sz="1200" b="1" spc="-1" dirty="0">
                <a:solidFill>
                  <a:srgbClr val="659A2A"/>
                </a:solidFill>
                <a:latin typeface="Calibri Light"/>
                <a:ea typeface="Arial"/>
              </a:rPr>
              <a:t>protons and other ion species</a:t>
            </a:r>
            <a:endParaRPr lang="en-GB" sz="1200" spc="-1" dirty="0">
              <a:latin typeface="Arial"/>
            </a:endParaRPr>
          </a:p>
          <a:p>
            <a:pPr marL="214380" indent="-214110">
              <a:buClr>
                <a:srgbClr val="4D4D4D"/>
              </a:buClr>
              <a:buFont typeface="Wingdings" charset="2"/>
              <a:buChar char=""/>
            </a:pPr>
            <a:endParaRPr lang="en-GB" sz="500" spc="-1" dirty="0">
              <a:latin typeface="Arial"/>
            </a:endParaRPr>
          </a:p>
          <a:p>
            <a:pPr marL="214380" indent="-214110">
              <a:buClr>
                <a:srgbClr val="4D4D4D"/>
              </a:buClr>
              <a:buFont typeface="Wingdings" charset="2"/>
              <a:buChar char=""/>
            </a:pPr>
            <a:r>
              <a:rPr lang="en-GB" sz="1200" spc="-1" dirty="0">
                <a:solidFill>
                  <a:srgbClr val="4D4D4D"/>
                </a:solidFill>
                <a:latin typeface="Calibri Light"/>
                <a:ea typeface="Arial"/>
              </a:rPr>
              <a:t>Energy deposition in DNA can cause a strand break – </a:t>
            </a:r>
            <a:r>
              <a:rPr lang="en-GB" sz="1200" b="1" spc="-1" dirty="0">
                <a:solidFill>
                  <a:srgbClr val="659A2A"/>
                </a:solidFill>
                <a:latin typeface="Calibri Light"/>
                <a:ea typeface="Arial"/>
              </a:rPr>
              <a:t>Mechanism fit to experimental data on plasmid irradiation</a:t>
            </a:r>
            <a:endParaRPr lang="en-GB" sz="1200" spc="-1" dirty="0">
              <a:latin typeface="Arial"/>
            </a:endParaRPr>
          </a:p>
          <a:p>
            <a:pPr marL="214380" indent="-214110">
              <a:buClr>
                <a:srgbClr val="4D4D4D"/>
              </a:buClr>
              <a:buFont typeface="Wingdings" charset="2"/>
              <a:buChar char=""/>
            </a:pPr>
            <a:endParaRPr lang="en-GB" sz="500" spc="-1" dirty="0">
              <a:latin typeface="Arial"/>
            </a:endParaRPr>
          </a:p>
          <a:p>
            <a:pPr marL="214380" indent="-214110">
              <a:buClr>
                <a:srgbClr val="4D4D4D"/>
              </a:buClr>
              <a:buFont typeface="Wingdings" charset="2"/>
              <a:buChar char=""/>
            </a:pPr>
            <a:r>
              <a:rPr lang="en-GB" sz="1200" spc="-1" dirty="0">
                <a:solidFill>
                  <a:srgbClr val="4D4D4D"/>
                </a:solidFill>
                <a:latin typeface="Calibri Light"/>
                <a:ea typeface="Arial"/>
              </a:rPr>
              <a:t>OH radicals diffusing to DNA have a probability to cause a strand break – </a:t>
            </a:r>
            <a:r>
              <a:rPr lang="en-GB" sz="1200" b="1" spc="-1" dirty="0">
                <a:solidFill>
                  <a:srgbClr val="659A2A"/>
                </a:solidFill>
                <a:latin typeface="Calibri Light"/>
                <a:ea typeface="Arial"/>
              </a:rPr>
              <a:t>Mechanism fit to proportions proposed in literature</a:t>
            </a:r>
          </a:p>
          <a:p>
            <a:pPr marL="671580" lvl="1" indent="-214110">
              <a:buClr>
                <a:srgbClr val="4D4D4D"/>
              </a:buClr>
              <a:buFont typeface="System Font Regular"/>
              <a:buChar char="-"/>
            </a:pPr>
            <a:r>
              <a:rPr lang="en-GB" sz="1200" spc="-1" dirty="0">
                <a:solidFill>
                  <a:srgbClr val="4D4D4D"/>
                </a:solidFill>
                <a:latin typeface="Calibri Light"/>
                <a:ea typeface="Arial"/>
              </a:rPr>
              <a:t>Damage mechanisms are experimentally measurable (experiments underway)</a:t>
            </a:r>
            <a:endParaRPr lang="en-GB" sz="1200" spc="-1" dirty="0">
              <a:latin typeface="Arial"/>
            </a:endParaRPr>
          </a:p>
          <a:p>
            <a:pPr marL="214380" indent="-214110">
              <a:buClr>
                <a:srgbClr val="4D4D4D"/>
              </a:buClr>
              <a:buFont typeface="Wingdings" charset="2"/>
              <a:buChar char=""/>
            </a:pPr>
            <a:endParaRPr lang="en-GB" sz="500" spc="-1" dirty="0">
              <a:latin typeface="Arial"/>
            </a:endParaRPr>
          </a:p>
          <a:p>
            <a:pPr marL="214380" indent="-214110">
              <a:buClr>
                <a:srgbClr val="4D4D4D"/>
              </a:buClr>
              <a:buFont typeface="Wingdings" charset="2"/>
              <a:buChar char=""/>
            </a:pPr>
            <a:r>
              <a:rPr lang="en-GB" sz="1200" spc="-1" dirty="0">
                <a:solidFill>
                  <a:srgbClr val="4D4D4D"/>
                </a:solidFill>
                <a:latin typeface="Calibri Light"/>
                <a:ea typeface="Arial"/>
              </a:rPr>
              <a:t>Breaks on opposite strands separated by </a:t>
            </a:r>
            <a:r>
              <a:rPr lang="en-GB" sz="1200" b="1" spc="-1" dirty="0">
                <a:solidFill>
                  <a:schemeClr val="accent3">
                    <a:lumMod val="75000"/>
                  </a:schemeClr>
                </a:solidFill>
                <a:latin typeface="Calibri Light"/>
                <a:ea typeface="Arial"/>
              </a:rPr>
              <a:t>10 </a:t>
            </a:r>
            <a:r>
              <a:rPr lang="en-GB" sz="1200" b="1" spc="-1" dirty="0" err="1">
                <a:solidFill>
                  <a:schemeClr val="accent3">
                    <a:lumMod val="75000"/>
                  </a:schemeClr>
                </a:solidFill>
                <a:latin typeface="Calibri Light"/>
                <a:ea typeface="Arial"/>
              </a:rPr>
              <a:t>bp</a:t>
            </a:r>
            <a:r>
              <a:rPr lang="en-GB" sz="1200" spc="-1" dirty="0">
                <a:solidFill>
                  <a:schemeClr val="accent3">
                    <a:lumMod val="75000"/>
                  </a:schemeClr>
                </a:solidFill>
                <a:latin typeface="Calibri Light"/>
                <a:ea typeface="Arial"/>
              </a:rPr>
              <a:t> </a:t>
            </a:r>
            <a:r>
              <a:rPr lang="en-GB" sz="1200" spc="-1" dirty="0">
                <a:solidFill>
                  <a:srgbClr val="4D4D4D"/>
                </a:solidFill>
                <a:latin typeface="Calibri Light"/>
                <a:ea typeface="Arial"/>
              </a:rPr>
              <a:t>or less cluster to form a DSB</a:t>
            </a:r>
            <a:endParaRPr lang="en-GB" sz="1200" b="1" spc="-1" dirty="0">
              <a:solidFill>
                <a:srgbClr val="7030A0"/>
              </a:solidFill>
              <a:latin typeface="Calibri Light"/>
              <a:ea typeface="Arial"/>
            </a:endParaRPr>
          </a:p>
          <a:p>
            <a:pPr marL="214380" indent="-214110">
              <a:buClr>
                <a:srgbClr val="4D4D4D"/>
              </a:buClr>
              <a:buFont typeface="Wingdings" charset="2"/>
              <a:buChar char=""/>
            </a:pPr>
            <a:endParaRPr lang="en-GB" sz="1200" b="1" spc="-1" dirty="0">
              <a:solidFill>
                <a:srgbClr val="7030A0"/>
              </a:solidFill>
              <a:latin typeface="Arial"/>
            </a:endParaRPr>
          </a:p>
          <a:p>
            <a:pPr marL="214380" indent="-214110">
              <a:buClr>
                <a:srgbClr val="4D4D4D"/>
              </a:buClr>
              <a:buFont typeface="Wingdings" charset="2"/>
              <a:buChar char=""/>
            </a:pPr>
            <a:r>
              <a:rPr lang="en-GB" sz="1200" spc="-1" dirty="0">
                <a:solidFill>
                  <a:srgbClr val="4D4D4D"/>
                </a:solidFill>
                <a:latin typeface="Calibri Light"/>
                <a:ea typeface="Arial"/>
              </a:rPr>
              <a:t>Model predicts </a:t>
            </a:r>
            <a:r>
              <a:rPr lang="en-GB" sz="1200" b="1" spc="-1" dirty="0">
                <a:solidFill>
                  <a:srgbClr val="7030A0"/>
                </a:solidFill>
                <a:latin typeface="Calibri Light"/>
                <a:ea typeface="Arial"/>
              </a:rPr>
              <a:t>DSB complexity </a:t>
            </a:r>
            <a:r>
              <a:rPr lang="en-GB" sz="1200" spc="-1" dirty="0">
                <a:solidFill>
                  <a:srgbClr val="4D4D4D"/>
                </a:solidFill>
                <a:latin typeface="Calibri Light"/>
                <a:ea typeface="Arial"/>
              </a:rPr>
              <a:t>and gives </a:t>
            </a:r>
            <a:r>
              <a:rPr lang="en-GB" sz="1200" b="1" spc="-1" dirty="0">
                <a:solidFill>
                  <a:srgbClr val="7030A0"/>
                </a:solidFill>
                <a:latin typeface="Calibri Light"/>
                <a:ea typeface="Arial"/>
              </a:rPr>
              <a:t>4D map of position</a:t>
            </a:r>
            <a:endParaRPr lang="en-GB" sz="1200" b="1" spc="-1" dirty="0">
              <a:solidFill>
                <a:srgbClr val="7030A0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2797D19-8B3F-0744-A63D-AA6C80B10F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75DB3-BAD5-504F-9A10-380D62A0FB5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2167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927B7610-017A-624D-8067-2153B9F026E3}"/>
              </a:ext>
            </a:extLst>
          </p:cNvPr>
          <p:cNvSpPr txBox="1">
            <a:spLocks/>
          </p:cNvSpPr>
          <p:nvPr/>
        </p:nvSpPr>
        <p:spPr>
          <a:xfrm>
            <a:off x="1168987" y="2956"/>
            <a:ext cx="7065293" cy="617984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ctr" defTabSz="342900" rtl="0" eaLnBrk="1" latinLnBrk="0" hangingPunct="1"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latin typeface="+mn-lt"/>
                <a:ea typeface="+mn-ea"/>
                <a:cs typeface="+mn-cs"/>
                <a:sym typeface="Arial"/>
              </a:rPr>
              <a:t>Modelling Direct and Indirect DNA damage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34F2544-DE01-A54D-82AE-9AD7304E4A2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664" y="808965"/>
            <a:ext cx="3054516" cy="331813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0D4E7D6-93F4-AB49-A090-D1FDFE8742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25962" y="875545"/>
            <a:ext cx="3715556" cy="245814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4A01115-361E-A742-AF3F-33BC2E9C708E}"/>
              </a:ext>
            </a:extLst>
          </p:cNvPr>
          <p:cNvSpPr txBox="1"/>
          <p:nvPr/>
        </p:nvSpPr>
        <p:spPr>
          <a:xfrm>
            <a:off x="4285445" y="3441914"/>
            <a:ext cx="3596591" cy="1223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charset="0"/>
              <a:buChar char="•"/>
            </a:pPr>
            <a:r>
              <a:rPr lang="en-GB" sz="1050" dirty="0"/>
              <a:t>For Co-60 irradiation 65% of the strand breaks are from indirect effects*</a:t>
            </a:r>
          </a:p>
          <a:p>
            <a:pPr marL="214313" indent="-214313">
              <a:buFont typeface="Arial" charset="0"/>
              <a:buChar char="•"/>
            </a:pPr>
            <a:endParaRPr lang="en-GB" sz="1050" dirty="0"/>
          </a:p>
          <a:p>
            <a:r>
              <a:rPr lang="en-GB" sz="1050" b="1" dirty="0">
                <a:solidFill>
                  <a:srgbClr val="7030A0"/>
                </a:solidFill>
              </a:rPr>
              <a:t>Modelling Assumption</a:t>
            </a:r>
          </a:p>
          <a:p>
            <a:pPr marL="214313" indent="-214313">
              <a:buFont typeface="Arial" charset="0"/>
              <a:buChar char="•"/>
            </a:pPr>
            <a:r>
              <a:rPr lang="en-GB" sz="1050" dirty="0"/>
              <a:t>If an OH radical steps into a DNA backbone it reacts, set a probability that the reaction causes damage</a:t>
            </a:r>
          </a:p>
          <a:p>
            <a:pPr marL="214313" indent="-214313">
              <a:buFont typeface="Arial" charset="0"/>
              <a:buChar char="•"/>
            </a:pPr>
            <a:r>
              <a:rPr lang="en-GB" sz="1050" dirty="0"/>
              <a:t>P=0.5 gives 65% indirect damage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A8A9A56-121E-4C43-B241-D98E30882E27}"/>
              </a:ext>
            </a:extLst>
          </p:cNvPr>
          <p:cNvSpPr txBox="1"/>
          <p:nvPr/>
        </p:nvSpPr>
        <p:spPr>
          <a:xfrm>
            <a:off x="4509199" y="4559970"/>
            <a:ext cx="3149082" cy="213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88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*Ward, </a:t>
            </a:r>
            <a:r>
              <a:rPr lang="en-US" sz="788" i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Radiat</a:t>
            </a:r>
            <a:r>
              <a:rPr lang="en-US" sz="788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Res., 1985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802FB29-EE3B-234F-8859-B9D9FB809C9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29285" y="3588870"/>
            <a:ext cx="1104782" cy="1076455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DF5C4242-6224-DD4E-B0A2-D63C53F342D0}"/>
              </a:ext>
            </a:extLst>
          </p:cNvPr>
          <p:cNvCxnSpPr>
            <a:cxnSpLocks/>
          </p:cNvCxnSpPr>
          <p:nvPr/>
        </p:nvCxnSpPr>
        <p:spPr>
          <a:xfrm>
            <a:off x="8085221" y="3441914"/>
            <a:ext cx="0" cy="56405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26499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485900" y="38172"/>
            <a:ext cx="6172200" cy="399915"/>
          </a:xfrm>
        </p:spPr>
        <p:txBody>
          <a:bodyPr>
            <a:noAutofit/>
          </a:bodyPr>
          <a:lstStyle/>
          <a:p>
            <a:r>
              <a:rPr lang="en-US" dirty="0">
                <a:latin typeface="+mn-lt"/>
                <a:ea typeface="+mn-ea"/>
                <a:cs typeface="+mn-cs"/>
              </a:rPr>
              <a:t>Chromatin Models</a:t>
            </a:r>
          </a:p>
        </p:txBody>
      </p:sp>
      <p:pic>
        <p:nvPicPr>
          <p:cNvPr id="12" name="Picture 11" descr="Cross xy.png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9368" y="896632"/>
            <a:ext cx="2154600" cy="1917000"/>
          </a:xfrm>
          <a:prstGeom prst="rect">
            <a:avLst/>
          </a:prstGeom>
        </p:spPr>
      </p:pic>
      <p:pic>
        <p:nvPicPr>
          <p:cNvPr id="13" name="Picture 12" descr="Solenoid xy.png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0045" y="896009"/>
            <a:ext cx="2155541" cy="1916237"/>
          </a:xfrm>
          <a:prstGeom prst="rect">
            <a:avLst/>
          </a:prstGeom>
        </p:spPr>
      </p:pic>
      <p:pic>
        <p:nvPicPr>
          <p:cNvPr id="14" name="Picture 13" descr="zig xy.png"/>
          <p:cNvPicPr>
            <a:picLocks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5108" y="896632"/>
            <a:ext cx="2013803" cy="191700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967607" y="618998"/>
            <a:ext cx="81144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342900"/>
            <a:r>
              <a:rPr lang="en-US" sz="1350" b="1" dirty="0">
                <a:solidFill>
                  <a:prstClr val="black"/>
                </a:solidFill>
              </a:rPr>
              <a:t>Solenoid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233708" y="618998"/>
            <a:ext cx="69519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342900"/>
            <a:r>
              <a:rPr lang="en-US" sz="1350" b="1" dirty="0">
                <a:solidFill>
                  <a:prstClr val="black"/>
                </a:solidFill>
              </a:rPr>
              <a:t>Zig-Zag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264212" y="618998"/>
            <a:ext cx="108670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342900"/>
            <a:r>
              <a:rPr lang="en-US" sz="1350" b="1" dirty="0">
                <a:solidFill>
                  <a:prstClr val="black"/>
                </a:solidFill>
              </a:rPr>
              <a:t>Cross-Linked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706035" y="3234112"/>
            <a:ext cx="1345240" cy="7155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342900"/>
            <a:r>
              <a:rPr lang="en-US" sz="1350" dirty="0">
                <a:solidFill>
                  <a:prstClr val="black"/>
                </a:solidFill>
              </a:rPr>
              <a:t>61 Nucleosomes</a:t>
            </a:r>
          </a:p>
          <a:p>
            <a:pPr algn="ctr" defTabSz="342900"/>
            <a:r>
              <a:rPr lang="en-US" sz="1350" dirty="0">
                <a:solidFill>
                  <a:prstClr val="black"/>
                </a:solidFill>
              </a:rPr>
              <a:t>4.2 </a:t>
            </a:r>
            <a:r>
              <a:rPr lang="en-US" sz="1350" dirty="0" err="1">
                <a:solidFill>
                  <a:prstClr val="black"/>
                </a:solidFill>
              </a:rPr>
              <a:t>Nuc</a:t>
            </a:r>
            <a:r>
              <a:rPr lang="en-US" sz="1350" dirty="0">
                <a:solidFill>
                  <a:prstClr val="black"/>
                </a:solidFill>
              </a:rPr>
              <a:t>/11nm</a:t>
            </a:r>
          </a:p>
          <a:p>
            <a:pPr algn="ctr" defTabSz="342900"/>
            <a:r>
              <a:rPr lang="en-US" sz="1350" dirty="0">
                <a:solidFill>
                  <a:prstClr val="black"/>
                </a:solidFill>
              </a:rPr>
              <a:t>10.8 </a:t>
            </a:r>
            <a:r>
              <a:rPr lang="en-US" sz="1350" dirty="0" err="1">
                <a:solidFill>
                  <a:prstClr val="black"/>
                </a:solidFill>
              </a:rPr>
              <a:t>kbp</a:t>
            </a:r>
            <a:r>
              <a:rPr lang="en-US" sz="1350" dirty="0">
                <a:solidFill>
                  <a:prstClr val="black"/>
                </a:solidFill>
              </a:rPr>
              <a:t> DNA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913440" y="3233424"/>
            <a:ext cx="1345240" cy="7155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342900"/>
            <a:r>
              <a:rPr lang="en-US" sz="1350" dirty="0">
                <a:solidFill>
                  <a:prstClr val="black"/>
                </a:solidFill>
              </a:rPr>
              <a:t>61 Nucleosomes</a:t>
            </a:r>
          </a:p>
          <a:p>
            <a:pPr algn="ctr" defTabSz="342900"/>
            <a:r>
              <a:rPr lang="en-US" sz="1350" dirty="0">
                <a:solidFill>
                  <a:prstClr val="black"/>
                </a:solidFill>
              </a:rPr>
              <a:t>4.2 </a:t>
            </a:r>
            <a:r>
              <a:rPr lang="en-US" sz="1350" dirty="0" err="1">
                <a:solidFill>
                  <a:prstClr val="black"/>
                </a:solidFill>
              </a:rPr>
              <a:t>Nuc</a:t>
            </a:r>
            <a:r>
              <a:rPr lang="en-US" sz="1350" dirty="0">
                <a:solidFill>
                  <a:prstClr val="black"/>
                </a:solidFill>
              </a:rPr>
              <a:t>/11nm</a:t>
            </a:r>
          </a:p>
          <a:p>
            <a:pPr algn="ctr" defTabSz="342900"/>
            <a:r>
              <a:rPr lang="en-US" sz="1350" dirty="0">
                <a:solidFill>
                  <a:prstClr val="black"/>
                </a:solidFill>
              </a:rPr>
              <a:t>10.5 </a:t>
            </a:r>
            <a:r>
              <a:rPr lang="en-US" sz="1350" dirty="0" err="1">
                <a:solidFill>
                  <a:prstClr val="black"/>
                </a:solidFill>
              </a:rPr>
              <a:t>kbp</a:t>
            </a:r>
            <a:r>
              <a:rPr lang="en-US" sz="1350" dirty="0">
                <a:solidFill>
                  <a:prstClr val="black"/>
                </a:solidFill>
              </a:rPr>
              <a:t> DNA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143009" y="3233424"/>
            <a:ext cx="1345240" cy="7155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342900"/>
            <a:r>
              <a:rPr lang="en-US" sz="1350" dirty="0">
                <a:solidFill>
                  <a:prstClr val="black"/>
                </a:solidFill>
              </a:rPr>
              <a:t>61 Nucleosomes</a:t>
            </a:r>
          </a:p>
          <a:p>
            <a:pPr algn="ctr" defTabSz="342900"/>
            <a:r>
              <a:rPr lang="en-US" sz="1350" dirty="0">
                <a:solidFill>
                  <a:prstClr val="black"/>
                </a:solidFill>
              </a:rPr>
              <a:t>4.2 </a:t>
            </a:r>
            <a:r>
              <a:rPr lang="en-US" sz="1350" dirty="0" err="1">
                <a:solidFill>
                  <a:prstClr val="black"/>
                </a:solidFill>
              </a:rPr>
              <a:t>Nuc</a:t>
            </a:r>
            <a:r>
              <a:rPr lang="en-US" sz="1350" dirty="0">
                <a:solidFill>
                  <a:prstClr val="black"/>
                </a:solidFill>
              </a:rPr>
              <a:t>/11nm</a:t>
            </a:r>
          </a:p>
          <a:p>
            <a:pPr algn="ctr" defTabSz="342900"/>
            <a:r>
              <a:rPr lang="en-US" sz="1350" dirty="0">
                <a:solidFill>
                  <a:prstClr val="black"/>
                </a:solidFill>
              </a:rPr>
              <a:t>12.4 </a:t>
            </a:r>
            <a:r>
              <a:rPr lang="en-US" sz="1350" dirty="0" err="1">
                <a:solidFill>
                  <a:prstClr val="black"/>
                </a:solidFill>
              </a:rPr>
              <a:t>kbp</a:t>
            </a:r>
            <a:r>
              <a:rPr lang="en-US" sz="1350" dirty="0">
                <a:solidFill>
                  <a:prstClr val="black"/>
                </a:solidFill>
              </a:rPr>
              <a:t> DNA</a:t>
            </a:r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1485911" y="2881008"/>
            <a:ext cx="1739141" cy="0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3693333" y="2881008"/>
            <a:ext cx="1739141" cy="0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5918962" y="2881008"/>
            <a:ext cx="1739141" cy="0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2096495" y="2931287"/>
            <a:ext cx="5774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342900"/>
            <a:r>
              <a:rPr lang="en-US" sz="1200" i="1" dirty="0">
                <a:solidFill>
                  <a:prstClr val="white">
                    <a:lumMod val="50000"/>
                  </a:prstClr>
                </a:solidFill>
              </a:rPr>
              <a:t>37 nm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496701" y="2931287"/>
            <a:ext cx="5774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342900"/>
            <a:r>
              <a:rPr lang="en-US" sz="1200" i="1" dirty="0">
                <a:solidFill>
                  <a:prstClr val="white">
                    <a:lumMod val="50000"/>
                  </a:prstClr>
                </a:solidFill>
              </a:rPr>
              <a:t>37 nm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303194" y="2939945"/>
            <a:ext cx="5774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342900"/>
            <a:r>
              <a:rPr lang="en-US" sz="1200" i="1" dirty="0">
                <a:solidFill>
                  <a:prstClr val="white">
                    <a:lumMod val="50000"/>
                  </a:prstClr>
                </a:solidFill>
              </a:rPr>
              <a:t>40 nm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1317509" y="2471216"/>
            <a:ext cx="0" cy="270335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rot="5400000" flipV="1">
            <a:off x="1452677" y="2606373"/>
            <a:ext cx="0" cy="270335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554620" y="2592014"/>
            <a:ext cx="251992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defTabSz="342900"/>
            <a:r>
              <a:rPr lang="en-US" sz="1200" dirty="0">
                <a:solidFill>
                  <a:prstClr val="white"/>
                </a:solidFill>
              </a:rPr>
              <a:t>x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221965" y="2208915"/>
            <a:ext cx="253596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defTabSz="342900"/>
            <a:r>
              <a:rPr lang="en-US" sz="1200" dirty="0">
                <a:solidFill>
                  <a:prstClr val="white"/>
                </a:solidFill>
              </a:rPr>
              <a:t>y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248654" y="3965485"/>
            <a:ext cx="338710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Henthorn et al. Rad Res 2017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804314" y="4242484"/>
            <a:ext cx="3971498" cy="871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88" b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  <a:ea typeface="Arial"/>
                <a:cs typeface="Calibri"/>
                <a:sym typeface="Arial"/>
                <a:rtl val="0"/>
              </a:rPr>
              <a:t>Even modelling chromatin is not simple – we need to know what model of chromatin to use!</a:t>
            </a:r>
          </a:p>
        </p:txBody>
      </p:sp>
    </p:spTree>
    <p:extLst>
      <p:ext uri="{BB962C8B-B14F-4D97-AF65-F5344CB8AC3E}">
        <p14:creationId xmlns:p14="http://schemas.microsoft.com/office/powerpoint/2010/main" val="790158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15940</TotalTime>
  <Words>2400</Words>
  <Application>Microsoft Macintosh PowerPoint</Application>
  <PresentationFormat>On-screen Show (16:9)</PresentationFormat>
  <Paragraphs>335</Paragraphs>
  <Slides>29</Slides>
  <Notes>13</Notes>
  <HiddenSlides>1</HiddenSlides>
  <MMClips>3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41" baseType="lpstr">
      <vt:lpstr>Aharoni</vt:lpstr>
      <vt:lpstr>Arial</vt:lpstr>
      <vt:lpstr>Calibri</vt:lpstr>
      <vt:lpstr>Calibri Light</vt:lpstr>
      <vt:lpstr>Calibri Light</vt:lpstr>
      <vt:lpstr>Cambria Math</vt:lpstr>
      <vt:lpstr>Courier New</vt:lpstr>
      <vt:lpstr>Franklin Gothic Book</vt:lpstr>
      <vt:lpstr>Franklin Gothic Demi</vt:lpstr>
      <vt:lpstr>System Font Regular</vt:lpstr>
      <vt:lpstr>Wingdings</vt:lpstr>
      <vt:lpstr>Office Theme</vt:lpstr>
      <vt:lpstr>Using simulation to understand the biological response to proton radiation, from nanodosimetry to treatment planning</vt:lpstr>
      <vt:lpstr>Proton RBE (survival) – in vitro</vt:lpstr>
      <vt:lpstr>PowerPoint Presentation</vt:lpstr>
      <vt:lpstr>PowerPoint Presentation</vt:lpstr>
      <vt:lpstr>PowerPoint Presentation</vt:lpstr>
      <vt:lpstr>What happens at the DNA level? 3 stages to mechanism of DNA response</vt:lpstr>
      <vt:lpstr>PowerPoint Presentation</vt:lpstr>
      <vt:lpstr>PowerPoint Presentation</vt:lpstr>
      <vt:lpstr>Chromatin Models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 critical parameter of repair fidelity: DSB motion</vt:lpstr>
      <vt:lpstr>PowerPoint Presentation</vt:lpstr>
      <vt:lpstr>PowerPoint Presentation</vt:lpstr>
      <vt:lpstr>PowerPoint Presentation</vt:lpstr>
      <vt:lpstr>PowerPoint Presentation</vt:lpstr>
      <vt:lpstr>Moving to the Cell Scale: Chromosome Aberrations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Thanks for listening!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Nick Henthorn</dc:creator>
  <cp:lastModifiedBy>Michael Merchant</cp:lastModifiedBy>
  <cp:revision>949</cp:revision>
  <cp:lastPrinted>2017-01-19T15:27:15Z</cp:lastPrinted>
  <dcterms:created xsi:type="dcterms:W3CDTF">2016-02-24T10:53:26Z</dcterms:created>
  <dcterms:modified xsi:type="dcterms:W3CDTF">2020-07-10T13:45:59Z</dcterms:modified>
</cp:coreProperties>
</file>