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</p:sldMasterIdLst>
  <p:notesMasterIdLst>
    <p:notesMasterId r:id="rId36"/>
  </p:notesMasterIdLst>
  <p:handoutMasterIdLst>
    <p:handoutMasterId r:id="rId37"/>
  </p:handoutMasterIdLst>
  <p:sldIdLst>
    <p:sldId id="304" r:id="rId2"/>
    <p:sldId id="305" r:id="rId3"/>
    <p:sldId id="307" r:id="rId4"/>
    <p:sldId id="306" r:id="rId5"/>
    <p:sldId id="343" r:id="rId6"/>
    <p:sldId id="351" r:id="rId7"/>
    <p:sldId id="308" r:id="rId8"/>
    <p:sldId id="344" r:id="rId9"/>
    <p:sldId id="345" r:id="rId10"/>
    <p:sldId id="309" r:id="rId11"/>
    <p:sldId id="310" r:id="rId12"/>
    <p:sldId id="315" r:id="rId13"/>
    <p:sldId id="311" r:id="rId14"/>
    <p:sldId id="312" r:id="rId15"/>
    <p:sldId id="334" r:id="rId16"/>
    <p:sldId id="346" r:id="rId17"/>
    <p:sldId id="322" r:id="rId18"/>
    <p:sldId id="324" r:id="rId19"/>
    <p:sldId id="325" r:id="rId20"/>
    <p:sldId id="333" r:id="rId21"/>
    <p:sldId id="326" r:id="rId22"/>
    <p:sldId id="347" r:id="rId23"/>
    <p:sldId id="330" r:id="rId24"/>
    <p:sldId id="331" r:id="rId25"/>
    <p:sldId id="332" r:id="rId26"/>
    <p:sldId id="335" r:id="rId27"/>
    <p:sldId id="349" r:id="rId28"/>
    <p:sldId id="327" r:id="rId29"/>
    <p:sldId id="350" r:id="rId30"/>
    <p:sldId id="336" r:id="rId31"/>
    <p:sldId id="339" r:id="rId32"/>
    <p:sldId id="341" r:id="rId33"/>
    <p:sldId id="337" r:id="rId34"/>
    <p:sldId id="342" r:id="rId3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ttorio Bencini" initials="VB" lastIdx="2" clrIdx="0">
    <p:extLst>
      <p:ext uri="{19B8F6BF-5375-455C-9EA6-DF929625EA0E}">
        <p15:presenceInfo xmlns:p15="http://schemas.microsoft.com/office/powerpoint/2012/main" userId="S-1-5-21-1526224874-1540688658-1361462980-23268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43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B69AE-0EE0-46E0-855A-7A8782CB79BC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F145E-CB77-42F5-8546-1CC6D5F188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9157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2FEB0-6275-4054-8BDD-BF666A409D69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43CB7-6035-4B8D-B23C-048B0661A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5518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397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874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5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3125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6705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757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3484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6686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6461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3953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925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7155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133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130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7175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6080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6402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5648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4973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2144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248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92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4733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5026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6068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9737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1234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145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411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666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85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098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895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43CB7-6035-4B8D-B23C-048B0661A50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662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8188-8313-4CB9-9791-9923E3B2F75E}" type="datetime1">
              <a:rPr lang="en-US" smtClean="0"/>
              <a:t>11/13/2018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2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37F8-9AA2-4C6C-843D-D76B34246EDC}" type="datetime1">
              <a:rPr lang="en-US" smtClean="0"/>
              <a:t>11/13/2018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648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34DE4-E939-4F01-B7FB-14CFA2F441B9}" type="datetime1">
              <a:rPr lang="en-US" smtClean="0"/>
              <a:t>11/13/2018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448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F0D9C-EB36-4FE0-B0EB-884027E8B7CE}" type="datetime1">
              <a:rPr lang="en-US" smtClean="0"/>
              <a:t>11/13/2018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37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EFBA-D513-41DE-890D-3C8EBED79150}" type="datetime1">
              <a:rPr lang="en-US" smtClean="0"/>
              <a:t>11/13/2018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36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0E1F-122D-4A27-9855-30B80035A30F}" type="datetime1">
              <a:rPr lang="en-US" smtClean="0"/>
              <a:t>11/13/2018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21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782F-73D9-4592-B937-CA4611D95109}" type="datetime1">
              <a:rPr lang="en-US" smtClean="0"/>
              <a:t>11/13/2018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909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A303-074D-4B59-A7C8-0D1E290461A7}" type="datetime1">
              <a:rPr lang="en-US" smtClean="0"/>
              <a:t>11/13/2018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17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3C0F8-A687-44FE-8879-97C38B8CC094}" type="datetime1">
              <a:rPr lang="en-US" smtClean="0"/>
              <a:t>11/13/2018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322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0BFD-9329-4FF9-8F5B-14F2C6BCBFBA}" type="datetime1">
              <a:rPr lang="en-US" smtClean="0"/>
              <a:t>11/13/2018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98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0E38-C93B-4B0A-A67B-322B99180D90}" type="datetime1">
              <a:rPr lang="en-US" smtClean="0"/>
              <a:t>11/13/2018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23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4DA7-C805-43D4-ACC2-96E283922835}" type="datetime1">
              <a:rPr lang="en-US" smtClean="0"/>
              <a:t>11/13/2018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6ED52-84F0-40D0-9AAE-D8B96D14E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69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w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976056" y="2609853"/>
            <a:ext cx="10239888" cy="1638295"/>
            <a:chOff x="976056" y="1212980"/>
            <a:chExt cx="10239888" cy="1638295"/>
          </a:xfrm>
        </p:grpSpPr>
        <p:sp>
          <p:nvSpPr>
            <p:cNvPr id="7" name="TextBox 6"/>
            <p:cNvSpPr txBox="1"/>
            <p:nvPr/>
          </p:nvSpPr>
          <p:spPr>
            <a:xfrm>
              <a:off x="976056" y="1212980"/>
              <a:ext cx="102398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accent1">
                      <a:lumMod val="75000"/>
                    </a:schemeClr>
                  </a:solidFill>
                </a:rPr>
                <a:t>Low energy section design of a linear accelerator for carbon ions therapy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89919" y="2481943"/>
              <a:ext cx="4012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V. Bencini</a:t>
              </a:r>
              <a:endParaRPr lang="en-GB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6017-A2C9-46ED-89CA-AE97FD742A7A}" type="datetime1">
              <a:rPr lang="en-US" smtClean="0"/>
              <a:t>11/13/2018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265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1914843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05448" y="108488"/>
            <a:ext cx="398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The linac solution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F884-9C3D-42A4-9960-CD55ECDE775A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10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8" name="Oval 7"/>
          <p:cNvSpPr/>
          <p:nvPr/>
        </p:nvSpPr>
        <p:spPr>
          <a:xfrm>
            <a:off x="522671" y="1584960"/>
            <a:ext cx="1135691" cy="609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8" idx="6"/>
            <a:endCxn id="17" idx="1"/>
          </p:cNvCxnSpPr>
          <p:nvPr/>
        </p:nvCxnSpPr>
        <p:spPr>
          <a:xfrm>
            <a:off x="1658362" y="1889760"/>
            <a:ext cx="2009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59280" y="1670304"/>
            <a:ext cx="1444691" cy="4389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634740" y="1671828"/>
            <a:ext cx="7414260" cy="438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>
            <a:off x="10457540" y="1889760"/>
            <a:ext cx="1182919" cy="1143000"/>
          </a:xfrm>
          <a:prstGeom prst="arc">
            <a:avLst>
              <a:gd name="adj1" fmla="val 16200000"/>
              <a:gd name="adj2" fmla="val 54446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88060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17" idx="3"/>
            <a:endCxn id="18" idx="1"/>
          </p:cNvCxnSpPr>
          <p:nvPr/>
        </p:nvCxnSpPr>
        <p:spPr>
          <a:xfrm>
            <a:off x="3303971" y="1889760"/>
            <a:ext cx="330769" cy="1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1"/>
          </p:cNvCxnSpPr>
          <p:nvPr/>
        </p:nvCxnSpPr>
        <p:spPr>
          <a:xfrm flipH="1">
            <a:off x="847882" y="3029712"/>
            <a:ext cx="1401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456459" y="330515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MeV/u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41341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0.015 MeV/u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83835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2.5/5 MeV/u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0322199" y="128434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MeV/u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899708" y="3388988"/>
            <a:ext cx="398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Energy modulation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27420" y="1706880"/>
            <a:ext cx="224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Fixed energy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38725" y="1706306"/>
            <a:ext cx="685800" cy="380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RFQ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1576" y="1685544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TwinEBIS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847882" y="2301240"/>
            <a:ext cx="0" cy="9479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73191" y="2202180"/>
            <a:ext cx="971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2841626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3768409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93893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622809" y="2813422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551839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472944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8394545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9316443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0238341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>
            <a:stCxn id="21" idx="3"/>
            <a:endCxn id="47" idx="1"/>
          </p:cNvCxnSpPr>
          <p:nvPr/>
        </p:nvCxnSpPr>
        <p:spPr>
          <a:xfrm>
            <a:off x="1786858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47" idx="3"/>
            <a:endCxn id="48" idx="1"/>
          </p:cNvCxnSpPr>
          <p:nvPr/>
        </p:nvCxnSpPr>
        <p:spPr>
          <a:xfrm>
            <a:off x="2713641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640424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567207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49482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42385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350637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8267700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193343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0110356" y="3066288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234165" y="2405872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klystrons off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322319" y="3283958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MeV/u</a:t>
            </a:r>
            <a:endParaRPr lang="en-GB" dirty="0"/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376520"/>
              </p:ext>
            </p:extLst>
          </p:nvPr>
        </p:nvGraphicFramePr>
        <p:xfrm>
          <a:off x="5655819" y="3877193"/>
          <a:ext cx="59846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320">
                  <a:extLst>
                    <a:ext uri="{9D8B030D-6E8A-4147-A177-3AD203B41FA5}">
                      <a16:colId xmlns:a16="http://schemas.microsoft.com/office/drawing/2014/main" val="3208795202"/>
                    </a:ext>
                  </a:extLst>
                </a:gridCol>
                <a:gridCol w="2992320">
                  <a:extLst>
                    <a:ext uri="{9D8B030D-6E8A-4147-A177-3AD203B41FA5}">
                      <a16:colId xmlns:a16="http://schemas.microsoft.com/office/drawing/2014/main" val="454279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621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Frequency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GHz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919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/>
                        <a:t>12</a:t>
                      </a:r>
                      <a:r>
                        <a:rPr lang="en-US" dirty="0"/>
                        <a:t>C</a:t>
                      </a:r>
                      <a:r>
                        <a:rPr lang="en-US" baseline="30000" dirty="0"/>
                        <a:t>6+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17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Current required (average)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  </a:t>
                      </a:r>
                      <a:r>
                        <a:rPr lang="en-US" dirty="0" err="1"/>
                        <a:t>nA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199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Final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100-430 MeV/u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228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Repetition 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325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825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1914843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05448" y="108488"/>
            <a:ext cx="398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The linac solution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5B9E-A88C-465F-B43A-AC643C0A8178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11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8" name="Oval 7"/>
          <p:cNvSpPr/>
          <p:nvPr/>
        </p:nvSpPr>
        <p:spPr>
          <a:xfrm>
            <a:off x="522671" y="1584960"/>
            <a:ext cx="1135691" cy="609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8" idx="6"/>
            <a:endCxn id="17" idx="1"/>
          </p:cNvCxnSpPr>
          <p:nvPr/>
        </p:nvCxnSpPr>
        <p:spPr>
          <a:xfrm>
            <a:off x="1658362" y="1889760"/>
            <a:ext cx="2009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59280" y="1670304"/>
            <a:ext cx="1444691" cy="4389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634740" y="1671828"/>
            <a:ext cx="7414260" cy="438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>
            <a:off x="10457540" y="1889760"/>
            <a:ext cx="1182919" cy="1143000"/>
          </a:xfrm>
          <a:prstGeom prst="arc">
            <a:avLst>
              <a:gd name="adj1" fmla="val 16200000"/>
              <a:gd name="adj2" fmla="val 54446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88060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17" idx="3"/>
            <a:endCxn id="18" idx="1"/>
          </p:cNvCxnSpPr>
          <p:nvPr/>
        </p:nvCxnSpPr>
        <p:spPr>
          <a:xfrm>
            <a:off x="3303971" y="1889760"/>
            <a:ext cx="330769" cy="1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1"/>
          </p:cNvCxnSpPr>
          <p:nvPr/>
        </p:nvCxnSpPr>
        <p:spPr>
          <a:xfrm flipH="1">
            <a:off x="847882" y="3029712"/>
            <a:ext cx="1401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456459" y="330515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MeV/u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41341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0.015 MeV/u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83835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2.5/5 MeV/u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0322199" y="128434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MeV/u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6027420" y="1706880"/>
            <a:ext cx="224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Fixed energy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38725" y="1706306"/>
            <a:ext cx="685800" cy="380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RFQ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1576" y="1685544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TwinEBIS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847882" y="2301240"/>
            <a:ext cx="0" cy="9479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73191" y="2202180"/>
            <a:ext cx="971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2841626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3768409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93893" y="2810256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622809" y="2813422"/>
            <a:ext cx="798798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551839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472944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8394545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931644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0238341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>
            <a:stCxn id="21" idx="3"/>
            <a:endCxn id="47" idx="1"/>
          </p:cNvCxnSpPr>
          <p:nvPr/>
        </p:nvCxnSpPr>
        <p:spPr>
          <a:xfrm>
            <a:off x="1786858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47" idx="3"/>
            <a:endCxn id="48" idx="1"/>
          </p:cNvCxnSpPr>
          <p:nvPr/>
        </p:nvCxnSpPr>
        <p:spPr>
          <a:xfrm>
            <a:off x="2713641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640424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567207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49482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42385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350637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8267700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193343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0110356" y="3066288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22319" y="3283958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 MeV/u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27420" y="2824162"/>
            <a:ext cx="384467" cy="42024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5234165" y="2405872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 klystrons on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5436870" y="3283958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 MeV/u</a:t>
            </a:r>
            <a:endParaRPr lang="en-GB" dirty="0"/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376520"/>
              </p:ext>
            </p:extLst>
          </p:nvPr>
        </p:nvGraphicFramePr>
        <p:xfrm>
          <a:off x="5655819" y="3877193"/>
          <a:ext cx="59846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320">
                  <a:extLst>
                    <a:ext uri="{9D8B030D-6E8A-4147-A177-3AD203B41FA5}">
                      <a16:colId xmlns:a16="http://schemas.microsoft.com/office/drawing/2014/main" val="3208795202"/>
                    </a:ext>
                  </a:extLst>
                </a:gridCol>
                <a:gridCol w="2992320">
                  <a:extLst>
                    <a:ext uri="{9D8B030D-6E8A-4147-A177-3AD203B41FA5}">
                      <a16:colId xmlns:a16="http://schemas.microsoft.com/office/drawing/2014/main" val="454279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621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Frequency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GHz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919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/>
                        <a:t>12</a:t>
                      </a:r>
                      <a:r>
                        <a:rPr lang="en-US" dirty="0"/>
                        <a:t>C</a:t>
                      </a:r>
                      <a:r>
                        <a:rPr lang="en-US" baseline="30000" dirty="0"/>
                        <a:t>6+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17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Current required (average)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  </a:t>
                      </a:r>
                      <a:r>
                        <a:rPr lang="en-US" dirty="0" err="1"/>
                        <a:t>nA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199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Final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100-430 MeV/u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228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Repetition 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325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786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191484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05448" y="108488"/>
            <a:ext cx="398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The linac solution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B10E4-C41C-4C9B-B8C8-5B98EB2555AC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12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8" name="Oval 7"/>
          <p:cNvSpPr/>
          <p:nvPr/>
        </p:nvSpPr>
        <p:spPr>
          <a:xfrm>
            <a:off x="522671" y="1584960"/>
            <a:ext cx="1135691" cy="609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8" idx="6"/>
            <a:endCxn id="17" idx="1"/>
          </p:cNvCxnSpPr>
          <p:nvPr/>
        </p:nvCxnSpPr>
        <p:spPr>
          <a:xfrm>
            <a:off x="1658362" y="1889760"/>
            <a:ext cx="2009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59280" y="1670304"/>
            <a:ext cx="1444691" cy="4389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634740" y="1671828"/>
            <a:ext cx="7414260" cy="438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>
            <a:off x="10457540" y="1889760"/>
            <a:ext cx="1182919" cy="1143000"/>
          </a:xfrm>
          <a:prstGeom prst="arc">
            <a:avLst>
              <a:gd name="adj1" fmla="val 16200000"/>
              <a:gd name="adj2" fmla="val 54446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88060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17" idx="3"/>
            <a:endCxn id="18" idx="1"/>
          </p:cNvCxnSpPr>
          <p:nvPr/>
        </p:nvCxnSpPr>
        <p:spPr>
          <a:xfrm>
            <a:off x="3303971" y="1889760"/>
            <a:ext cx="330769" cy="1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1"/>
          </p:cNvCxnSpPr>
          <p:nvPr/>
        </p:nvCxnSpPr>
        <p:spPr>
          <a:xfrm flipH="1">
            <a:off x="847882" y="3029712"/>
            <a:ext cx="1401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456459" y="330515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 MeV/u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41341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0.015 MeV/u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83835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2.5/5 MeV/u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0322199" y="128434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MeV/u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899708" y="3388988"/>
            <a:ext cx="398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Energy modulation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27420" y="1706880"/>
            <a:ext cx="224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Fixed energy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38725" y="1706306"/>
            <a:ext cx="685800" cy="380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RFQ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1576" y="1685544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TwinEBIS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847882" y="2301240"/>
            <a:ext cx="0" cy="9479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73191" y="2202180"/>
            <a:ext cx="971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2841626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3768409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9389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622809" y="2813422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551839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472944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8394545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931644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0238341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>
            <a:stCxn id="21" idx="3"/>
            <a:endCxn id="47" idx="1"/>
          </p:cNvCxnSpPr>
          <p:nvPr/>
        </p:nvCxnSpPr>
        <p:spPr>
          <a:xfrm>
            <a:off x="1786858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47" idx="3"/>
            <a:endCxn id="48" idx="1"/>
          </p:cNvCxnSpPr>
          <p:nvPr/>
        </p:nvCxnSpPr>
        <p:spPr>
          <a:xfrm>
            <a:off x="2713641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640424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567207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49482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42385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350637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8267700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193343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0110356" y="3066288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22319" y="3283958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430 MeV/u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5234165" y="2405872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klystrons on</a:t>
            </a:r>
            <a:endParaRPr lang="en-GB" dirty="0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376520"/>
              </p:ext>
            </p:extLst>
          </p:nvPr>
        </p:nvGraphicFramePr>
        <p:xfrm>
          <a:off x="5655819" y="3877193"/>
          <a:ext cx="59846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320">
                  <a:extLst>
                    <a:ext uri="{9D8B030D-6E8A-4147-A177-3AD203B41FA5}">
                      <a16:colId xmlns:a16="http://schemas.microsoft.com/office/drawing/2014/main" val="3208795202"/>
                    </a:ext>
                  </a:extLst>
                </a:gridCol>
                <a:gridCol w="2992320">
                  <a:extLst>
                    <a:ext uri="{9D8B030D-6E8A-4147-A177-3AD203B41FA5}">
                      <a16:colId xmlns:a16="http://schemas.microsoft.com/office/drawing/2014/main" val="454279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621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Frequency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GHz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919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/>
                        <a:t>12</a:t>
                      </a:r>
                      <a:r>
                        <a:rPr lang="en-US" dirty="0"/>
                        <a:t>C</a:t>
                      </a:r>
                      <a:r>
                        <a:rPr lang="en-US" baseline="30000" dirty="0"/>
                        <a:t>6+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17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Current required (average)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  </a:t>
                      </a:r>
                      <a:r>
                        <a:rPr lang="en-US" dirty="0" err="1"/>
                        <a:t>nA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199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Final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100-430 MeV/u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228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Repetition 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325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430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191484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05448" y="108488"/>
            <a:ext cx="398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The linac solution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F8CA-30A7-4166-B709-42DBACC285EC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13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8" name="Oval 7"/>
          <p:cNvSpPr/>
          <p:nvPr/>
        </p:nvSpPr>
        <p:spPr>
          <a:xfrm>
            <a:off x="522671" y="1584960"/>
            <a:ext cx="1135691" cy="609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8" idx="6"/>
            <a:endCxn id="17" idx="1"/>
          </p:cNvCxnSpPr>
          <p:nvPr/>
        </p:nvCxnSpPr>
        <p:spPr>
          <a:xfrm>
            <a:off x="1658362" y="1889760"/>
            <a:ext cx="2009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59280" y="1670304"/>
            <a:ext cx="1444691" cy="4389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634740" y="1671828"/>
            <a:ext cx="7414260" cy="438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>
            <a:off x="10457540" y="1889760"/>
            <a:ext cx="1182919" cy="1143000"/>
          </a:xfrm>
          <a:prstGeom prst="arc">
            <a:avLst>
              <a:gd name="adj1" fmla="val 16200000"/>
              <a:gd name="adj2" fmla="val 54446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88060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17" idx="3"/>
            <a:endCxn id="18" idx="1"/>
          </p:cNvCxnSpPr>
          <p:nvPr/>
        </p:nvCxnSpPr>
        <p:spPr>
          <a:xfrm>
            <a:off x="3303971" y="1889760"/>
            <a:ext cx="330769" cy="1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1"/>
          </p:cNvCxnSpPr>
          <p:nvPr/>
        </p:nvCxnSpPr>
        <p:spPr>
          <a:xfrm flipH="1">
            <a:off x="847882" y="3029712"/>
            <a:ext cx="1401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456459" y="330515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 MeV/u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41341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0.015 MeV/u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83835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2.5/5 MeV/u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0322199" y="128434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MeV/u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899708" y="3388988"/>
            <a:ext cx="398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Energy modulation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27420" y="1706880"/>
            <a:ext cx="224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Fixed energy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38725" y="1706306"/>
            <a:ext cx="685800" cy="380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RFQ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1576" y="1685544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TwinEBIS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847882" y="2301240"/>
            <a:ext cx="0" cy="9479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73191" y="2202180"/>
            <a:ext cx="971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2841626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3768409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9389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622809" y="2813422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551839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472944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8394545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931644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0238341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>
            <a:stCxn id="21" idx="3"/>
            <a:endCxn id="47" idx="1"/>
          </p:cNvCxnSpPr>
          <p:nvPr/>
        </p:nvCxnSpPr>
        <p:spPr>
          <a:xfrm>
            <a:off x="1786858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47" idx="3"/>
            <a:endCxn id="48" idx="1"/>
          </p:cNvCxnSpPr>
          <p:nvPr/>
        </p:nvCxnSpPr>
        <p:spPr>
          <a:xfrm>
            <a:off x="2713641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640424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567207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49482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42385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350637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8267700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193343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0110356" y="3066288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280660" y="3305150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klystron on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322319" y="3283958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430 MeV/u</a:t>
            </a:r>
            <a:endParaRPr lang="en-GB" dirty="0"/>
          </a:p>
        </p:txBody>
      </p:sp>
      <p:sp>
        <p:nvSpPr>
          <p:cNvPr id="80" name="Freeform 79"/>
          <p:cNvSpPr/>
          <p:nvPr/>
        </p:nvSpPr>
        <p:spPr>
          <a:xfrm>
            <a:off x="421398" y="1538124"/>
            <a:ext cx="11353321" cy="2174476"/>
          </a:xfrm>
          <a:custGeom>
            <a:avLst/>
            <a:gdLst>
              <a:gd name="connsiteX0" fmla="*/ 3106661 w 11482130"/>
              <a:gd name="connsiteY0" fmla="*/ 0 h 2492137"/>
              <a:gd name="connsiteX1" fmla="*/ 11482130 w 11482130"/>
              <a:gd name="connsiteY1" fmla="*/ 0 h 2492137"/>
              <a:gd name="connsiteX2" fmla="*/ 11482130 w 11482130"/>
              <a:gd name="connsiteY2" fmla="*/ 2492137 h 2492137"/>
              <a:gd name="connsiteX3" fmla="*/ 3592787 w 11482130"/>
              <a:gd name="connsiteY3" fmla="*/ 2492137 h 2492137"/>
              <a:gd name="connsiteX4" fmla="*/ 3106661 w 11482130"/>
              <a:gd name="connsiteY4" fmla="*/ 2492137 h 2492137"/>
              <a:gd name="connsiteX5" fmla="*/ 0 w 11482130"/>
              <a:gd name="connsiteY5" fmla="*/ 2492137 h 2492137"/>
              <a:gd name="connsiteX6" fmla="*/ 0 w 11482130"/>
              <a:gd name="connsiteY6" fmla="*/ 1035057 h 2492137"/>
              <a:gd name="connsiteX7" fmla="*/ 3106661 w 11482130"/>
              <a:gd name="connsiteY7" fmla="*/ 1035057 h 2492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82130" h="2492137">
                <a:moveTo>
                  <a:pt x="3106661" y="0"/>
                </a:moveTo>
                <a:lnTo>
                  <a:pt x="11482130" y="0"/>
                </a:lnTo>
                <a:lnTo>
                  <a:pt x="11482130" y="2492137"/>
                </a:lnTo>
                <a:lnTo>
                  <a:pt x="3592787" y="2492137"/>
                </a:lnTo>
                <a:lnTo>
                  <a:pt x="3106661" y="2492137"/>
                </a:lnTo>
                <a:lnTo>
                  <a:pt x="0" y="2492137"/>
                </a:lnTo>
                <a:lnTo>
                  <a:pt x="0" y="1035057"/>
                </a:lnTo>
                <a:lnTo>
                  <a:pt x="3106661" y="1035057"/>
                </a:lnTo>
                <a:close/>
              </a:path>
            </a:pathLst>
          </a:cu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/>
          <p:cNvCxnSpPr>
            <a:stCxn id="80" idx="4"/>
          </p:cNvCxnSpPr>
          <p:nvPr/>
        </p:nvCxnSpPr>
        <p:spPr>
          <a:xfrm flipH="1">
            <a:off x="2575560" y="3712600"/>
            <a:ext cx="917648" cy="531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686413" y="4290060"/>
            <a:ext cx="3793351" cy="195072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899839" y="4618990"/>
            <a:ext cx="32056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One design already proposed (CABOTO - Fondazione TERA)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Next step </a:t>
            </a:r>
            <a:r>
              <a:rPr lang="en-US" dirty="0" smtClean="0"/>
              <a:t>is to </a:t>
            </a:r>
            <a:r>
              <a:rPr lang="en-US" dirty="0"/>
              <a:t>propose an alternative design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376520"/>
              </p:ext>
            </p:extLst>
          </p:nvPr>
        </p:nvGraphicFramePr>
        <p:xfrm>
          <a:off x="5655819" y="3877193"/>
          <a:ext cx="59846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320">
                  <a:extLst>
                    <a:ext uri="{9D8B030D-6E8A-4147-A177-3AD203B41FA5}">
                      <a16:colId xmlns:a16="http://schemas.microsoft.com/office/drawing/2014/main" val="3208795202"/>
                    </a:ext>
                  </a:extLst>
                </a:gridCol>
                <a:gridCol w="2992320">
                  <a:extLst>
                    <a:ext uri="{9D8B030D-6E8A-4147-A177-3AD203B41FA5}">
                      <a16:colId xmlns:a16="http://schemas.microsoft.com/office/drawing/2014/main" val="454279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621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Frequency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GHz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919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/>
                        <a:t>12</a:t>
                      </a:r>
                      <a:r>
                        <a:rPr lang="en-US" dirty="0"/>
                        <a:t>C</a:t>
                      </a:r>
                      <a:r>
                        <a:rPr lang="en-US" baseline="30000" dirty="0"/>
                        <a:t>6+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17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Current required (average)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  </a:t>
                      </a:r>
                      <a:r>
                        <a:rPr lang="en-US" dirty="0" err="1"/>
                        <a:t>nA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199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Final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100-430 MeV/u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228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Repetition 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325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298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191484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05448" y="108488"/>
            <a:ext cx="398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The linac solution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33F8E-2E40-4625-98A1-3ECF8FAFE60F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14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8" name="Oval 7"/>
          <p:cNvSpPr/>
          <p:nvPr/>
        </p:nvSpPr>
        <p:spPr>
          <a:xfrm>
            <a:off x="522671" y="1584960"/>
            <a:ext cx="1135691" cy="609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8" idx="6"/>
            <a:endCxn id="17" idx="1"/>
          </p:cNvCxnSpPr>
          <p:nvPr/>
        </p:nvCxnSpPr>
        <p:spPr>
          <a:xfrm>
            <a:off x="1658362" y="1889760"/>
            <a:ext cx="2009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59280" y="1670304"/>
            <a:ext cx="1444691" cy="4389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634740" y="1671828"/>
            <a:ext cx="7414260" cy="4389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>
            <a:off x="10457540" y="1889760"/>
            <a:ext cx="1182919" cy="1143000"/>
          </a:xfrm>
          <a:prstGeom prst="arc">
            <a:avLst>
              <a:gd name="adj1" fmla="val 16200000"/>
              <a:gd name="adj2" fmla="val 54446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88060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17" idx="3"/>
            <a:endCxn id="18" idx="1"/>
          </p:cNvCxnSpPr>
          <p:nvPr/>
        </p:nvCxnSpPr>
        <p:spPr>
          <a:xfrm>
            <a:off x="3303971" y="1889760"/>
            <a:ext cx="330769" cy="1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1"/>
          </p:cNvCxnSpPr>
          <p:nvPr/>
        </p:nvCxnSpPr>
        <p:spPr>
          <a:xfrm flipH="1">
            <a:off x="847882" y="3029712"/>
            <a:ext cx="1401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456459" y="330515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 MeV/u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41341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0.015 MeV/u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838353" y="1266183"/>
            <a:ext cx="159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2.5/5 MeV/u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0322199" y="1284340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MeV/u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899708" y="3388988"/>
            <a:ext cx="398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Energy modulation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27420" y="1706880"/>
            <a:ext cx="224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Fixed energy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38725" y="1706306"/>
            <a:ext cx="685800" cy="380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RFQ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1576" y="1685544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TwinEBIS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847882" y="2301240"/>
            <a:ext cx="0" cy="9479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73191" y="2202180"/>
            <a:ext cx="971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2841626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3768409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9389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622809" y="2813422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551839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472944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8394545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9316443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0238341" y="2810256"/>
            <a:ext cx="798798" cy="4389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>
            <a:stCxn id="21" idx="3"/>
            <a:endCxn id="47" idx="1"/>
          </p:cNvCxnSpPr>
          <p:nvPr/>
        </p:nvCxnSpPr>
        <p:spPr>
          <a:xfrm>
            <a:off x="1786858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47" idx="3"/>
            <a:endCxn id="48" idx="1"/>
          </p:cNvCxnSpPr>
          <p:nvPr/>
        </p:nvCxnSpPr>
        <p:spPr>
          <a:xfrm>
            <a:off x="2713641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640424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567207" y="3029712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49482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423854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350637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8267700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193343" y="3049524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0110356" y="3066288"/>
            <a:ext cx="127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280660" y="3305150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klystron on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322319" y="3283958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430 MeV/u</a:t>
            </a:r>
            <a:endParaRPr lang="en-GB" dirty="0"/>
          </a:p>
        </p:txBody>
      </p:sp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490577"/>
              </p:ext>
            </p:extLst>
          </p:nvPr>
        </p:nvGraphicFramePr>
        <p:xfrm>
          <a:off x="5655819" y="3877193"/>
          <a:ext cx="59846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320">
                  <a:extLst>
                    <a:ext uri="{9D8B030D-6E8A-4147-A177-3AD203B41FA5}">
                      <a16:colId xmlns:a16="http://schemas.microsoft.com/office/drawing/2014/main" val="3208795202"/>
                    </a:ext>
                  </a:extLst>
                </a:gridCol>
                <a:gridCol w="2992320">
                  <a:extLst>
                    <a:ext uri="{9D8B030D-6E8A-4147-A177-3AD203B41FA5}">
                      <a16:colId xmlns:a16="http://schemas.microsoft.com/office/drawing/2014/main" val="454279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621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Frequency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GHz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919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/>
                        <a:t>12</a:t>
                      </a:r>
                      <a:r>
                        <a:rPr lang="en-US" dirty="0"/>
                        <a:t>C</a:t>
                      </a:r>
                      <a:r>
                        <a:rPr lang="en-US" baseline="30000" dirty="0"/>
                        <a:t>6+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17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Current required (average)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  </a:t>
                      </a:r>
                      <a:r>
                        <a:rPr lang="en-US" dirty="0" err="1"/>
                        <a:t>nA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199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Final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100-430 MeV/u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228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Repetition 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325376"/>
                  </a:ext>
                </a:extLst>
              </a:tr>
            </a:tbl>
          </a:graphicData>
        </a:graphic>
      </p:graphicFrame>
      <p:cxnSp>
        <p:nvCxnSpPr>
          <p:cNvPr id="45" name="Straight Arrow Connector 44"/>
          <p:cNvCxnSpPr>
            <a:stCxn id="59" idx="2"/>
          </p:cNvCxnSpPr>
          <p:nvPr/>
        </p:nvCxnSpPr>
        <p:spPr>
          <a:xfrm>
            <a:off x="1955109" y="2440724"/>
            <a:ext cx="620451" cy="184933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686413" y="4290060"/>
            <a:ext cx="3793351" cy="195072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1053971" y="4753547"/>
            <a:ext cx="3205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work here presented will be focused on the </a:t>
            </a:r>
            <a:r>
              <a:rPr lang="en-US" dirty="0">
                <a:solidFill>
                  <a:srgbClr val="FF0000"/>
                </a:solidFill>
              </a:rPr>
              <a:t>low energy section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21398" y="1531620"/>
            <a:ext cx="3067422" cy="909104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chemeClr val="accent2">
                <a:alpha val="9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076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6F06-96E1-4879-B9CE-EC73CFFA04C3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15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/>
        </p:nvGrpSpPr>
        <p:grpSpPr>
          <a:xfrm>
            <a:off x="1102815" y="1176582"/>
            <a:ext cx="10202241" cy="1774777"/>
            <a:chOff x="725657" y="11027099"/>
            <a:chExt cx="25669952" cy="4008321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831610" y="12798177"/>
              <a:ext cx="3432261" cy="880947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244821" y="12790091"/>
              <a:ext cx="3432261" cy="880947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6"/>
            <a:srcRect r="49639"/>
            <a:stretch/>
          </p:blipFill>
          <p:spPr>
            <a:xfrm>
              <a:off x="24667105" y="12783359"/>
              <a:ext cx="1728504" cy="880947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7"/>
            <a:srcRect b="3260"/>
            <a:stretch/>
          </p:blipFill>
          <p:spPr>
            <a:xfrm>
              <a:off x="725657" y="11027099"/>
              <a:ext cx="17145000" cy="4008321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4142643" y="3961059"/>
            <a:ext cx="3906715" cy="233910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Low Energy Beam Transport (LEBT)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Electrostatic LEBT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Transports and matches the beam into the RFQ acceptance</a:t>
            </a: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6" name="Straight Arrow Connector 15"/>
          <p:cNvCxnSpPr>
            <a:endCxn id="8" idx="0"/>
          </p:cNvCxnSpPr>
          <p:nvPr/>
        </p:nvCxnSpPr>
        <p:spPr>
          <a:xfrm flipH="1">
            <a:off x="6096001" y="3138407"/>
            <a:ext cx="164089" cy="822652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979403" y="1048596"/>
            <a:ext cx="3626603" cy="208452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31885" y="3961059"/>
            <a:ext cx="3906715" cy="2339102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err="1"/>
              <a:t>TwinEBIS</a:t>
            </a:r>
            <a:endParaRPr lang="en-US" u="sng" dirty="0"/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Electron Beam Ion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Pulsed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Produces 1·10</a:t>
            </a:r>
            <a:r>
              <a:rPr lang="en-US" baseline="30000" dirty="0"/>
              <a:t>9</a:t>
            </a:r>
            <a:r>
              <a:rPr lang="en-US" dirty="0"/>
              <a:t> </a:t>
            </a:r>
            <a:r>
              <a:rPr lang="en-US" baseline="30000" dirty="0"/>
              <a:t>12</a:t>
            </a:r>
            <a:r>
              <a:rPr lang="en-US" dirty="0"/>
              <a:t>C</a:t>
            </a:r>
            <a:r>
              <a:rPr lang="en-US" baseline="30000" dirty="0"/>
              <a:t>6+ ions</a:t>
            </a:r>
            <a:r>
              <a:rPr lang="en-US" dirty="0"/>
              <a:t> in a 5 us pulse (~200 times higher than requirements)</a:t>
            </a:r>
            <a:endParaRPr lang="en-GB" dirty="0"/>
          </a:p>
        </p:txBody>
      </p:sp>
      <p:cxnSp>
        <p:nvCxnSpPr>
          <p:cNvPr id="26" name="Straight Arrow Connector 25"/>
          <p:cNvCxnSpPr>
            <a:stCxn id="24" idx="2"/>
            <a:endCxn id="25" idx="0"/>
          </p:cNvCxnSpPr>
          <p:nvPr/>
        </p:nvCxnSpPr>
        <p:spPr>
          <a:xfrm flipH="1">
            <a:off x="2085243" y="3133118"/>
            <a:ext cx="707462" cy="827941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4625947" y="1053885"/>
            <a:ext cx="3280255" cy="208452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>
            <a:stCxn id="28" idx="2"/>
          </p:cNvCxnSpPr>
          <p:nvPr/>
        </p:nvCxnSpPr>
        <p:spPr>
          <a:xfrm>
            <a:off x="9620218" y="3140381"/>
            <a:ext cx="495433" cy="81055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7926143" y="1055859"/>
            <a:ext cx="3388149" cy="208452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8153400" y="3960171"/>
            <a:ext cx="3906715" cy="2339102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RFQ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RF accelerating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Acceleration, bunching, focusing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Boost particles to 2.5/5 MeV/u (two designs)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2503509" y="110503"/>
            <a:ext cx="7513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The linac solution – low energy section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591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63641" y="2609853"/>
            <a:ext cx="8864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4000" dirty="0" err="1">
                <a:solidFill>
                  <a:schemeClr val="accent1">
                    <a:lumMod val="75000"/>
                  </a:schemeClr>
                </a:solidFill>
              </a:rPr>
              <a:t>TwinEBIS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 source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7AD3-E3C0-49D8-B545-3D89F8750770}" type="datetime1">
              <a:rPr lang="en-US" smtClean="0"/>
              <a:t>11/13/2018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340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05448" y="108488"/>
            <a:ext cx="398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Working principle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7AFB-DED6-4983-B940-0B8E23C239CF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17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46397" y="932873"/>
            <a:ext cx="596893" cy="89001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319" y="2876770"/>
            <a:ext cx="5504873" cy="249743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26521" y="995634"/>
            <a:ext cx="5360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it works?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85868" y="2870327"/>
            <a:ext cx="2167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Courtesy of M. Breitenfeldt</a:t>
            </a:r>
          </a:p>
        </p:txBody>
      </p:sp>
    </p:spTree>
    <p:extLst>
      <p:ext uri="{BB962C8B-B14F-4D97-AF65-F5344CB8AC3E}">
        <p14:creationId xmlns:p14="http://schemas.microsoft.com/office/powerpoint/2010/main" val="4052880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19" y="2876770"/>
            <a:ext cx="5504873" cy="24033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1" y="2969757"/>
            <a:ext cx="6500256" cy="325361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05448" y="108488"/>
            <a:ext cx="398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accent1">
                    <a:lumMod val="75000"/>
                  </a:schemeClr>
                </a:solidFill>
              </a:rPr>
              <a:t>Working principle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DE89-2AF0-4C89-9EAA-A5F67E2A39F9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18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85868" y="5847601"/>
            <a:ext cx="130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MEDeGUN</a:t>
            </a:r>
            <a:endParaRPr lang="en-GB" b="1" dirty="0"/>
          </a:p>
        </p:txBody>
      </p:sp>
      <p:cxnSp>
        <p:nvCxnSpPr>
          <p:cNvPr id="12" name="Straight Arrow Connector 11"/>
          <p:cNvCxnSpPr>
            <a:stCxn id="4" idx="0"/>
          </p:cNvCxnSpPr>
          <p:nvPr/>
        </p:nvCxnSpPr>
        <p:spPr>
          <a:xfrm flipV="1">
            <a:off x="737032" y="4078425"/>
            <a:ext cx="341745" cy="1769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6521" y="995634"/>
            <a:ext cx="53600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it works?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Charge breeding by ionization with electron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Ions kept in a potential trap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the trap and extraction of the 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5868" y="2870327"/>
            <a:ext cx="2167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Courtesy of M. Breitenfeldt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46397" y="932873"/>
            <a:ext cx="596893" cy="89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66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19" y="2876770"/>
            <a:ext cx="5504873" cy="24033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1" y="2969757"/>
            <a:ext cx="6500256" cy="325361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05448" y="108488"/>
            <a:ext cx="398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Output parameters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4439C-912B-464F-BB9E-14619093493B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19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85868" y="5847601"/>
            <a:ext cx="130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MEDeGUN</a:t>
            </a:r>
            <a:endParaRPr lang="en-GB" b="1" dirty="0"/>
          </a:p>
        </p:txBody>
      </p:sp>
      <p:cxnSp>
        <p:nvCxnSpPr>
          <p:cNvPr id="12" name="Straight Arrow Connector 11"/>
          <p:cNvCxnSpPr>
            <a:stCxn id="4" idx="0"/>
          </p:cNvCxnSpPr>
          <p:nvPr/>
        </p:nvCxnSpPr>
        <p:spPr>
          <a:xfrm flipV="1">
            <a:off x="737032" y="4078425"/>
            <a:ext cx="341745" cy="1769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5868" y="2870327"/>
            <a:ext cx="2167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Courtesy of M. Breitenfeldt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6521" y="995634"/>
            <a:ext cx="53600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it works?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Charge breeding by ionization with electron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Ions kept in a potential trap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the trap and extraction of the 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798117"/>
              </p:ext>
            </p:extLst>
          </p:nvPr>
        </p:nvGraphicFramePr>
        <p:xfrm>
          <a:off x="6968510" y="1867523"/>
          <a:ext cx="4935020" cy="4174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7510">
                  <a:extLst>
                    <a:ext uri="{9D8B030D-6E8A-4147-A177-3AD203B41FA5}">
                      <a16:colId xmlns:a16="http://schemas.microsoft.com/office/drawing/2014/main" val="3842480255"/>
                    </a:ext>
                  </a:extLst>
                </a:gridCol>
                <a:gridCol w="2467510">
                  <a:extLst>
                    <a:ext uri="{9D8B030D-6E8A-4147-A177-3AD203B41FA5}">
                      <a16:colId xmlns:a16="http://schemas.microsoft.com/office/drawing/2014/main" val="810197764"/>
                    </a:ext>
                  </a:extLst>
                </a:gridCol>
              </a:tblGrid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Design parameter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MEDeGUN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875747"/>
                  </a:ext>
                </a:extLst>
              </a:tr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Test site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TwinEBIS</a:t>
                      </a:r>
                      <a:r>
                        <a:rPr lang="en-US" sz="1800" dirty="0"/>
                        <a:t>, CERN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876595"/>
                  </a:ext>
                </a:extLst>
              </a:tr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Main magnet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 T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492246"/>
                  </a:ext>
                </a:extLst>
              </a:tr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Trap length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0.25 m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018431"/>
                  </a:ext>
                </a:extLst>
              </a:tr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Electron current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 A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431878"/>
                  </a:ext>
                </a:extLst>
              </a:tr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Current density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1.5 kA/cm</a:t>
                      </a:r>
                      <a:r>
                        <a:rPr lang="en-US" sz="1800" baseline="30000" dirty="0"/>
                        <a:t>2</a:t>
                      </a:r>
                      <a:endParaRPr lang="en-GB" sz="18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382753"/>
                  </a:ext>
                </a:extLst>
              </a:tr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Electron energy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7.5-10 </a:t>
                      </a:r>
                      <a:r>
                        <a:rPr lang="en-US" sz="1800" dirty="0" err="1"/>
                        <a:t>keV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048091"/>
                  </a:ext>
                </a:extLst>
              </a:tr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Capacity C</a:t>
                      </a:r>
                      <a:r>
                        <a:rPr lang="en-US" sz="1800" baseline="30000" dirty="0"/>
                        <a:t>6+</a:t>
                      </a:r>
                      <a:endParaRPr lang="en-GB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1·10</a:t>
                      </a:r>
                      <a:r>
                        <a:rPr lang="en-US" sz="1800" baseline="30000" dirty="0"/>
                        <a:t>9</a:t>
                      </a:r>
                      <a:r>
                        <a:rPr lang="en-US" sz="1800" dirty="0"/>
                        <a:t> Ions per pulse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465820"/>
                  </a:ext>
                </a:extLst>
              </a:tr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Repetition rate 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200 Hz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6596497"/>
                  </a:ext>
                </a:extLst>
              </a:tr>
              <a:tr h="417421">
                <a:tc>
                  <a:txBody>
                    <a:bodyPr/>
                    <a:lstStyle/>
                    <a:p>
                      <a:r>
                        <a:rPr lang="en-US" sz="1800" dirty="0"/>
                        <a:t>Current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160 </a:t>
                      </a:r>
                      <a:r>
                        <a:rPr lang="en-US" sz="1800" dirty="0" err="1"/>
                        <a:t>nA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950735"/>
                  </a:ext>
                </a:extLst>
              </a:tr>
            </a:tbl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46397" y="932873"/>
            <a:ext cx="596893" cy="89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34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08100" y="108488"/>
            <a:ext cx="3070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Outline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940451" y="841046"/>
            <a:ext cx="453325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u="sng" dirty="0"/>
          </a:p>
          <a:p>
            <a:pPr marL="742950" lvl="1" indent="-285750">
              <a:buFontTx/>
              <a:buChar char="-"/>
            </a:pPr>
            <a:r>
              <a:rPr lang="en-US" dirty="0"/>
              <a:t>Hadrontherapy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Accelerators for hadrontherapy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The linac solution</a:t>
            </a:r>
          </a:p>
          <a:p>
            <a:pPr lvl="1"/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err="1">
                <a:solidFill>
                  <a:schemeClr val="accent1">
                    <a:lumMod val="75000"/>
                  </a:schemeClr>
                </a:solidFill>
              </a:rPr>
              <a:t>TwinEBIS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 source</a:t>
            </a:r>
          </a:p>
          <a:p>
            <a:endParaRPr lang="en-US" sz="800" u="sng" dirty="0"/>
          </a:p>
          <a:p>
            <a:pPr marL="742950" lvl="1" indent="-285750">
              <a:buFontTx/>
              <a:buChar char="-"/>
            </a:pPr>
            <a:r>
              <a:rPr lang="en-US" dirty="0"/>
              <a:t>Working principles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Output parameters</a:t>
            </a:r>
          </a:p>
          <a:p>
            <a:pPr marL="742950" lvl="1" indent="-285750">
              <a:buFontTx/>
              <a:buChar char="-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LEBT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/>
              <a:t>General layout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Matching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Error study</a:t>
            </a:r>
          </a:p>
          <a:p>
            <a:pPr lvl="1"/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The 750 MHz RFQ</a:t>
            </a:r>
          </a:p>
          <a:p>
            <a:endParaRPr lang="en-US" sz="800" u="sng" dirty="0"/>
          </a:p>
          <a:p>
            <a:pPr marL="742950" lvl="1" indent="-285750">
              <a:buFontTx/>
              <a:buChar char="-"/>
            </a:pPr>
            <a:r>
              <a:rPr lang="en-US" dirty="0"/>
              <a:t>Input parameters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Final design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End to end tracking</a:t>
            </a:r>
          </a:p>
          <a:p>
            <a:pPr lvl="1"/>
            <a:endParaRPr lang="en-US" sz="8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Conclusions and 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72E23-F903-4C77-B371-F0519335EEF0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219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63641" y="2609853"/>
            <a:ext cx="8864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The LEBT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017-9AD2-4D03-97FC-28876F07FE06}" type="datetime1">
              <a:rPr lang="en-US" smtClean="0"/>
              <a:t>11/13/2018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084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85779" y="108488"/>
            <a:ext cx="5620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General Layout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986D-9BD3-48F3-A163-5D508F8B1C51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21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127" y="1766849"/>
            <a:ext cx="6266567" cy="445732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30860" y="1181363"/>
            <a:ext cx="4283529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6781" indent="-436781">
              <a:buAutoNum type="arabicParenBoth"/>
            </a:pPr>
            <a:r>
              <a:rPr lang="en-GB" sz="2000" dirty="0"/>
              <a:t>Electron collector</a:t>
            </a:r>
          </a:p>
          <a:p>
            <a:pPr marL="436781" indent="-436781">
              <a:buAutoNum type="arabicParenBoth"/>
            </a:pPr>
            <a:endParaRPr lang="en-GB" sz="700" dirty="0"/>
          </a:p>
          <a:p>
            <a:pPr marL="436781" indent="-436781">
              <a:buAutoNum type="arabicParenBoth"/>
            </a:pPr>
            <a:r>
              <a:rPr lang="en-GB" sz="2000" dirty="0"/>
              <a:t>Extraction electrode</a:t>
            </a:r>
          </a:p>
          <a:p>
            <a:pPr marL="436781" indent="-436781">
              <a:buAutoNum type="arabicParenBoth"/>
            </a:pPr>
            <a:endParaRPr lang="en-GB" sz="700" dirty="0"/>
          </a:p>
          <a:p>
            <a:pPr marL="436781" indent="-436781">
              <a:buAutoNum type="arabicParenBoth"/>
            </a:pPr>
            <a:r>
              <a:rPr lang="en-GB" sz="2000" dirty="0"/>
              <a:t>Adaptor electrode</a:t>
            </a:r>
          </a:p>
          <a:p>
            <a:pPr marL="436781" indent="-436781"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/>
              <a:t>Acceleration gap</a:t>
            </a:r>
          </a:p>
          <a:p>
            <a:pPr marL="436781" indent="-436781">
              <a:buFontTx/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/>
              <a:t>Gridded lenses</a:t>
            </a:r>
          </a:p>
          <a:p>
            <a:pPr marL="436781" indent="-436781">
              <a:buFontTx/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/>
              <a:t>Einzel lens</a:t>
            </a:r>
          </a:p>
          <a:p>
            <a:pPr marL="436781" indent="-436781">
              <a:buFontTx/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/>
              <a:t>Angle deflectors</a:t>
            </a:r>
          </a:p>
          <a:p>
            <a:pPr marL="436781" indent="-436781">
              <a:buFontTx/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/>
              <a:t>Switchyard deflector</a:t>
            </a:r>
          </a:p>
          <a:p>
            <a:pPr marL="436781" indent="-436781">
              <a:buFontTx/>
              <a:buAutoNum type="arabicParenBoth"/>
            </a:pPr>
            <a:endParaRPr lang="en-GB" sz="800" dirty="0"/>
          </a:p>
          <a:p>
            <a:pPr marL="485311" indent="-485311">
              <a:buAutoNum type="romanUcParenBoth"/>
            </a:pPr>
            <a:r>
              <a:rPr lang="en-US" sz="2000" dirty="0"/>
              <a:t>RFQ port</a:t>
            </a:r>
          </a:p>
          <a:p>
            <a:pPr marL="485311" indent="-485311">
              <a:buAutoNum type="romanUcParenBoth"/>
            </a:pPr>
            <a:endParaRPr lang="en-US" sz="700" dirty="0"/>
          </a:p>
          <a:p>
            <a:pPr marL="485311" indent="-485311">
              <a:buAutoNum type="romanUcParenBoth"/>
            </a:pPr>
            <a:r>
              <a:rPr lang="en-US" sz="2000" dirty="0"/>
              <a:t>Additional ports</a:t>
            </a:r>
          </a:p>
          <a:p>
            <a:pPr marL="485311" indent="-485311">
              <a:buAutoNum type="romanUcParenBoth"/>
            </a:pPr>
            <a:endParaRPr lang="en-US" sz="700" dirty="0"/>
          </a:p>
          <a:p>
            <a:pPr marL="436781" indent="-436781">
              <a:buAutoNum type="alphaUcParenBoth"/>
            </a:pPr>
            <a:r>
              <a:rPr lang="en-US" sz="2000" dirty="0"/>
              <a:t>Faraday cups</a:t>
            </a:r>
          </a:p>
          <a:p>
            <a:pPr marL="436781" indent="-436781">
              <a:buAutoNum type="alphaUcParenBoth"/>
            </a:pPr>
            <a:endParaRPr lang="en-US" sz="700" dirty="0"/>
          </a:p>
          <a:p>
            <a:pPr marL="436781" indent="-436781">
              <a:buAutoNum type="alphaUcParenBoth"/>
            </a:pPr>
            <a:r>
              <a:rPr lang="en-US" sz="2000" dirty="0"/>
              <a:t>Pepperpot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91127" y="942109"/>
            <a:ext cx="5754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Extract ions at the energy of 6.5 </a:t>
            </a:r>
            <a:r>
              <a:rPr lang="en-US" dirty="0" err="1"/>
              <a:t>keV</a:t>
            </a:r>
            <a:r>
              <a:rPr lang="en-US" dirty="0"/>
              <a:t>/u and accelerate them up to 15 </a:t>
            </a:r>
            <a:r>
              <a:rPr lang="en-US" dirty="0" err="1"/>
              <a:t>keV</a:t>
            </a:r>
            <a:r>
              <a:rPr lang="en-US" dirty="0"/>
              <a:t>/u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2656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85779" y="108488"/>
            <a:ext cx="5620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General Layout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E9B8-9C4F-4EBF-81D5-AC2947930D3A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22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127" y="1766849"/>
            <a:ext cx="6266567" cy="445732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30860" y="1181363"/>
            <a:ext cx="4283529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6781" indent="-436781">
              <a:buAutoNum type="arabicParenBoth"/>
            </a:pPr>
            <a:r>
              <a:rPr lang="en-GB" sz="2000" dirty="0"/>
              <a:t>Electron collector</a:t>
            </a:r>
          </a:p>
          <a:p>
            <a:pPr marL="436781" indent="-436781">
              <a:buAutoNum type="arabicParenBoth"/>
            </a:pPr>
            <a:endParaRPr lang="en-GB" sz="700" dirty="0"/>
          </a:p>
          <a:p>
            <a:pPr marL="436781" indent="-436781">
              <a:buAutoNum type="arabicParenBoth"/>
            </a:pPr>
            <a:r>
              <a:rPr lang="en-GB" sz="2000" dirty="0"/>
              <a:t>Extraction electrode</a:t>
            </a:r>
          </a:p>
          <a:p>
            <a:pPr marL="436781" indent="-436781">
              <a:buAutoNum type="arabicParenBoth"/>
            </a:pPr>
            <a:endParaRPr lang="en-GB" sz="700" dirty="0"/>
          </a:p>
          <a:p>
            <a:pPr marL="436781" indent="-436781">
              <a:buAutoNum type="arabicParenBoth"/>
            </a:pPr>
            <a:r>
              <a:rPr lang="en-GB" sz="2000" dirty="0">
                <a:solidFill>
                  <a:srgbClr val="FF0000"/>
                </a:solidFill>
              </a:rPr>
              <a:t>Adaptor electrode</a:t>
            </a:r>
          </a:p>
          <a:p>
            <a:pPr marL="436781" indent="-436781"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/>
              <a:t>Acceleration gap</a:t>
            </a:r>
          </a:p>
          <a:p>
            <a:pPr marL="436781" indent="-436781">
              <a:buFontTx/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>
                <a:solidFill>
                  <a:srgbClr val="FF0000"/>
                </a:solidFill>
              </a:rPr>
              <a:t>Gridded lenses</a:t>
            </a:r>
          </a:p>
          <a:p>
            <a:pPr marL="436781" indent="-436781">
              <a:buFontTx/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>
                <a:solidFill>
                  <a:srgbClr val="FF0000"/>
                </a:solidFill>
              </a:rPr>
              <a:t>Einzel lens</a:t>
            </a:r>
          </a:p>
          <a:p>
            <a:pPr marL="436781" indent="-436781">
              <a:buFontTx/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/>
              <a:t>Angle deflectors</a:t>
            </a:r>
          </a:p>
          <a:p>
            <a:pPr marL="436781" indent="-436781">
              <a:buFontTx/>
              <a:buAutoNum type="arabicParenBoth"/>
            </a:pPr>
            <a:endParaRPr lang="en-GB" sz="700" dirty="0"/>
          </a:p>
          <a:p>
            <a:pPr marL="436781" indent="-436781">
              <a:buFontTx/>
              <a:buAutoNum type="arabicParenBoth"/>
            </a:pPr>
            <a:r>
              <a:rPr lang="en-GB" sz="2000" dirty="0"/>
              <a:t>Switchyard deflector</a:t>
            </a:r>
          </a:p>
          <a:p>
            <a:pPr marL="436781" indent="-436781">
              <a:buFontTx/>
              <a:buAutoNum type="arabicParenBoth"/>
            </a:pPr>
            <a:endParaRPr lang="en-GB" sz="800" dirty="0"/>
          </a:p>
          <a:p>
            <a:pPr marL="485311" indent="-485311">
              <a:buAutoNum type="romanUcParenBoth"/>
            </a:pPr>
            <a:r>
              <a:rPr lang="en-US" sz="2000" dirty="0"/>
              <a:t>RFQ port</a:t>
            </a:r>
          </a:p>
          <a:p>
            <a:pPr marL="485311" indent="-485311">
              <a:buAutoNum type="romanUcParenBoth"/>
            </a:pPr>
            <a:endParaRPr lang="en-US" sz="700" dirty="0"/>
          </a:p>
          <a:p>
            <a:pPr marL="485311" indent="-485311">
              <a:buAutoNum type="romanUcParenBoth"/>
            </a:pPr>
            <a:r>
              <a:rPr lang="en-US" sz="2000" dirty="0"/>
              <a:t>Additional ports</a:t>
            </a:r>
          </a:p>
          <a:p>
            <a:pPr marL="485311" indent="-485311">
              <a:buAutoNum type="romanUcParenBoth"/>
            </a:pPr>
            <a:endParaRPr lang="en-US" sz="700" dirty="0"/>
          </a:p>
          <a:p>
            <a:pPr marL="436781" indent="-436781">
              <a:buAutoNum type="alphaUcParenBoth"/>
            </a:pPr>
            <a:r>
              <a:rPr lang="en-US" sz="2000" dirty="0"/>
              <a:t>Faraday cups</a:t>
            </a:r>
          </a:p>
          <a:p>
            <a:pPr marL="436781" indent="-436781">
              <a:buAutoNum type="alphaUcParenBoth"/>
            </a:pPr>
            <a:endParaRPr lang="en-US" sz="700" dirty="0"/>
          </a:p>
          <a:p>
            <a:pPr marL="436781" indent="-436781">
              <a:buAutoNum type="alphaUcParenBoth"/>
            </a:pPr>
            <a:r>
              <a:rPr lang="en-US" sz="2000" dirty="0"/>
              <a:t>Pepperpot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91127" y="942109"/>
            <a:ext cx="5754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Extract ions at the energy of 6.5 </a:t>
            </a:r>
            <a:r>
              <a:rPr lang="en-US" dirty="0" err="1"/>
              <a:t>keV</a:t>
            </a:r>
            <a:r>
              <a:rPr lang="en-US" dirty="0"/>
              <a:t>/u and accelerate them up to 15 </a:t>
            </a:r>
            <a:r>
              <a:rPr lang="en-US" dirty="0" err="1"/>
              <a:t>keV</a:t>
            </a:r>
            <a:r>
              <a:rPr lang="en-US" dirty="0"/>
              <a:t>/u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468305" y="1588440"/>
            <a:ext cx="270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Focusing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885361" y="2045616"/>
            <a:ext cx="3427046" cy="2922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007151" y="2045616"/>
            <a:ext cx="2639506" cy="9332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986779" y="2045616"/>
            <a:ext cx="859257" cy="22718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027235" y="2089950"/>
            <a:ext cx="68765" cy="29722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4238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85779" y="108488"/>
            <a:ext cx="5885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Matching methodology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31D6-6AB4-4360-95AC-3D436FB41AA5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23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285" y="3825467"/>
            <a:ext cx="4623629" cy="265974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2593" y="3687233"/>
            <a:ext cx="1050578" cy="2764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22318" y="1002832"/>
            <a:ext cx="48812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Step 1 – </a:t>
            </a:r>
            <a:r>
              <a:rPr lang="en-US" dirty="0">
                <a:solidFill>
                  <a:srgbClr val="0000FF"/>
                </a:solidFill>
              </a:rPr>
              <a:t>Telescopic matching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 voltage on adaptor that gives alpha=0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 voltage on gridded lens 1 that gives alpha=0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 voltage on </a:t>
            </a:r>
            <a:r>
              <a:rPr lang="en-US" dirty="0" err="1"/>
              <a:t>Einzel</a:t>
            </a:r>
            <a:r>
              <a:rPr lang="en-US" dirty="0"/>
              <a:t> lens that gives alpha=0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Scan gridded lens to </a:t>
            </a:r>
            <a:r>
              <a:rPr lang="en-US" dirty="0" err="1"/>
              <a:t>to</a:t>
            </a:r>
            <a:r>
              <a:rPr lang="en-US" dirty="0"/>
              <a:t> find best match to </a:t>
            </a:r>
            <a:r>
              <a:rPr lang="en-US" dirty="0" err="1"/>
              <a:t>accptance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96000" y="4119973"/>
            <a:ext cx="55326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Step 2 – </a:t>
            </a:r>
            <a:r>
              <a:rPr lang="en-US" dirty="0" err="1">
                <a:solidFill>
                  <a:srgbClr val="FF0000"/>
                </a:solidFill>
              </a:rPr>
              <a:t>Optimised</a:t>
            </a:r>
            <a:r>
              <a:rPr lang="en-US" dirty="0">
                <a:solidFill>
                  <a:srgbClr val="FF0000"/>
                </a:solidFill>
              </a:rPr>
              <a:t> matching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Telescopic matching set-up as starting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Scan many possible combination of voltages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Obtain transmission maps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Fine scan on gridded lens 2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7575" y="1196037"/>
            <a:ext cx="6805954" cy="244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82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85779" y="108488"/>
            <a:ext cx="5885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The LEBT  – results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1A7E-36AE-45CB-9299-F2CD0B99DEC1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24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6" t="5299" r="8204"/>
          <a:stretch/>
        </p:blipFill>
        <p:spPr>
          <a:xfrm>
            <a:off x="2019565" y="2279987"/>
            <a:ext cx="6742576" cy="3784649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endCxn id="27" idx="1"/>
          </p:cNvCxnSpPr>
          <p:nvPr/>
        </p:nvCxnSpPr>
        <p:spPr bwMode="auto">
          <a:xfrm flipV="1">
            <a:off x="8398700" y="2308561"/>
            <a:ext cx="1244092" cy="14882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8630646" y="4015736"/>
            <a:ext cx="10121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21FF2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>
            <a:endCxn id="29" idx="1"/>
          </p:cNvCxnSpPr>
          <p:nvPr/>
        </p:nvCxnSpPr>
        <p:spPr bwMode="auto">
          <a:xfrm>
            <a:off x="8398700" y="4234677"/>
            <a:ext cx="1253518" cy="14873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3366CC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817991" y="4322427"/>
            <a:ext cx="323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panose="05020102010507070707" pitchFamily="18" charset="2"/>
              </a:rPr>
              <a:t>k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884185" y="3517712"/>
            <a:ext cx="323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panose="05020102010507070707" pitchFamily="18" charset="2"/>
              </a:rPr>
              <a:t>l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207720" y="2917547"/>
            <a:ext cx="323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panose="05020102010507070707" pitchFamily="18" charset="2"/>
              </a:rPr>
              <a:t>m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162264" y="3026966"/>
            <a:ext cx="323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panose="05020102010507070707" pitchFamily="18" charset="2"/>
              </a:rPr>
              <a:t>n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6706937" y="2670172"/>
            <a:ext cx="323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panose="05020102010507070707" pitchFamily="18" charset="2"/>
              </a:rPr>
              <a:t>o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630179" y="3081223"/>
            <a:ext cx="323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panose="05020102010507070707" pitchFamily="18" charset="2"/>
              </a:rPr>
              <a:t>n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92" y="1590156"/>
            <a:ext cx="2055662" cy="143681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113" y="3309773"/>
            <a:ext cx="2035874" cy="1415020"/>
          </a:xfrm>
          <a:prstGeom prst="rect">
            <a:avLst/>
          </a:prstGeom>
          <a:ln w="19050">
            <a:solidFill>
              <a:srgbClr val="21FF2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218" y="5007327"/>
            <a:ext cx="2045196" cy="1429476"/>
          </a:xfrm>
          <a:prstGeom prst="rect">
            <a:avLst/>
          </a:prstGeom>
          <a:ln w="19050">
            <a:solidFill>
              <a:srgbClr val="3366CC"/>
            </a:solidFill>
          </a:ln>
        </p:spPr>
      </p:pic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47215"/>
              </p:ext>
            </p:extLst>
          </p:nvPr>
        </p:nvGraphicFramePr>
        <p:xfrm>
          <a:off x="2438367" y="1564205"/>
          <a:ext cx="6208181" cy="642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214">
                  <a:extLst>
                    <a:ext uri="{9D8B030D-6E8A-4147-A177-3AD203B41FA5}">
                      <a16:colId xmlns:a16="http://schemas.microsoft.com/office/drawing/2014/main" val="2696898453"/>
                    </a:ext>
                  </a:extLst>
                </a:gridCol>
                <a:gridCol w="1257180">
                  <a:extLst>
                    <a:ext uri="{9D8B030D-6E8A-4147-A177-3AD203B41FA5}">
                      <a16:colId xmlns:a16="http://schemas.microsoft.com/office/drawing/2014/main" val="3098786527"/>
                    </a:ext>
                  </a:extLst>
                </a:gridCol>
                <a:gridCol w="1334544">
                  <a:extLst>
                    <a:ext uri="{9D8B030D-6E8A-4147-A177-3AD203B41FA5}">
                      <a16:colId xmlns:a16="http://schemas.microsoft.com/office/drawing/2014/main" val="1275353222"/>
                    </a:ext>
                  </a:extLst>
                </a:gridCol>
                <a:gridCol w="1288243">
                  <a:extLst>
                    <a:ext uri="{9D8B030D-6E8A-4147-A177-3AD203B41FA5}">
                      <a16:colId xmlns:a16="http://schemas.microsoft.com/office/drawing/2014/main" val="2284116836"/>
                    </a:ext>
                  </a:extLst>
                </a:gridCol>
              </a:tblGrid>
              <a:tr h="2576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Beam current</a:t>
                      </a:r>
                      <a:endParaRPr lang="en-GB" sz="1600" dirty="0"/>
                    </a:p>
                  </a:txBody>
                  <a:tcPr marL="77649" marR="77649" marT="38824" marB="38824" anchor="ctr">
                    <a:solidFill>
                      <a:srgbClr val="33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 mA</a:t>
                      </a:r>
                      <a:endParaRPr lang="en-GB" sz="1600" dirty="0"/>
                    </a:p>
                  </a:txBody>
                  <a:tcPr marL="77649" marR="77649" marT="38824" marB="38824" anchor="ctr">
                    <a:solidFill>
                      <a:srgbClr val="33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0.38  </a:t>
                      </a:r>
                      <a:endParaRPr lang="en-GB" sz="1600" dirty="0"/>
                    </a:p>
                  </a:txBody>
                  <a:tcPr marL="77649" marR="77649" marT="38824" marB="38824" anchor="ctr">
                    <a:solidFill>
                      <a:srgbClr val="33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 mA</a:t>
                      </a:r>
                      <a:endParaRPr lang="en-GB" sz="1600" dirty="0"/>
                    </a:p>
                  </a:txBody>
                  <a:tcPr marL="77649" marR="77649" marT="38824" marB="38824" anchor="ctr">
                    <a:solidFill>
                      <a:srgbClr val="33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525303"/>
                  </a:ext>
                </a:extLst>
              </a:tr>
              <a:tr h="2576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Particles into acceptance</a:t>
                      </a:r>
                      <a:endParaRPr lang="en-GB" sz="1600" dirty="0"/>
                    </a:p>
                  </a:txBody>
                  <a:tcPr marL="77649" marR="77649" marT="38824" marB="388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99%</a:t>
                      </a:r>
                      <a:endParaRPr lang="en-GB" sz="1600" dirty="0"/>
                    </a:p>
                  </a:txBody>
                  <a:tcPr marL="77649" marR="77649" marT="38824" marB="388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96%</a:t>
                      </a:r>
                      <a:endParaRPr lang="en-GB" sz="1600" dirty="0"/>
                    </a:p>
                  </a:txBody>
                  <a:tcPr marL="77649" marR="77649" marT="38824" marB="388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88%</a:t>
                      </a:r>
                      <a:endParaRPr lang="en-GB" sz="1600" dirty="0"/>
                    </a:p>
                  </a:txBody>
                  <a:tcPr marL="77649" marR="77649" marT="38824" marB="38824" anchor="ctr"/>
                </a:tc>
                <a:extLst>
                  <a:ext uri="{0D108BD9-81ED-4DB2-BD59-A6C34878D82A}">
                    <a16:rowId xmlns:a16="http://schemas.microsoft.com/office/drawing/2014/main" val="1252321264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5284810" y="4234677"/>
            <a:ext cx="323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Wingdings 2" panose="05020102010507070707" pitchFamily="18" charset="2"/>
                <a:cs typeface="Arial" panose="020B0604020202020204" pitchFamily="34" charset="0"/>
              </a:rPr>
              <a:t>q</a:t>
            </a:r>
            <a:endParaRPr lang="en-GB" dirty="0">
              <a:latin typeface="Wingdings 2" panose="05020102010507070707" pitchFamily="18" charset="2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479" y="926188"/>
            <a:ext cx="9907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Three beam currents were considered: </a:t>
            </a:r>
            <a:r>
              <a:rPr lang="en-GB" dirty="0">
                <a:solidFill>
                  <a:srgbClr val="FF0000"/>
                </a:solidFill>
              </a:rPr>
              <a:t>0 mA </a:t>
            </a:r>
            <a:r>
              <a:rPr lang="en-GB" dirty="0"/>
              <a:t>(no space charge case), </a:t>
            </a:r>
            <a:r>
              <a:rPr lang="en-GB" dirty="0">
                <a:solidFill>
                  <a:srgbClr val="00FF00"/>
                </a:solidFill>
              </a:rPr>
              <a:t>0.38 mA </a:t>
            </a:r>
            <a:r>
              <a:rPr lang="en-GB" dirty="0"/>
              <a:t>(current expected from present set up) and </a:t>
            </a:r>
            <a:r>
              <a:rPr lang="en-GB" dirty="0">
                <a:solidFill>
                  <a:srgbClr val="0000FF"/>
                </a:solidFill>
              </a:rPr>
              <a:t>3 mA </a:t>
            </a:r>
            <a:r>
              <a:rPr lang="en-GB" dirty="0"/>
              <a:t>(max theoretical current form </a:t>
            </a:r>
            <a:r>
              <a:rPr lang="en-GB" dirty="0" err="1"/>
              <a:t>TwinEBIS</a:t>
            </a:r>
            <a:r>
              <a:rPr lang="en-GB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8054564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697" y="2877546"/>
            <a:ext cx="4629103" cy="343749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85779" y="108488"/>
            <a:ext cx="5885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The LEBT – error study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6B57-0F2F-4453-954D-3E61706A6A90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25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115" y="2857169"/>
            <a:ext cx="4740013" cy="34165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1168924"/>
            <a:ext cx="10700208" cy="1319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65285" y="1024548"/>
            <a:ext cx="10649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each emittance value scan Twiss alpha and beta </a:t>
            </a:r>
            <a:r>
              <a:rPr lang="en-US" dirty="0">
                <a:sym typeface="Wingdings" panose="05000000000000000000" pitchFamily="2" charset="2"/>
              </a:rPr>
              <a:t> generate a space of input distributions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Each beam matched to the RFQ acceptance (considering 0.34 mA current)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Select the set of input beam that could be matched into RFQ acceptance with efficiency higher than 90%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Still work in progress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88578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63641" y="2609853"/>
            <a:ext cx="8864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Radio Frequency Quadrupole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A9DF8-5AB6-4787-9EF5-518CA1C516DE}" type="datetime1">
              <a:rPr lang="en-US" smtClean="0"/>
              <a:t>11/13/2018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4171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E040-8E60-41B2-98AB-2C08610D0D5C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27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2" b="5452"/>
          <a:stretch>
            <a:fillRect/>
          </a:stretch>
        </p:blipFill>
        <p:spPr>
          <a:xfrm>
            <a:off x="689964" y="2916589"/>
            <a:ext cx="4796436" cy="324043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285779" y="108488"/>
            <a:ext cx="5620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Radio Frequency Quadrupole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00783" y="1118957"/>
            <a:ext cx="3874834" cy="19099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1282045"/>
            <a:ext cx="56191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 resonator in TE210 mode (quadrupole)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Modulation of the vane profile induce longitudinal field </a:t>
            </a:r>
            <a:r>
              <a:rPr lang="en-US" dirty="0">
                <a:sym typeface="Wingdings" panose="05000000000000000000" pitchFamily="2" charset="2"/>
              </a:rPr>
              <a:t> ACCELERATION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RF provides temporal structure to the beam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0526" y="3578687"/>
            <a:ext cx="5911392" cy="216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35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85779" y="108488"/>
            <a:ext cx="5620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Input parameters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E9FE-32E7-459D-B75B-68490FCA5A24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28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" t="4248" r="7337" b="2679"/>
          <a:stretch/>
        </p:blipFill>
        <p:spPr>
          <a:xfrm>
            <a:off x="7198578" y="1241922"/>
            <a:ext cx="4576141" cy="38293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08085" y="1239148"/>
                <a:ext cx="6497581" cy="295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91188" indent="-291188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Input energy defined by the LEBT.</a:t>
                </a:r>
              </a:p>
              <a:p>
                <a:pPr marL="291188" indent="-291188" algn="just">
                  <a:buFont typeface="Arial" panose="020B0604020202020204" pitchFamily="34" charset="0"/>
                  <a:buChar char="•"/>
                </a:pPr>
                <a:endParaRPr lang="en-US" sz="800" dirty="0"/>
              </a:p>
              <a:p>
                <a:pPr marL="291188" indent="-291188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The choice of design aperture and vane voltage is a compromise between power consumption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 and RFQ acceptance (increasing with aperture).</a:t>
                </a:r>
              </a:p>
              <a:p>
                <a:pPr marL="291188" indent="-291188" algn="just">
                  <a:buFont typeface="Arial" panose="020B0604020202020204" pitchFamily="34" charset="0"/>
                  <a:buChar char="•"/>
                </a:pPr>
                <a:endParaRPr lang="en-GB" sz="800" dirty="0"/>
              </a:p>
              <a:p>
                <a:pPr marL="291188" indent="-291188" algn="just">
                  <a:buFont typeface="Arial" panose="020B0604020202020204" pitchFamily="34" charset="0"/>
                  <a:buChar char="•"/>
                </a:pPr>
                <a:r>
                  <a:rPr lang="en-GB" dirty="0"/>
                  <a:t>The initial phase was set to -50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dirty="0"/>
                  <a:t>: only the particles that fit in the longitudinal bucket of the structure following the RFQ are captured.</a:t>
                </a:r>
              </a:p>
              <a:p>
                <a:pPr marL="291188" indent="-291188" algn="just">
                  <a:buFont typeface="Arial" panose="020B0604020202020204" pitchFamily="34" charset="0"/>
                  <a:buChar char="•"/>
                </a:pPr>
                <a:endParaRPr lang="en-GB" sz="800" dirty="0"/>
              </a:p>
              <a:p>
                <a:pPr marL="291188" indent="-291188" algn="just">
                  <a:buFont typeface="Arial" panose="020B0604020202020204" pitchFamily="34" charset="0"/>
                  <a:buChar char="•"/>
                </a:pPr>
                <a:r>
                  <a:rPr lang="en-GB" dirty="0"/>
                  <a:t> All the losses occur at low energy, avoiding activation of the cavities.</a:t>
                </a:r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085" y="1239148"/>
                <a:ext cx="6497581" cy="2954655"/>
              </a:xfrm>
              <a:prstGeom prst="rect">
                <a:avLst/>
              </a:prstGeom>
              <a:blipFill>
                <a:blip r:embed="rId7"/>
                <a:stretch>
                  <a:fillRect l="-563" t="-1031" r="-844" b="-22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5927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85779" y="108488"/>
            <a:ext cx="5620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Final design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DCF08-0F42-41BF-994A-F80A71921929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29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85" y="1597393"/>
            <a:ext cx="5965772" cy="3981889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7386864" y="1234637"/>
            <a:ext cx="3966936" cy="4310083"/>
            <a:chOff x="22671400" y="21642476"/>
            <a:chExt cx="6384073" cy="651369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671400" y="21642476"/>
              <a:ext cx="6384073" cy="6513694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7351831" y="23373556"/>
              <a:ext cx="257175" cy="228600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 bwMode="auto">
            <a:xfrm>
              <a:off x="26650950" y="23373556"/>
              <a:ext cx="285750" cy="2286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146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883899" y="1347220"/>
            <a:ext cx="139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2.5 MeV/u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398499" y="1348820"/>
            <a:ext cx="139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 MeV/u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644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63641" y="2609853"/>
            <a:ext cx="8864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535A-6F26-4E63-86C6-0B602898036D}" type="datetime1">
              <a:rPr lang="en-US" smtClean="0"/>
              <a:t>11/13/2018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1355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85779" y="108488"/>
            <a:ext cx="5620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Final design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BCB3-B4BF-483F-843F-5E329987D5F4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30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85" y="1597393"/>
            <a:ext cx="5965772" cy="3981889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7386864" y="1234637"/>
            <a:ext cx="3966936" cy="4310083"/>
            <a:chOff x="22671400" y="21642476"/>
            <a:chExt cx="6384073" cy="651369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671400" y="21642476"/>
              <a:ext cx="6384073" cy="6513694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7351831" y="23373556"/>
              <a:ext cx="257175" cy="228600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 bwMode="auto">
            <a:xfrm>
              <a:off x="26650950" y="23373556"/>
              <a:ext cx="285750" cy="2286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146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883899" y="1347220"/>
            <a:ext cx="139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2.5 MeV/u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398499" y="1348820"/>
            <a:ext cx="139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 MeV/u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9670925" y="2686640"/>
            <a:ext cx="1515235" cy="39146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7" idx="4"/>
          </p:cNvCxnSpPr>
          <p:nvPr/>
        </p:nvCxnSpPr>
        <p:spPr>
          <a:xfrm flipH="1">
            <a:off x="7060676" y="3078104"/>
            <a:ext cx="3367867" cy="2606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31497" y="5684363"/>
            <a:ext cx="393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Transmission low on purpose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07433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85779" y="108488"/>
            <a:ext cx="5620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End to end tracking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1C91A-A85C-46DA-B5B9-7A0EDBCDBD60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31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68" y="3745928"/>
            <a:ext cx="3272864" cy="245096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499" y="3755355"/>
            <a:ext cx="3325914" cy="24500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4090289"/>
                  </p:ext>
                </p:extLst>
              </p:nvPr>
            </p:nvGraphicFramePr>
            <p:xfrm>
              <a:off x="744205" y="1630838"/>
              <a:ext cx="6588789" cy="17736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6263">
                      <a:extLst>
                        <a:ext uri="{9D8B030D-6E8A-4147-A177-3AD203B41FA5}">
                          <a16:colId xmlns:a16="http://schemas.microsoft.com/office/drawing/2014/main" val="3896613962"/>
                        </a:ext>
                      </a:extLst>
                    </a:gridCol>
                    <a:gridCol w="2196263">
                      <a:extLst>
                        <a:ext uri="{9D8B030D-6E8A-4147-A177-3AD203B41FA5}">
                          <a16:colId xmlns:a16="http://schemas.microsoft.com/office/drawing/2014/main" val="2745373813"/>
                        </a:ext>
                      </a:extLst>
                    </a:gridCol>
                    <a:gridCol w="2196263">
                      <a:extLst>
                        <a:ext uri="{9D8B030D-6E8A-4147-A177-3AD203B41FA5}">
                          <a16:colId xmlns:a16="http://schemas.microsoft.com/office/drawing/2014/main" val="4156613483"/>
                        </a:ext>
                      </a:extLst>
                    </a:gridCol>
                  </a:tblGrid>
                  <a:tr h="30502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Parameter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IH-structure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  <a:cs typeface="Arial" panose="020B0604020202020204" pitchFamily="34" charset="0"/>
                            </a:rPr>
                            <a:t>DTL-structure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5988896"/>
                      </a:ext>
                    </a:extLst>
                  </a:tr>
                  <a:tr h="3050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Input energy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2.5 MeV/u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  <a:r>
                            <a:rPr lang="en-US" baseline="0" dirty="0"/>
                            <a:t> MeV/u</a:t>
                          </a:r>
                          <a:endParaRPr lang="en-GB" dirty="0"/>
                        </a:p>
                      </a:txBody>
                      <a:tcPr marL="77649" marR="77649" marT="38824" marB="38824"/>
                    </a:tc>
                    <a:extLst>
                      <a:ext uri="{0D108BD9-81ED-4DB2-BD59-A6C34878D82A}">
                        <a16:rowId xmlns:a16="http://schemas.microsoft.com/office/drawing/2014/main" val="3654237937"/>
                      </a:ext>
                    </a:extLst>
                  </a:tr>
                  <a:tr h="3050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Accelerating gradient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5.7 MV/m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 MV/m</a:t>
                          </a:r>
                        </a:p>
                      </a:txBody>
                      <a:tcPr marL="77649" marR="77649" marT="38824" marB="38824"/>
                    </a:tc>
                    <a:extLst>
                      <a:ext uri="{0D108BD9-81ED-4DB2-BD59-A6C34878D82A}">
                        <a16:rowId xmlns:a16="http://schemas.microsoft.com/office/drawing/2014/main" val="256975672"/>
                      </a:ext>
                    </a:extLst>
                  </a:tr>
                  <a:tr h="30502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Sync. Phase</a:t>
                          </a:r>
                          <a:endParaRPr lang="en-GB" sz="18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-12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endParaRPr lang="en-GB" sz="18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-30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endParaRPr lang="en-GB" sz="18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extLst>
                      <a:ext uri="{0D108BD9-81ED-4DB2-BD59-A6C34878D82A}">
                        <a16:rowId xmlns:a16="http://schemas.microsoft.com/office/drawing/2014/main" val="3850155252"/>
                      </a:ext>
                    </a:extLst>
                  </a:tr>
                  <a:tr h="3050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RF frequency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750 MHz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GHz</a:t>
                          </a:r>
                          <a:endParaRPr lang="en-GB" dirty="0"/>
                        </a:p>
                      </a:txBody>
                      <a:tcPr marL="77649" marR="77649" marT="38824" marB="38824"/>
                    </a:tc>
                    <a:extLst>
                      <a:ext uri="{0D108BD9-81ED-4DB2-BD59-A6C34878D82A}">
                        <a16:rowId xmlns:a16="http://schemas.microsoft.com/office/drawing/2014/main" val="3979705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4090289"/>
                  </p:ext>
                </p:extLst>
              </p:nvPr>
            </p:nvGraphicFramePr>
            <p:xfrm>
              <a:off x="744205" y="1630838"/>
              <a:ext cx="6588789" cy="17736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6263">
                      <a:extLst>
                        <a:ext uri="{9D8B030D-6E8A-4147-A177-3AD203B41FA5}">
                          <a16:colId xmlns:a16="http://schemas.microsoft.com/office/drawing/2014/main" val="3896613962"/>
                        </a:ext>
                      </a:extLst>
                    </a:gridCol>
                    <a:gridCol w="2196263">
                      <a:extLst>
                        <a:ext uri="{9D8B030D-6E8A-4147-A177-3AD203B41FA5}">
                          <a16:colId xmlns:a16="http://schemas.microsoft.com/office/drawing/2014/main" val="2745373813"/>
                        </a:ext>
                      </a:extLst>
                    </a:gridCol>
                    <a:gridCol w="2196263">
                      <a:extLst>
                        <a:ext uri="{9D8B030D-6E8A-4147-A177-3AD203B41FA5}">
                          <a16:colId xmlns:a16="http://schemas.microsoft.com/office/drawing/2014/main" val="415661348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Parameter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IH-structure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  <a:cs typeface="Arial" panose="020B0604020202020204" pitchFamily="34" charset="0"/>
                            </a:rPr>
                            <a:t>DTL-structure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5988896"/>
                      </a:ext>
                    </a:extLst>
                  </a:tr>
                  <a:tr h="3519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Input energy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2.5 MeV/u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  <a:r>
                            <a:rPr lang="en-US" baseline="0" dirty="0"/>
                            <a:t> MeV/u</a:t>
                          </a:r>
                          <a:endParaRPr lang="en-GB" dirty="0"/>
                        </a:p>
                      </a:txBody>
                      <a:tcPr marL="77649" marR="77649" marT="38824" marB="38824"/>
                    </a:tc>
                    <a:extLst>
                      <a:ext uri="{0D108BD9-81ED-4DB2-BD59-A6C34878D82A}">
                        <a16:rowId xmlns:a16="http://schemas.microsoft.com/office/drawing/2014/main" val="3654237937"/>
                      </a:ext>
                    </a:extLst>
                  </a:tr>
                  <a:tr h="3519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Accelerating gradient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5.7 MV/m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 MV/m</a:t>
                          </a:r>
                        </a:p>
                      </a:txBody>
                      <a:tcPr marL="77649" marR="77649" marT="38824" marB="38824"/>
                    </a:tc>
                    <a:extLst>
                      <a:ext uri="{0D108BD9-81ED-4DB2-BD59-A6C34878D82A}">
                        <a16:rowId xmlns:a16="http://schemas.microsoft.com/office/drawing/2014/main" val="256975672"/>
                      </a:ext>
                    </a:extLst>
                  </a:tr>
                  <a:tr h="35196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Sync. Phase</a:t>
                          </a:r>
                          <a:endParaRPr lang="en-GB" sz="18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endParaRPr lang="it-CH"/>
                        </a:p>
                      </a:txBody>
                      <a:tcPr marL="77649" marR="77649" marT="38824" marB="38824">
                        <a:blipFill>
                          <a:blip r:embed="rId8"/>
                          <a:stretch>
                            <a:fillRect l="-100000" t="-312069" r="-101108" b="-1293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CH"/>
                        </a:p>
                      </a:txBody>
                      <a:tcPr marL="77649" marR="77649" marT="38824" marB="38824">
                        <a:blipFill>
                          <a:blip r:embed="rId8"/>
                          <a:stretch>
                            <a:fillRect l="-200556" t="-312069" r="-1389" b="-1293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0155252"/>
                      </a:ext>
                    </a:extLst>
                  </a:tr>
                  <a:tr h="3519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RF frequency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750 MHz</a:t>
                          </a:r>
                          <a:endParaRPr lang="en-GB" sz="1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marL="77649" marR="77649" marT="38824" marB="388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 GHz</a:t>
                          </a:r>
                          <a:endParaRPr lang="en-GB" dirty="0"/>
                        </a:p>
                      </a:txBody>
                      <a:tcPr marL="77649" marR="77649" marT="38824" marB="38824"/>
                    </a:tc>
                    <a:extLst>
                      <a:ext uri="{0D108BD9-81ED-4DB2-BD59-A6C34878D82A}">
                        <a16:rowId xmlns:a16="http://schemas.microsoft.com/office/drawing/2014/main" val="39797058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05261" y="1787476"/>
            <a:ext cx="3949249" cy="44094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5284" y="908491"/>
            <a:ext cx="8065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structure could follow the RFQ (two different longitudinal acceptances)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184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63641" y="2609853"/>
            <a:ext cx="8864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Conclusions and next steps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ED6C-BF97-4B89-BD8D-2AE033AB1A1E}" type="datetime1">
              <a:rPr lang="en-US" smtClean="0"/>
              <a:t>11/13/2018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5205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935F-AF00-4F2F-A96B-4E835DFEF186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33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151772" y="1059839"/>
            <a:ext cx="102020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Conclusions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LEBT matching was performed at different current and the maximum error on </a:t>
            </a:r>
            <a:r>
              <a:rPr lang="en-GB" dirty="0" err="1"/>
              <a:t>th</a:t>
            </a:r>
            <a:r>
              <a:rPr lang="en-GB" dirty="0"/>
              <a:t> </a:t>
            </a:r>
            <a:r>
              <a:rPr lang="en-GB" dirty="0" err="1"/>
              <a:t>einput</a:t>
            </a:r>
            <a:r>
              <a:rPr lang="en-GB" dirty="0"/>
              <a:t> distribution </a:t>
            </a:r>
            <a:r>
              <a:rPr lang="en-GB"/>
              <a:t>was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Tracking through the RFQ shows the capability of the system to provide an ion current that exceeds significantly the clinical requirements.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EBIS+LEBT+RFQ system would be the perfect injector for a linac for carbon ion therapy.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algn="ctr"/>
            <a:r>
              <a:rPr lang="en-US" b="1" dirty="0"/>
              <a:t>Next steps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LEBT will be installed and tested during the next year. Installation, commissioning and measurements will be part of the thesis 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Collaboration with RF group to select the accelerating structure of the all linac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dynamics design of the linac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285779" y="108488"/>
            <a:ext cx="5620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Conclusions and next steps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1401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63641" y="2609853"/>
            <a:ext cx="8864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Thank you for your attention!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813AB-6E7F-4DC3-A488-43663387FB1B}" type="datetime1">
              <a:rPr lang="en-US" smtClean="0"/>
              <a:t>11/13/2018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257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450194" y="108488"/>
            <a:ext cx="3291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Hadron therapy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0EE6-F945-4B3A-99CA-A3DC3D11F9D0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4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425" y="1248048"/>
            <a:ext cx="7262395" cy="511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3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450194" y="108488"/>
            <a:ext cx="3291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Hadron therapy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C38-05FB-47E0-872A-58AAA3C50481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5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grpSp>
        <p:nvGrpSpPr>
          <p:cNvPr id="16" name="Group 26"/>
          <p:cNvGrpSpPr>
            <a:grpSpLocks/>
          </p:cNvGrpSpPr>
          <p:nvPr/>
        </p:nvGrpSpPr>
        <p:grpSpPr bwMode="auto">
          <a:xfrm>
            <a:off x="1620843" y="1539386"/>
            <a:ext cx="8950313" cy="4097903"/>
            <a:chOff x="-134938" y="3290887"/>
            <a:chExt cx="6464301" cy="2881313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4938" y="3290887"/>
              <a:ext cx="6464301" cy="288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Arrow Connector 3"/>
            <p:cNvCxnSpPr>
              <a:cxnSpLocks noChangeShapeType="1"/>
            </p:cNvCxnSpPr>
            <p:nvPr/>
          </p:nvCxnSpPr>
          <p:spPr bwMode="auto">
            <a:xfrm flipH="1" flipV="1">
              <a:off x="2286000" y="5029201"/>
              <a:ext cx="1308496" cy="770465"/>
            </a:xfrm>
            <a:prstGeom prst="straightConnector1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Arrow Connector 29"/>
            <p:cNvCxnSpPr>
              <a:cxnSpLocks noChangeShapeType="1"/>
            </p:cNvCxnSpPr>
            <p:nvPr/>
          </p:nvCxnSpPr>
          <p:spPr bwMode="auto">
            <a:xfrm flipV="1">
              <a:off x="3838222" y="5105400"/>
              <a:ext cx="1011678" cy="714021"/>
            </a:xfrm>
            <a:prstGeom prst="straightConnector1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Rectangle 25"/>
            <p:cNvSpPr>
              <a:spLocks noChangeArrowheads="1"/>
            </p:cNvSpPr>
            <p:nvPr/>
          </p:nvSpPr>
          <p:spPr bwMode="auto">
            <a:xfrm>
              <a:off x="165100" y="5486400"/>
              <a:ext cx="1040381" cy="2286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it-IT" altLang="it-IT" dirty="0"/>
            </a:p>
          </p:txBody>
        </p:sp>
        <p:sp>
          <p:nvSpPr>
            <p:cNvPr id="21" name="TextBox 6"/>
            <p:cNvSpPr txBox="1">
              <a:spLocks noChangeArrowheads="1"/>
            </p:cNvSpPr>
            <p:nvPr/>
          </p:nvSpPr>
          <p:spPr bwMode="auto">
            <a:xfrm>
              <a:off x="3124200" y="5752553"/>
              <a:ext cx="1013932" cy="3693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GB" altLang="it-IT" sz="1800" dirty="0"/>
                <a:t>Tumore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6355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472459" y="102704"/>
            <a:ext cx="730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Accelerators for hadron therapy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68357-FB0C-430E-846B-84CB63AD1AB1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6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735265" y="1351397"/>
            <a:ext cx="3251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Small footprint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u="sng" dirty="0">
                <a:solidFill>
                  <a:schemeClr val="bg1"/>
                </a:solidFill>
              </a:rPr>
              <a:t>Drawbacks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Passive energy modulation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Beam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Slow energy 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Only for protons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935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472459" y="102704"/>
            <a:ext cx="730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Accelerators for hadron therapy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EA3C1-C071-44D5-BF89-065E0AFFAE63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7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4" name="Rounded Rectangle 3"/>
          <p:cNvSpPr/>
          <p:nvPr/>
        </p:nvSpPr>
        <p:spPr>
          <a:xfrm>
            <a:off x="735264" y="1190863"/>
            <a:ext cx="3251329" cy="31927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308099" y="868442"/>
            <a:ext cx="210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Cyclotrons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265" y="1351397"/>
            <a:ext cx="3251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Small footprint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u="sng" dirty="0">
                <a:solidFill>
                  <a:schemeClr val="bg1"/>
                </a:solidFill>
              </a:rPr>
              <a:t>Drawbacks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Passive energy modulation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Beam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Slow energy 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Only for protons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325" y="4441825"/>
            <a:ext cx="33432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03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472459" y="102704"/>
            <a:ext cx="730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Accelerators for hadron therapy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4579-3199-436D-A0A7-DF83C3A651CE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8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4" name="Rounded Rectangle 3"/>
          <p:cNvSpPr/>
          <p:nvPr/>
        </p:nvSpPr>
        <p:spPr>
          <a:xfrm>
            <a:off x="735264" y="1190863"/>
            <a:ext cx="3251329" cy="31927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308099" y="868442"/>
            <a:ext cx="210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Cyclotrons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265" y="1351397"/>
            <a:ext cx="3251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Small footprint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u="sng" dirty="0">
                <a:solidFill>
                  <a:schemeClr val="bg1"/>
                </a:solidFill>
              </a:rPr>
              <a:t>Drawbacks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Passive energy modulation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Beam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Slow energy 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Only for protons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24" name="Rounded Rectangle 23"/>
          <p:cNvSpPr/>
          <p:nvPr/>
        </p:nvSpPr>
        <p:spPr>
          <a:xfrm>
            <a:off x="4734431" y="2830433"/>
            <a:ext cx="3251329" cy="319278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307265" y="5971143"/>
            <a:ext cx="210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Synchrotrons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34431" y="3219251"/>
            <a:ext cx="32513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Active energy 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Both protons and carbon ions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u="sng" dirty="0">
                <a:solidFill>
                  <a:schemeClr val="bg1"/>
                </a:solidFill>
              </a:rPr>
              <a:t>Drawbacks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Slow energy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Big footprint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Big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325" y="4441825"/>
            <a:ext cx="3343275" cy="1914525"/>
          </a:xfrm>
          <a:prstGeom prst="rect">
            <a:avLst/>
          </a:prstGeom>
        </p:spPr>
      </p:pic>
      <p:pic>
        <p:nvPicPr>
          <p:cNvPr id="33" name="Picture 32" descr="\\cern.ch\dfs\Users\a\agaronna\Documents\My Documents\THESIS\data\accelerators\cnao.JPG"/>
          <p:cNvPicPr>
            <a:picLocks noChangeAspect="1" noChangeArrowheads="1"/>
          </p:cNvPicPr>
          <p:nvPr/>
        </p:nvPicPr>
        <p:blipFill>
          <a:blip r:embed="rId7" cstate="print"/>
          <a:srcRect l="1713"/>
          <a:stretch>
            <a:fillRect/>
          </a:stretch>
        </p:blipFill>
        <p:spPr bwMode="auto">
          <a:xfrm>
            <a:off x="5357576" y="846886"/>
            <a:ext cx="2005037" cy="19569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2562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V="1">
            <a:off x="1308100" y="769724"/>
            <a:ext cx="10595429" cy="5060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085" y="769724"/>
            <a:ext cx="914400" cy="50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472459" y="102704"/>
            <a:ext cx="730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Accelerators for hadron therapy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2217-EC72-4586-9924-28798EEF31A7}" type="datetime1">
              <a:rPr lang="en-US" smtClean="0"/>
              <a:t>11/13/2018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Vittorio Bencini - Meeting on beams for medicine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D52-84F0-40D0-9AAE-D8B96D14EBCD}" type="slidenum">
              <a:rPr lang="en-GB" smtClean="0"/>
              <a:t>9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9" y="63103"/>
            <a:ext cx="685932" cy="6859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1186160" y="-7620"/>
            <a:ext cx="717369" cy="769724"/>
            <a:chOff x="7004855" y="2914649"/>
            <a:chExt cx="1541994" cy="159511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4855" y="3908986"/>
              <a:ext cx="1541994" cy="60077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1735" y="2914649"/>
              <a:ext cx="988234" cy="1144645"/>
            </a:xfrm>
            <a:prstGeom prst="rect">
              <a:avLst/>
            </a:prstGeom>
          </p:spPr>
        </p:pic>
      </p:grpSp>
      <p:sp>
        <p:nvSpPr>
          <p:cNvPr id="4" name="Rounded Rectangle 3"/>
          <p:cNvSpPr/>
          <p:nvPr/>
        </p:nvSpPr>
        <p:spPr>
          <a:xfrm>
            <a:off x="735264" y="1190863"/>
            <a:ext cx="3251329" cy="31927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308099" y="868442"/>
            <a:ext cx="210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Cyclotrons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265" y="1351397"/>
            <a:ext cx="3251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Small footprint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u="sng" dirty="0">
                <a:solidFill>
                  <a:schemeClr val="bg1"/>
                </a:solidFill>
              </a:rPr>
              <a:t>Drawbacks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Passive energy modulation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Beam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Slow energy 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Only for protons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24" name="Rounded Rectangle 23"/>
          <p:cNvSpPr/>
          <p:nvPr/>
        </p:nvSpPr>
        <p:spPr>
          <a:xfrm>
            <a:off x="4734431" y="2830433"/>
            <a:ext cx="3251329" cy="319278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307265" y="5971143"/>
            <a:ext cx="210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Synchrotrons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34431" y="3219251"/>
            <a:ext cx="32513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Active energy 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Both protons and carbon ions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u="sng" dirty="0">
                <a:solidFill>
                  <a:schemeClr val="bg1"/>
                </a:solidFill>
              </a:rPr>
              <a:t>Drawbacks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Slow energy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Big footprint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Big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27" name="Rounded Rectangle 26"/>
          <p:cNvSpPr/>
          <p:nvPr/>
        </p:nvSpPr>
        <p:spPr>
          <a:xfrm>
            <a:off x="8652200" y="1190863"/>
            <a:ext cx="3251329" cy="31927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8652200" y="1579681"/>
            <a:ext cx="32513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Active energy 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Fast energy 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Both protons and carbon ions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u="sng" dirty="0">
                <a:solidFill>
                  <a:schemeClr val="bg1"/>
                </a:solidFill>
              </a:rPr>
              <a:t>Drawbacks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Bigger than cyclotron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‘linear’ footprint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9248140" y="868442"/>
            <a:ext cx="210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Linacs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325" y="4441825"/>
            <a:ext cx="3343275" cy="1914525"/>
          </a:xfrm>
          <a:prstGeom prst="rect">
            <a:avLst/>
          </a:prstGeom>
        </p:spPr>
      </p:pic>
      <p:pic>
        <p:nvPicPr>
          <p:cNvPr id="33" name="Picture 32" descr="\\cern.ch\dfs\Users\a\agaronna\Documents\My Documents\THESIS\data\accelerators\cnao.JPG"/>
          <p:cNvPicPr>
            <a:picLocks noChangeAspect="1" noChangeArrowheads="1"/>
          </p:cNvPicPr>
          <p:nvPr/>
        </p:nvPicPr>
        <p:blipFill>
          <a:blip r:embed="rId7" cstate="print"/>
          <a:srcRect l="1713"/>
          <a:stretch>
            <a:fillRect/>
          </a:stretch>
        </p:blipFill>
        <p:spPr bwMode="auto">
          <a:xfrm>
            <a:off x="5357576" y="846886"/>
            <a:ext cx="2005037" cy="1956986"/>
          </a:xfrm>
          <a:prstGeom prst="rect">
            <a:avLst/>
          </a:prstGeom>
          <a:noFill/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81590" y="4542988"/>
            <a:ext cx="3221777" cy="18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399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62258</TotalTime>
  <Words>1522</Words>
  <Application>Microsoft Office PowerPoint</Application>
  <PresentationFormat>Widescreen</PresentationFormat>
  <Paragraphs>562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ＭＳ Ｐゴシック</vt:lpstr>
      <vt:lpstr>Arial</vt:lpstr>
      <vt:lpstr>Calibri</vt:lpstr>
      <vt:lpstr>Calibri Light</vt:lpstr>
      <vt:lpstr>Cambria Math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Bencini</dc:creator>
  <cp:lastModifiedBy>Vittorio Bencini</cp:lastModifiedBy>
  <cp:revision>392</cp:revision>
  <cp:lastPrinted>2018-10-02T12:15:05Z</cp:lastPrinted>
  <dcterms:created xsi:type="dcterms:W3CDTF">2015-11-23T09:40:57Z</dcterms:created>
  <dcterms:modified xsi:type="dcterms:W3CDTF">2018-11-13T10:09:56Z</dcterms:modified>
</cp:coreProperties>
</file>