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72" r:id="rId3"/>
    <p:sldId id="273" r:id="rId4"/>
    <p:sldId id="276" r:id="rId5"/>
    <p:sldId id="277" r:id="rId6"/>
    <p:sldId id="278" r:id="rId7"/>
    <p:sldId id="316" r:id="rId8"/>
    <p:sldId id="317" r:id="rId9"/>
    <p:sldId id="279" r:id="rId10"/>
    <p:sldId id="281" r:id="rId11"/>
    <p:sldId id="282" r:id="rId12"/>
    <p:sldId id="283" r:id="rId13"/>
    <p:sldId id="284" r:id="rId14"/>
    <p:sldId id="293" r:id="rId15"/>
    <p:sldId id="280" r:id="rId16"/>
    <p:sldId id="294" r:id="rId17"/>
    <p:sldId id="314"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FF00"/>
    <a:srgbClr val="FF8000"/>
    <a:srgbClr val="FFF50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aximized">
    <p:restoredLeft sz="50000" autoAdjust="0"/>
    <p:restoredTop sz="50000" autoAdjust="0"/>
  </p:normalViewPr>
  <p:slideViewPr>
    <p:cSldViewPr snapToGrid="0" snapToObjects="1">
      <p:cViewPr>
        <p:scale>
          <a:sx n="170" d="100"/>
          <a:sy n="170" d="100"/>
        </p:scale>
        <p:origin x="856" y="256"/>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4368AE-6011-C647-B3CE-A2324B69BEF4}" type="datetimeFigureOut">
              <a:rPr lang="en-US" smtClean="0"/>
              <a:t>11/13/18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B904FB-A699-4A4E-91E7-CCCC780C6BCB}" type="slidenum">
              <a:rPr lang="en-US" smtClean="0"/>
              <a:t>‹#›</a:t>
            </a:fld>
            <a:endParaRPr lang="en-US"/>
          </a:p>
        </p:txBody>
      </p:sp>
    </p:spTree>
    <p:extLst>
      <p:ext uri="{BB962C8B-B14F-4D97-AF65-F5344CB8AC3E}">
        <p14:creationId xmlns:p14="http://schemas.microsoft.com/office/powerpoint/2010/main" val="1575940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F7C9E-B767-1049-B14C-E01BE4363530}" type="datetimeFigureOut">
              <a:rPr lang="en-US" smtClean="0"/>
              <a:t>11/13/18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464332-DFBC-D546-9D62-8B5A6BCB01D4}" type="slidenum">
              <a:rPr lang="en-US" smtClean="0"/>
              <a:t>‹#›</a:t>
            </a:fld>
            <a:endParaRPr lang="en-US"/>
          </a:p>
        </p:txBody>
      </p:sp>
    </p:spTree>
    <p:extLst>
      <p:ext uri="{BB962C8B-B14F-4D97-AF65-F5344CB8AC3E}">
        <p14:creationId xmlns:p14="http://schemas.microsoft.com/office/powerpoint/2010/main" val="24995156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solidFill>
            <a:srgbClr val="FFFF00"/>
          </a:solidFill>
        </p:spPr>
        <p:txBody>
          <a:bodyPr anchor="b" anchorCtr="0"/>
          <a:lstStyle>
            <a:lvl1pPr algn="r">
              <a:defRPr>
                <a:solidFill>
                  <a:schemeClr val="tx1"/>
                </a:solidFil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
        <p:nvSpPr>
          <p:cNvPr id="9" name="TextBox 8"/>
          <p:cNvSpPr txBox="1"/>
          <p:nvPr userDrawn="1"/>
        </p:nvSpPr>
        <p:spPr>
          <a:xfrm>
            <a:off x="0" y="4809657"/>
            <a:ext cx="2853102" cy="369332"/>
          </a:xfrm>
          <a:prstGeom prst="rect">
            <a:avLst/>
          </a:prstGeom>
          <a:noFill/>
        </p:spPr>
        <p:txBody>
          <a:bodyPr wrap="none" rtlCol="0">
            <a:spAutoFit/>
          </a:bodyPr>
          <a:lstStyle/>
          <a:p>
            <a:pPr algn="l"/>
            <a:r>
              <a:rPr lang="en-US" b="1" dirty="0">
                <a:solidFill>
                  <a:schemeClr val="bg1"/>
                </a:solidFill>
              </a:rPr>
              <a:t>K. Long, </a:t>
            </a:r>
            <a:fld id="{B19FB069-7A70-CF49-A3CF-C9513262B04A}" type="datetime3">
              <a:rPr lang="en-GB" b="1" smtClean="0">
                <a:solidFill>
                  <a:schemeClr val="bg1"/>
                </a:solidFill>
              </a:rPr>
              <a:t>13 November, 2018</a:t>
            </a:fld>
            <a:endParaRPr lang="en-US" b="1" dirty="0">
              <a:solidFill>
                <a:schemeClr val="bg1"/>
              </a:solidFill>
            </a:endParaRPr>
          </a:p>
        </p:txBody>
      </p:sp>
      <p:pic>
        <p:nvPicPr>
          <p:cNvPr id="10" name="Picture 9" descr="image0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3708" cy="359893"/>
          </a:xfrm>
          <a:prstGeom prst="rect">
            <a:avLst/>
          </a:prstGeom>
        </p:spPr>
      </p:pic>
      <p:pic>
        <p:nvPicPr>
          <p:cNvPr id="11" name="Picture 10" descr="2473_web_1.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507302" y="0"/>
            <a:ext cx="1636697" cy="355019"/>
          </a:xfrm>
          <a:prstGeom prst="rect">
            <a:avLst/>
          </a:prstGeom>
        </p:spPr>
      </p:pic>
    </p:spTree>
    <p:extLst>
      <p:ext uri="{BB962C8B-B14F-4D97-AF65-F5344CB8AC3E}">
        <p14:creationId xmlns:p14="http://schemas.microsoft.com/office/powerpoint/2010/main" val="234369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05914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756044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71775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37561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563098"/>
            <a:ext cx="4495800" cy="45804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563098"/>
            <a:ext cx="4495800" cy="45804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56535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974339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839551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421035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752124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330890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30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0" y="563098"/>
            <a:ext cx="9144000" cy="45804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7010400" y="4930092"/>
            <a:ext cx="2133600" cy="213408"/>
          </a:xfrm>
          <a:prstGeom prst="rect">
            <a:avLst/>
          </a:prstGeom>
        </p:spPr>
        <p:txBody>
          <a:bodyPr vert="horz" lIns="91440" tIns="45720" rIns="91440" bIns="45720" rtlCol="0" anchor="ctr"/>
          <a:lstStyle>
            <a:lvl1pPr algn="r">
              <a:defRPr sz="1200">
                <a:solidFill>
                  <a:schemeClr val="bg1">
                    <a:lumMod val="75000"/>
                  </a:schemeClr>
                </a:solidFill>
              </a:defRPr>
            </a:lvl1pPr>
          </a:lstStyle>
          <a:p>
            <a:fld id="{A1DC3ABC-92C2-B748-ABF3-8546144348B4}" type="slidenum">
              <a:rPr lang="en-US" smtClean="0"/>
              <a:pPr/>
              <a:t>‹#›</a:t>
            </a:fld>
            <a:endParaRPr lang="en-US" dirty="0"/>
          </a:p>
        </p:txBody>
      </p:sp>
    </p:spTree>
    <p:extLst>
      <p:ext uri="{BB962C8B-B14F-4D97-AF65-F5344CB8AC3E}">
        <p14:creationId xmlns:p14="http://schemas.microsoft.com/office/powerpoint/2010/main" val="3666681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457200" rtl="0" eaLnBrk="1" latinLnBrk="0" hangingPunct="1">
        <a:spcBef>
          <a:spcPct val="0"/>
        </a:spcBef>
        <a:buNone/>
        <a:defRPr sz="4400" b="1" kern="1200">
          <a:solidFill>
            <a:srgbClr val="FFF50A"/>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b="1"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b="1" kern="1200">
          <a:solidFill>
            <a:srgbClr val="FF8000"/>
          </a:solidFill>
          <a:latin typeface="+mn-lt"/>
          <a:ea typeface="+mn-ea"/>
          <a:cs typeface="+mn-cs"/>
        </a:defRPr>
      </a:lvl2pPr>
      <a:lvl3pPr marL="1143000" indent="-228600" algn="l" defTabSz="457200" rtl="0" eaLnBrk="1" latinLnBrk="0" hangingPunct="1">
        <a:spcBef>
          <a:spcPct val="20000"/>
        </a:spcBef>
        <a:buFont typeface="Arial"/>
        <a:buChar char="•"/>
        <a:defRPr sz="2400" b="1" kern="1200">
          <a:solidFill>
            <a:srgbClr val="00FF00"/>
          </a:solidFill>
          <a:latin typeface="+mn-lt"/>
          <a:ea typeface="+mn-ea"/>
          <a:cs typeface="+mn-cs"/>
        </a:defRPr>
      </a:lvl3pPr>
      <a:lvl4pPr marL="1600200" indent="-228600" algn="l" defTabSz="457200" rtl="0" eaLnBrk="1" latinLnBrk="0" hangingPunct="1">
        <a:spcBef>
          <a:spcPct val="20000"/>
        </a:spcBef>
        <a:buFont typeface="Arial"/>
        <a:buChar char="–"/>
        <a:defRPr sz="2000" b="1" kern="1200">
          <a:solidFill>
            <a:srgbClr val="00FFFF"/>
          </a:solidFill>
          <a:latin typeface="+mn-lt"/>
          <a:ea typeface="+mn-ea"/>
          <a:cs typeface="+mn-cs"/>
        </a:defRPr>
      </a:lvl4pPr>
      <a:lvl5pPr marL="2057400" indent="-228600" algn="l" defTabSz="457200" rtl="0" eaLnBrk="1" latinLnBrk="0" hangingPunct="1">
        <a:spcBef>
          <a:spcPct val="20000"/>
        </a:spcBef>
        <a:buFont typeface="Arial"/>
        <a:buChar char="»"/>
        <a:defRPr sz="2000" b="1" kern="1200">
          <a:solidFill>
            <a:srgbClr val="FF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dirty="0"/>
              <a:t>Centre for the Clinical Application of Particles</a:t>
            </a:r>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A1DC3ABC-92C2-B748-ABF3-8546144348B4}" type="slidenum">
              <a:rPr lang="en-US" smtClean="0"/>
              <a:t>1</a:t>
            </a:fld>
            <a:endParaRPr lang="en-US"/>
          </a:p>
        </p:txBody>
      </p:sp>
    </p:spTree>
    <p:extLst>
      <p:ext uri="{BB962C8B-B14F-4D97-AF65-F5344CB8AC3E}">
        <p14:creationId xmlns:p14="http://schemas.microsoft.com/office/powerpoint/2010/main" val="2218974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opportunity</a:t>
            </a:r>
          </a:p>
        </p:txBody>
      </p:sp>
      <p:sp>
        <p:nvSpPr>
          <p:cNvPr id="3" name="Text Placeholder 2"/>
          <p:cNvSpPr>
            <a:spLocks noGrp="1"/>
          </p:cNvSpPr>
          <p:nvPr>
            <p:ph type="body" idx="1"/>
          </p:nvPr>
        </p:nvSpPr>
        <p:spPr/>
        <p:txBody>
          <a:bodyPr/>
          <a:lstStyle/>
          <a:p>
            <a:r>
              <a:rPr lang="en-US" dirty="0"/>
              <a:t>Centre for the Clinical Application of Particles</a:t>
            </a:r>
          </a:p>
        </p:txBody>
      </p:sp>
      <p:sp>
        <p:nvSpPr>
          <p:cNvPr id="4" name="Slide Number Placeholder 3"/>
          <p:cNvSpPr>
            <a:spLocks noGrp="1"/>
          </p:cNvSpPr>
          <p:nvPr>
            <p:ph type="sldNum" sz="quarter" idx="12"/>
          </p:nvPr>
        </p:nvSpPr>
        <p:spPr/>
        <p:txBody>
          <a:bodyPr/>
          <a:lstStyle/>
          <a:p>
            <a:fld id="{A1DC3ABC-92C2-B748-ABF3-8546144348B4}" type="slidenum">
              <a:rPr lang="en-US" smtClean="0"/>
              <a:t>10</a:t>
            </a:fld>
            <a:endParaRPr lang="en-US"/>
          </a:p>
        </p:txBody>
      </p:sp>
    </p:spTree>
    <p:extLst>
      <p:ext uri="{BB962C8B-B14F-4D97-AF65-F5344CB8AC3E}">
        <p14:creationId xmlns:p14="http://schemas.microsoft.com/office/powerpoint/2010/main" val="5299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DC3ABC-92C2-B748-ABF3-8546144348B4}" type="slidenum">
              <a:rPr lang="en-US" smtClean="0"/>
              <a:t>11</a:t>
            </a:fld>
            <a:endParaRPr lang="en-US"/>
          </a:p>
        </p:txBody>
      </p:sp>
      <p:sp>
        <p:nvSpPr>
          <p:cNvPr id="3" name="Content Placeholder 2"/>
          <p:cNvSpPr>
            <a:spLocks noGrp="1"/>
          </p:cNvSpPr>
          <p:nvPr>
            <p:ph idx="4294967295"/>
          </p:nvPr>
        </p:nvSpPr>
        <p:spPr>
          <a:xfrm>
            <a:off x="3200400" y="2920603"/>
            <a:ext cx="4800600" cy="2222897"/>
          </a:xfrm>
        </p:spPr>
        <p:txBody>
          <a:bodyPr/>
          <a:lstStyle/>
          <a:p>
            <a:r>
              <a:rPr lang="en-US" dirty="0" err="1"/>
              <a:t>asd</a:t>
            </a:r>
            <a:endParaRPr lang="en-US" dirty="0"/>
          </a:p>
        </p:txBody>
      </p:sp>
      <p:pic>
        <p:nvPicPr>
          <p:cNvPr id="6" name="Picture 5" descr="Screenshot 2016-04-22 07.34.44.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3000" y="200564"/>
            <a:ext cx="6858000" cy="4720897"/>
          </a:xfrm>
          <a:prstGeom prst="rect">
            <a:avLst/>
          </a:prstGeom>
        </p:spPr>
      </p:pic>
    </p:spTree>
    <p:extLst>
      <p:ext uri="{BB962C8B-B14F-4D97-AF65-F5344CB8AC3E}">
        <p14:creationId xmlns:p14="http://schemas.microsoft.com/office/powerpoint/2010/main" val="1025379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6928" y="3122750"/>
            <a:ext cx="6858000" cy="2020751"/>
          </a:xfrm>
        </p:spPr>
        <p:txBody>
          <a:bodyPr>
            <a:normAutofit lnSpcReduction="10000"/>
          </a:bodyPr>
          <a:lstStyle/>
          <a:p>
            <a:r>
              <a:rPr lang="en-US" dirty="0"/>
              <a:t>25-acre development:</a:t>
            </a:r>
          </a:p>
          <a:p>
            <a:pPr lvl="1"/>
            <a:r>
              <a:rPr lang="en-US" dirty="0"/>
              <a:t>Scheduled to open winter 2017/18</a:t>
            </a:r>
          </a:p>
          <a:p>
            <a:r>
              <a:rPr lang="en-US" dirty="0"/>
              <a:t>Translation and innovation hub:</a:t>
            </a:r>
          </a:p>
          <a:p>
            <a:pPr lvl="1"/>
            <a:r>
              <a:rPr lang="en-US" dirty="0"/>
              <a:t>Seeking transformative ideas</a:t>
            </a:r>
          </a:p>
        </p:txBody>
      </p:sp>
      <p:sp>
        <p:nvSpPr>
          <p:cNvPr id="2" name="Slide Number Placeholder 1"/>
          <p:cNvSpPr>
            <a:spLocks noGrp="1"/>
          </p:cNvSpPr>
          <p:nvPr>
            <p:ph type="sldNum" sz="quarter" idx="12"/>
          </p:nvPr>
        </p:nvSpPr>
        <p:spPr/>
        <p:txBody>
          <a:bodyPr/>
          <a:lstStyle/>
          <a:p>
            <a:fld id="{A1DC3ABC-92C2-B748-ABF3-8546144348B4}" type="slidenum">
              <a:rPr lang="en-US" smtClean="0"/>
              <a:t>12</a:t>
            </a:fld>
            <a:endParaRPr lang="en-US"/>
          </a:p>
        </p:txBody>
      </p:sp>
      <p:pic>
        <p:nvPicPr>
          <p:cNvPr id="5" name="Picture 4"/>
          <p:cNvPicPr>
            <a:picLocks noChangeAspect="1"/>
          </p:cNvPicPr>
          <p:nvPr/>
        </p:nvPicPr>
        <p:blipFill>
          <a:blip r:embed="rId2"/>
          <a:stretch>
            <a:fillRect/>
          </a:stretch>
        </p:blipFill>
        <p:spPr>
          <a:xfrm>
            <a:off x="1143000" y="0"/>
            <a:ext cx="6858000" cy="3122750"/>
          </a:xfrm>
          <a:prstGeom prst="rect">
            <a:avLst/>
          </a:prstGeom>
        </p:spPr>
      </p:pic>
      <p:sp>
        <p:nvSpPr>
          <p:cNvPr id="8" name="TextBox 7"/>
          <p:cNvSpPr txBox="1"/>
          <p:nvPr/>
        </p:nvSpPr>
        <p:spPr>
          <a:xfrm>
            <a:off x="5725408" y="1"/>
            <a:ext cx="2319866" cy="219291"/>
          </a:xfrm>
          <a:prstGeom prst="rect">
            <a:avLst/>
          </a:prstGeom>
          <a:solidFill>
            <a:schemeClr val="accent6">
              <a:lumMod val="20000"/>
              <a:lumOff val="80000"/>
            </a:schemeClr>
          </a:solidFill>
        </p:spPr>
        <p:txBody>
          <a:bodyPr wrap="none" rtlCol="0">
            <a:spAutoFit/>
          </a:bodyPr>
          <a:lstStyle/>
          <a:p>
            <a:r>
              <a:rPr lang="en-US" sz="825" b="1" dirty="0"/>
              <a:t>https://</a:t>
            </a:r>
            <a:r>
              <a:rPr lang="en-US" sz="825" b="1" dirty="0" err="1"/>
              <a:t>www.imperial.ac.uk</a:t>
            </a:r>
            <a:r>
              <a:rPr lang="en-US" sz="825" b="1" dirty="0"/>
              <a:t>/white-city-campus/</a:t>
            </a:r>
          </a:p>
        </p:txBody>
      </p:sp>
      <p:pic>
        <p:nvPicPr>
          <p:cNvPr id="9" name="Picture 8"/>
          <p:cNvPicPr>
            <a:picLocks noChangeAspect="1"/>
          </p:cNvPicPr>
          <p:nvPr/>
        </p:nvPicPr>
        <p:blipFill>
          <a:blip r:embed="rId3"/>
          <a:stretch>
            <a:fillRect/>
          </a:stretch>
        </p:blipFill>
        <p:spPr>
          <a:xfrm>
            <a:off x="6198831" y="3234910"/>
            <a:ext cx="2632186" cy="1831086"/>
          </a:xfrm>
          <a:prstGeom prst="rect">
            <a:avLst/>
          </a:prstGeom>
          <a:ln w="28575" cmpd="sng">
            <a:solidFill>
              <a:srgbClr val="FF0000"/>
            </a:solidFill>
          </a:ln>
        </p:spPr>
      </p:pic>
    </p:spTree>
    <p:extLst>
      <p:ext uri="{BB962C8B-B14F-4D97-AF65-F5344CB8AC3E}">
        <p14:creationId xmlns:p14="http://schemas.microsoft.com/office/powerpoint/2010/main" val="2146758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Translational hub for cancer technology</a:t>
            </a:r>
          </a:p>
        </p:txBody>
      </p:sp>
      <p:sp>
        <p:nvSpPr>
          <p:cNvPr id="3" name="Content Placeholder 2"/>
          <p:cNvSpPr>
            <a:spLocks noGrp="1"/>
          </p:cNvSpPr>
          <p:nvPr>
            <p:ph idx="1"/>
          </p:nvPr>
        </p:nvSpPr>
        <p:spPr/>
        <p:txBody>
          <a:bodyPr>
            <a:normAutofit fontScale="70000" lnSpcReduction="20000"/>
          </a:bodyPr>
          <a:lstStyle/>
          <a:p>
            <a:r>
              <a:rPr lang="en-US" dirty="0"/>
              <a:t>Advance:</a:t>
            </a:r>
          </a:p>
          <a:p>
            <a:pPr lvl="1"/>
            <a:r>
              <a:rPr lang="en-US" dirty="0"/>
              <a:t>Accelerator technology to:</a:t>
            </a:r>
          </a:p>
          <a:p>
            <a:pPr lvl="2"/>
            <a:r>
              <a:rPr lang="en-US" dirty="0"/>
              <a:t>Reduce: foot-print, capital/running costs</a:t>
            </a:r>
          </a:p>
          <a:p>
            <a:pPr lvl="2"/>
            <a:r>
              <a:rPr lang="en-US" dirty="0"/>
              <a:t>Enhance: beam quality, flexibility at delivery</a:t>
            </a:r>
          </a:p>
          <a:p>
            <a:r>
              <a:rPr lang="en-US" dirty="0"/>
              <a:t>Develop:</a:t>
            </a:r>
          </a:p>
          <a:p>
            <a:pPr lvl="1"/>
            <a:r>
              <a:rPr lang="en-US" dirty="0"/>
              <a:t>Novel detector &amp; diagnostic systems</a:t>
            </a:r>
          </a:p>
          <a:p>
            <a:pPr lvl="1"/>
            <a:r>
              <a:rPr lang="en-US" dirty="0"/>
              <a:t>Real-time imaging, feedback and control</a:t>
            </a:r>
          </a:p>
          <a:p>
            <a:pPr lvl="1"/>
            <a:r>
              <a:rPr lang="en-US" dirty="0"/>
              <a:t>Simulation and algorithms for treatment planning</a:t>
            </a:r>
          </a:p>
          <a:p>
            <a:r>
              <a:rPr lang="en-US" dirty="0"/>
              <a:t>Radiobiology:</a:t>
            </a:r>
          </a:p>
          <a:p>
            <a:pPr lvl="1"/>
            <a:r>
              <a:rPr lang="en-US" dirty="0"/>
              <a:t>Deliver </a:t>
            </a:r>
            <a:r>
              <a:rPr lang="en-US" dirty="0" err="1"/>
              <a:t>programme</a:t>
            </a:r>
            <a:r>
              <a:rPr lang="en-US" dirty="0"/>
              <a:t> of in-vitro and in-vivo radiobiology measurement alongside and to advance treatment regimes</a:t>
            </a:r>
          </a:p>
          <a:p>
            <a:pPr lvl="4"/>
            <a:endParaRPr lang="en-US" dirty="0"/>
          </a:p>
          <a:p>
            <a:r>
              <a:rPr lang="en-US" dirty="0"/>
              <a:t>Ambition:</a:t>
            </a:r>
          </a:p>
          <a:p>
            <a:pPr marL="0" indent="0">
              <a:buNone/>
            </a:pPr>
            <a:r>
              <a:rPr lang="en-US" dirty="0"/>
              <a:t>  </a:t>
            </a:r>
          </a:p>
          <a:p>
            <a:pPr marL="0" indent="0">
              <a:buNone/>
            </a:pPr>
            <a:r>
              <a:rPr lang="en-US" dirty="0"/>
              <a:t> </a:t>
            </a:r>
          </a:p>
        </p:txBody>
      </p:sp>
      <p:sp>
        <p:nvSpPr>
          <p:cNvPr id="4" name="Slide Number Placeholder 3"/>
          <p:cNvSpPr>
            <a:spLocks noGrp="1"/>
          </p:cNvSpPr>
          <p:nvPr>
            <p:ph type="sldNum" sz="quarter" idx="12"/>
          </p:nvPr>
        </p:nvSpPr>
        <p:spPr/>
        <p:txBody>
          <a:bodyPr/>
          <a:lstStyle/>
          <a:p>
            <a:fld id="{A1DC3ABC-92C2-B748-ABF3-8546144348B4}" type="slidenum">
              <a:rPr lang="en-US" smtClean="0"/>
              <a:t>13</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t="12872" b="10273"/>
          <a:stretch/>
        </p:blipFill>
        <p:spPr>
          <a:xfrm>
            <a:off x="371630" y="4390697"/>
            <a:ext cx="8458968" cy="539395"/>
          </a:xfrm>
          <a:prstGeom prst="rect">
            <a:avLst/>
          </a:prstGeom>
          <a:solidFill>
            <a:schemeClr val="bg1"/>
          </a:solidFill>
          <a:ln w="28575" cmpd="sng">
            <a:solidFill>
              <a:srgbClr val="FF0000"/>
            </a:solidFill>
          </a:ln>
        </p:spPr>
      </p:pic>
    </p:spTree>
    <p:extLst>
      <p:ext uri="{BB962C8B-B14F-4D97-AF65-F5344CB8AC3E}">
        <p14:creationId xmlns:p14="http://schemas.microsoft.com/office/powerpoint/2010/main" val="70112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Capability</a:t>
            </a:r>
          </a:p>
        </p:txBody>
      </p:sp>
      <p:sp>
        <p:nvSpPr>
          <p:cNvPr id="3" name="Text Placeholder 2"/>
          <p:cNvSpPr>
            <a:spLocks noGrp="1"/>
          </p:cNvSpPr>
          <p:nvPr>
            <p:ph type="body" idx="1"/>
          </p:nvPr>
        </p:nvSpPr>
        <p:spPr/>
        <p:txBody>
          <a:bodyPr/>
          <a:lstStyle/>
          <a:p>
            <a:r>
              <a:rPr lang="en-US" dirty="0"/>
              <a:t>Centre for the Clinical Application of Particles</a:t>
            </a:r>
          </a:p>
        </p:txBody>
      </p:sp>
      <p:sp>
        <p:nvSpPr>
          <p:cNvPr id="4" name="Slide Number Placeholder 3"/>
          <p:cNvSpPr>
            <a:spLocks noGrp="1"/>
          </p:cNvSpPr>
          <p:nvPr>
            <p:ph type="sldNum" sz="quarter" idx="12"/>
          </p:nvPr>
        </p:nvSpPr>
        <p:spPr/>
        <p:txBody>
          <a:bodyPr/>
          <a:lstStyle/>
          <a:p>
            <a:fld id="{A1DC3ABC-92C2-B748-ABF3-8546144348B4}" type="slidenum">
              <a:rPr lang="en-US" smtClean="0"/>
              <a:t>14</a:t>
            </a:fld>
            <a:endParaRPr lang="en-US"/>
          </a:p>
        </p:txBody>
      </p:sp>
    </p:spTree>
    <p:extLst>
      <p:ext uri="{BB962C8B-B14F-4D97-AF65-F5344CB8AC3E}">
        <p14:creationId xmlns:p14="http://schemas.microsoft.com/office/powerpoint/2010/main" val="773017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853558"/>
            <a:ext cx="9144000" cy="2289941"/>
          </a:xfrm>
        </p:spPr>
        <p:txBody>
          <a:bodyPr>
            <a:normAutofit/>
          </a:bodyPr>
          <a:lstStyle/>
          <a:p>
            <a:r>
              <a:rPr lang="en-US" dirty="0"/>
              <a:t>Strong collaboration with broad, relevant expertise</a:t>
            </a:r>
          </a:p>
          <a:p>
            <a:pPr lvl="1"/>
            <a:r>
              <a:rPr lang="en-GB" dirty="0"/>
              <a:t>Track record of collaboration on large projects …</a:t>
            </a:r>
          </a:p>
          <a:p>
            <a:endParaRPr lang="en-GB" dirty="0"/>
          </a:p>
          <a:p>
            <a:pPr marL="0" indent="0">
              <a:buNone/>
            </a:pPr>
            <a:endParaRPr lang="en-US" dirty="0"/>
          </a:p>
        </p:txBody>
      </p:sp>
      <p:sp>
        <p:nvSpPr>
          <p:cNvPr id="4" name="Slide Number Placeholder 3"/>
          <p:cNvSpPr>
            <a:spLocks noGrp="1"/>
          </p:cNvSpPr>
          <p:nvPr>
            <p:ph type="sldNum" sz="quarter" idx="12"/>
          </p:nvPr>
        </p:nvSpPr>
        <p:spPr/>
        <p:txBody>
          <a:bodyPr/>
          <a:lstStyle/>
          <a:p>
            <a:fld id="{A1DC3ABC-92C2-B748-ABF3-8546144348B4}" type="slidenum">
              <a:rPr lang="en-US" smtClean="0"/>
              <a:t>15</a:t>
            </a:fld>
            <a:endParaRPr lang="en-US"/>
          </a:p>
        </p:txBody>
      </p:sp>
      <p:pic>
        <p:nvPicPr>
          <p:cNvPr id="5" name="Picture 4">
            <a:extLst>
              <a:ext uri="{FF2B5EF4-FFF2-40B4-BE49-F238E27FC236}">
                <a16:creationId xmlns:a16="http://schemas.microsoft.com/office/drawing/2014/main" id="{605DACD2-987D-D74B-AB98-3E67AE617A3E}"/>
              </a:ext>
            </a:extLst>
          </p:cNvPr>
          <p:cNvPicPr>
            <a:picLocks noChangeAspect="1"/>
          </p:cNvPicPr>
          <p:nvPr/>
        </p:nvPicPr>
        <p:blipFill>
          <a:blip r:embed="rId2"/>
          <a:stretch>
            <a:fillRect/>
          </a:stretch>
        </p:blipFill>
        <p:spPr>
          <a:xfrm>
            <a:off x="0" y="0"/>
            <a:ext cx="9144000" cy="2187748"/>
          </a:xfrm>
          <a:prstGeom prst="rect">
            <a:avLst/>
          </a:prstGeom>
        </p:spPr>
      </p:pic>
    </p:spTree>
    <p:extLst>
      <p:ext uri="{BB962C8B-B14F-4D97-AF65-F5344CB8AC3E}">
        <p14:creationId xmlns:p14="http://schemas.microsoft.com/office/powerpoint/2010/main" val="1880693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1DC3ABC-92C2-B748-ABF3-8546144348B4}" type="slidenum">
              <a:rPr lang="en-US" smtClean="0"/>
              <a:t>16</a:t>
            </a:fld>
            <a:endParaRPr lang="en-US"/>
          </a:p>
        </p:txBody>
      </p:sp>
      <p:pic>
        <p:nvPicPr>
          <p:cNvPr id="7" name="Picture 6"/>
          <p:cNvPicPr>
            <a:picLocks noChangeAspect="1"/>
          </p:cNvPicPr>
          <p:nvPr/>
        </p:nvPicPr>
        <p:blipFill>
          <a:blip r:embed="rId2"/>
          <a:stretch>
            <a:fillRect/>
          </a:stretch>
        </p:blipFill>
        <p:spPr>
          <a:xfrm>
            <a:off x="75239" y="29244"/>
            <a:ext cx="3286125" cy="2838450"/>
          </a:xfrm>
          <a:prstGeom prst="rect">
            <a:avLst/>
          </a:prstGeom>
          <a:ln w="12700">
            <a:solidFill>
              <a:schemeClr val="tx1"/>
            </a:solidFill>
          </a:ln>
        </p:spPr>
      </p:pic>
      <p:pic>
        <p:nvPicPr>
          <p:cNvPr id="13" name="Picture 12"/>
          <p:cNvPicPr>
            <a:picLocks noChangeAspect="1"/>
          </p:cNvPicPr>
          <p:nvPr/>
        </p:nvPicPr>
        <p:blipFill>
          <a:blip r:embed="rId3"/>
          <a:stretch>
            <a:fillRect/>
          </a:stretch>
        </p:blipFill>
        <p:spPr>
          <a:xfrm>
            <a:off x="110215" y="2956818"/>
            <a:ext cx="5087894" cy="2060345"/>
          </a:xfrm>
          <a:prstGeom prst="rect">
            <a:avLst/>
          </a:prstGeom>
          <a:solidFill>
            <a:srgbClr val="FFFFFF"/>
          </a:solidFill>
          <a:ln w="12700" cmpd="sng">
            <a:solidFill>
              <a:srgbClr val="FF0000"/>
            </a:solidFill>
          </a:ln>
        </p:spPr>
      </p:pic>
      <p:pic>
        <p:nvPicPr>
          <p:cNvPr id="14" name="Picture 13"/>
          <p:cNvPicPr>
            <a:picLocks noChangeAspect="1"/>
          </p:cNvPicPr>
          <p:nvPr/>
        </p:nvPicPr>
        <p:blipFill>
          <a:blip r:embed="rId4"/>
          <a:stretch>
            <a:fillRect/>
          </a:stretch>
        </p:blipFill>
        <p:spPr>
          <a:xfrm>
            <a:off x="3338453" y="-317"/>
            <a:ext cx="3581070" cy="2920391"/>
          </a:xfrm>
          <a:prstGeom prst="rect">
            <a:avLst/>
          </a:prstGeom>
          <a:noFill/>
          <a:ln w="12700">
            <a:noFill/>
          </a:ln>
        </p:spPr>
      </p:pic>
      <p:sp>
        <p:nvSpPr>
          <p:cNvPr id="3" name="TextBox 2">
            <a:extLst>
              <a:ext uri="{FF2B5EF4-FFF2-40B4-BE49-F238E27FC236}">
                <a16:creationId xmlns:a16="http://schemas.microsoft.com/office/drawing/2014/main" id="{A859E362-B9C7-5449-89A1-180B63EB2FC8}"/>
              </a:ext>
            </a:extLst>
          </p:cNvPr>
          <p:cNvSpPr txBox="1"/>
          <p:nvPr/>
        </p:nvSpPr>
        <p:spPr>
          <a:xfrm>
            <a:off x="5403610" y="2974518"/>
            <a:ext cx="3451394" cy="2015936"/>
          </a:xfrm>
          <a:prstGeom prst="rect">
            <a:avLst/>
          </a:prstGeom>
          <a:noFill/>
          <a:ln>
            <a:solidFill>
              <a:schemeClr val="bg1"/>
            </a:solidFill>
          </a:ln>
        </p:spPr>
        <p:txBody>
          <a:bodyPr wrap="none" rtlCol="0">
            <a:spAutoFit/>
          </a:bodyPr>
          <a:lstStyle/>
          <a:p>
            <a:r>
              <a:rPr lang="en-GB" sz="1200" b="1" dirty="0">
                <a:solidFill>
                  <a:schemeClr val="bg1"/>
                </a:solidFill>
              </a:rPr>
              <a:t>And …</a:t>
            </a:r>
          </a:p>
          <a:p>
            <a:endParaRPr lang="en-GB" sz="1200" b="1" dirty="0">
              <a:solidFill>
                <a:schemeClr val="bg1"/>
              </a:solidFill>
            </a:endParaRPr>
          </a:p>
          <a:p>
            <a:r>
              <a:rPr lang="en-GB" sz="1200" b="1" dirty="0">
                <a:solidFill>
                  <a:schemeClr val="bg1"/>
                </a:solidFill>
              </a:rPr>
              <a:t>Uwe </a:t>
            </a:r>
            <a:r>
              <a:rPr lang="en-GB" sz="1200" b="1" dirty="0" err="1">
                <a:solidFill>
                  <a:schemeClr val="bg1"/>
                </a:solidFill>
              </a:rPr>
              <a:t>Oelfke</a:t>
            </a:r>
            <a:r>
              <a:rPr lang="en-GB" sz="1200" b="1" dirty="0">
                <a:solidFill>
                  <a:schemeClr val="bg1"/>
                </a:solidFill>
              </a:rPr>
              <a:t> (Head of Physics at ICR)</a:t>
            </a:r>
          </a:p>
          <a:p>
            <a:endParaRPr lang="en-GB" sz="700" b="1" dirty="0">
              <a:solidFill>
                <a:schemeClr val="bg1"/>
              </a:solidFill>
            </a:endParaRPr>
          </a:p>
          <a:p>
            <a:r>
              <a:rPr lang="en-GB" sz="1200" b="1" dirty="0">
                <a:solidFill>
                  <a:schemeClr val="bg1"/>
                </a:solidFill>
              </a:rPr>
              <a:t>Phil Burrows (Acting Director JAI)</a:t>
            </a:r>
          </a:p>
          <a:p>
            <a:endParaRPr lang="en-GB" sz="500" b="1" dirty="0">
              <a:solidFill>
                <a:schemeClr val="bg1"/>
              </a:solidFill>
            </a:endParaRPr>
          </a:p>
          <a:p>
            <a:r>
              <a:rPr lang="en-GB" sz="1200" b="1" dirty="0">
                <a:solidFill>
                  <a:schemeClr val="bg1"/>
                </a:solidFill>
              </a:rPr>
              <a:t>Matt Williams, Dorothy </a:t>
            </a:r>
            <a:r>
              <a:rPr lang="en-GB" sz="1200" b="1" dirty="0" err="1">
                <a:solidFill>
                  <a:schemeClr val="bg1"/>
                </a:solidFill>
              </a:rPr>
              <a:t>Gujral</a:t>
            </a:r>
            <a:r>
              <a:rPr lang="en-GB" sz="1200" b="1" dirty="0">
                <a:solidFill>
                  <a:schemeClr val="bg1"/>
                </a:solidFill>
              </a:rPr>
              <a:t> (Clinical oncologists)</a:t>
            </a:r>
          </a:p>
          <a:p>
            <a:r>
              <a:rPr lang="en-GB" sz="1200" b="1" dirty="0">
                <a:solidFill>
                  <a:schemeClr val="bg1"/>
                </a:solidFill>
              </a:rPr>
              <a:t>Claire Hardiman, Ruth </a:t>
            </a:r>
            <a:r>
              <a:rPr lang="en-GB" sz="1200" b="1" dirty="0" err="1">
                <a:solidFill>
                  <a:schemeClr val="bg1"/>
                </a:solidFill>
              </a:rPr>
              <a:t>McLaughlan</a:t>
            </a:r>
            <a:r>
              <a:rPr lang="en-GB" sz="1200" b="1" dirty="0">
                <a:solidFill>
                  <a:schemeClr val="bg1"/>
                </a:solidFill>
              </a:rPr>
              <a:t> (Rad. Phys.)</a:t>
            </a:r>
          </a:p>
          <a:p>
            <a:endParaRPr lang="en-GB" sz="500" b="1" dirty="0">
              <a:solidFill>
                <a:schemeClr val="bg1"/>
              </a:solidFill>
            </a:endParaRPr>
          </a:p>
          <a:p>
            <a:r>
              <a:rPr lang="en-GB" sz="1200" b="1" dirty="0">
                <a:solidFill>
                  <a:schemeClr val="bg1"/>
                </a:solidFill>
              </a:rPr>
              <a:t>Mark Hill (OIRO, Head of Radiation Biophysics)</a:t>
            </a:r>
          </a:p>
          <a:p>
            <a:endParaRPr lang="en-GB" sz="1200" b="1" dirty="0">
              <a:solidFill>
                <a:schemeClr val="bg1"/>
              </a:solidFill>
            </a:endParaRPr>
          </a:p>
          <a:p>
            <a:r>
              <a:rPr lang="en-GB" sz="1200" b="1" dirty="0">
                <a:solidFill>
                  <a:schemeClr val="bg1"/>
                </a:solidFill>
              </a:rPr>
              <a:t>… and, of course, others</a:t>
            </a:r>
            <a:endParaRPr lang="en-US" sz="1200" b="1" dirty="0">
              <a:solidFill>
                <a:schemeClr val="bg1"/>
              </a:solidFill>
            </a:endParaRPr>
          </a:p>
        </p:txBody>
      </p:sp>
      <p:sp>
        <p:nvSpPr>
          <p:cNvPr id="8" name="TextBox 7">
            <a:extLst>
              <a:ext uri="{FF2B5EF4-FFF2-40B4-BE49-F238E27FC236}">
                <a16:creationId xmlns:a16="http://schemas.microsoft.com/office/drawing/2014/main" id="{C55860BF-3DD5-D146-8BA4-6C6146F5D82C}"/>
              </a:ext>
            </a:extLst>
          </p:cNvPr>
          <p:cNvSpPr txBox="1"/>
          <p:nvPr/>
        </p:nvSpPr>
        <p:spPr>
          <a:xfrm>
            <a:off x="3361364" y="2276304"/>
            <a:ext cx="1154740" cy="369332"/>
          </a:xfrm>
          <a:prstGeom prst="rect">
            <a:avLst/>
          </a:prstGeom>
          <a:noFill/>
        </p:spPr>
        <p:txBody>
          <a:bodyPr wrap="none" rtlCol="0">
            <a:spAutoFit/>
          </a:bodyPr>
          <a:lstStyle/>
          <a:p>
            <a:r>
              <a:rPr lang="en-GB" b="1" dirty="0" err="1">
                <a:solidFill>
                  <a:schemeClr val="bg1"/>
                </a:solidFill>
              </a:rPr>
              <a:t>J.Pozimski</a:t>
            </a:r>
            <a:endParaRPr lang="en-US" b="1" dirty="0">
              <a:solidFill>
                <a:schemeClr val="bg1"/>
              </a:solidFill>
            </a:endParaRPr>
          </a:p>
        </p:txBody>
      </p:sp>
      <p:sp>
        <p:nvSpPr>
          <p:cNvPr id="9" name="TextBox 8">
            <a:extLst>
              <a:ext uri="{FF2B5EF4-FFF2-40B4-BE49-F238E27FC236}">
                <a16:creationId xmlns:a16="http://schemas.microsoft.com/office/drawing/2014/main" id="{B398A2D6-A05D-054A-B9D3-CFF56732D328}"/>
              </a:ext>
            </a:extLst>
          </p:cNvPr>
          <p:cNvSpPr txBox="1"/>
          <p:nvPr/>
        </p:nvSpPr>
        <p:spPr>
          <a:xfrm>
            <a:off x="170597" y="3018805"/>
            <a:ext cx="2207656" cy="523220"/>
          </a:xfrm>
          <a:prstGeom prst="rect">
            <a:avLst/>
          </a:prstGeom>
          <a:solidFill>
            <a:schemeClr val="bg1">
              <a:lumMod val="85000"/>
            </a:schemeClr>
          </a:solidFill>
        </p:spPr>
        <p:txBody>
          <a:bodyPr wrap="none" rtlCol="0">
            <a:spAutoFit/>
          </a:bodyPr>
          <a:lstStyle/>
          <a:p>
            <a:r>
              <a:rPr lang="en-GB" sz="1400" b="1" dirty="0" err="1"/>
              <a:t>Zulfikar</a:t>
            </a:r>
            <a:r>
              <a:rPr lang="en-GB" sz="1400" b="1" dirty="0"/>
              <a:t> </a:t>
            </a:r>
            <a:r>
              <a:rPr lang="en-GB" sz="1400" b="1" dirty="0" err="1"/>
              <a:t>Najmudin</a:t>
            </a:r>
            <a:endParaRPr lang="en-GB" sz="1400" b="1" dirty="0"/>
          </a:p>
          <a:p>
            <a:r>
              <a:rPr lang="en-GB" sz="1400" b="1" dirty="0"/>
              <a:t>	</a:t>
            </a:r>
            <a:r>
              <a:rPr lang="en-GB" sz="1100" b="1" i="1" dirty="0"/>
              <a:t>Could not be with us today</a:t>
            </a:r>
            <a:endParaRPr lang="en-US" sz="1400" b="1" dirty="0"/>
          </a:p>
        </p:txBody>
      </p:sp>
      <p:sp>
        <p:nvSpPr>
          <p:cNvPr id="10" name="TextBox 9">
            <a:extLst>
              <a:ext uri="{FF2B5EF4-FFF2-40B4-BE49-F238E27FC236}">
                <a16:creationId xmlns:a16="http://schemas.microsoft.com/office/drawing/2014/main" id="{B338B6B7-0AA0-974E-AFF0-9D740667EB40}"/>
              </a:ext>
            </a:extLst>
          </p:cNvPr>
          <p:cNvSpPr txBox="1"/>
          <p:nvPr/>
        </p:nvSpPr>
        <p:spPr>
          <a:xfrm>
            <a:off x="2400738" y="441068"/>
            <a:ext cx="898003" cy="430887"/>
          </a:xfrm>
          <a:prstGeom prst="rect">
            <a:avLst/>
          </a:prstGeom>
          <a:solidFill>
            <a:schemeClr val="bg1">
              <a:lumMod val="75000"/>
            </a:schemeClr>
          </a:solidFill>
        </p:spPr>
        <p:txBody>
          <a:bodyPr wrap="none" rtlCol="0">
            <a:spAutoFit/>
          </a:bodyPr>
          <a:lstStyle/>
          <a:p>
            <a:r>
              <a:rPr lang="en-GB" sz="1100" b="1" dirty="0" err="1">
                <a:solidFill>
                  <a:schemeClr val="tx2">
                    <a:lumMod val="50000"/>
                  </a:schemeClr>
                </a:solidFill>
              </a:rPr>
              <a:t>J.Pasternak</a:t>
            </a:r>
            <a:br>
              <a:rPr lang="en-GB" sz="1100" b="1" dirty="0">
                <a:solidFill>
                  <a:schemeClr val="tx2">
                    <a:lumMod val="50000"/>
                  </a:schemeClr>
                </a:solidFill>
              </a:rPr>
            </a:br>
            <a:r>
              <a:rPr lang="en-GB" sz="1100" b="1" dirty="0">
                <a:solidFill>
                  <a:schemeClr val="tx2">
                    <a:lumMod val="50000"/>
                  </a:schemeClr>
                </a:solidFill>
              </a:rPr>
              <a:t>A. </a:t>
            </a:r>
            <a:r>
              <a:rPr lang="en-GB" sz="1100" b="1" dirty="0" err="1">
                <a:solidFill>
                  <a:schemeClr val="tx2">
                    <a:lumMod val="50000"/>
                  </a:schemeClr>
                </a:solidFill>
              </a:rPr>
              <a:t>Kurup</a:t>
            </a:r>
            <a:r>
              <a:rPr lang="en-GB" sz="1100" b="1" dirty="0">
                <a:solidFill>
                  <a:schemeClr val="tx2">
                    <a:lumMod val="50000"/>
                  </a:schemeClr>
                </a:solidFill>
              </a:rPr>
              <a:t>, KL</a:t>
            </a:r>
            <a:endParaRPr lang="en-US" sz="1100" b="1" dirty="0">
              <a:solidFill>
                <a:schemeClr val="tx2">
                  <a:lumMod val="50000"/>
                </a:schemeClr>
              </a:solidFill>
            </a:endParaRPr>
          </a:p>
        </p:txBody>
      </p:sp>
    </p:spTree>
    <p:extLst>
      <p:ext uri="{BB962C8B-B14F-4D97-AF65-F5344CB8AC3E}">
        <p14:creationId xmlns:p14="http://schemas.microsoft.com/office/powerpoint/2010/main" val="198397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274" y="2068488"/>
            <a:ext cx="7772400" cy="1021556"/>
          </a:xfrm>
        </p:spPr>
        <p:txBody>
          <a:bodyPr/>
          <a:lstStyle/>
          <a:p>
            <a:r>
              <a:rPr lang="en-US" dirty="0"/>
              <a:t>Seeking to collaborate!</a:t>
            </a:r>
          </a:p>
        </p:txBody>
      </p:sp>
      <p:sp>
        <p:nvSpPr>
          <p:cNvPr id="4" name="Slide Number Placeholder 3"/>
          <p:cNvSpPr>
            <a:spLocks noGrp="1"/>
          </p:cNvSpPr>
          <p:nvPr>
            <p:ph type="sldNum" sz="quarter" idx="12"/>
          </p:nvPr>
        </p:nvSpPr>
        <p:spPr/>
        <p:txBody>
          <a:bodyPr/>
          <a:lstStyle/>
          <a:p>
            <a:fld id="{A1DC3ABC-92C2-B748-ABF3-8546144348B4}" type="slidenum">
              <a:rPr lang="en-US" smtClean="0"/>
              <a:t>17</a:t>
            </a:fld>
            <a:endParaRPr lang="en-US"/>
          </a:p>
        </p:txBody>
      </p:sp>
    </p:spTree>
    <p:extLst>
      <p:ext uri="{BB962C8B-B14F-4D97-AF65-F5344CB8AC3E}">
        <p14:creationId xmlns:p14="http://schemas.microsoft.com/office/powerpoint/2010/main" val="1771354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Text Placeholder 2"/>
          <p:cNvSpPr>
            <a:spLocks noGrp="1"/>
          </p:cNvSpPr>
          <p:nvPr>
            <p:ph type="body" idx="1"/>
          </p:nvPr>
        </p:nvSpPr>
        <p:spPr/>
        <p:txBody>
          <a:bodyPr/>
          <a:lstStyle/>
          <a:p>
            <a:r>
              <a:rPr lang="en-US" dirty="0"/>
              <a:t>Centre for the Clinical Application of Particles</a:t>
            </a:r>
          </a:p>
        </p:txBody>
      </p:sp>
      <p:sp>
        <p:nvSpPr>
          <p:cNvPr id="4" name="Slide Number Placeholder 3"/>
          <p:cNvSpPr>
            <a:spLocks noGrp="1"/>
          </p:cNvSpPr>
          <p:nvPr>
            <p:ph type="sldNum" sz="quarter" idx="12"/>
          </p:nvPr>
        </p:nvSpPr>
        <p:spPr/>
        <p:txBody>
          <a:bodyPr/>
          <a:lstStyle/>
          <a:p>
            <a:fld id="{A1DC3ABC-92C2-B748-ABF3-8546144348B4}" type="slidenum">
              <a:rPr lang="en-US" smtClean="0"/>
              <a:t>2</a:t>
            </a:fld>
            <a:endParaRPr lang="en-US"/>
          </a:p>
        </p:txBody>
      </p:sp>
    </p:spTree>
    <p:extLst>
      <p:ext uri="{BB962C8B-B14F-4D97-AF65-F5344CB8AC3E}">
        <p14:creationId xmlns:p14="http://schemas.microsoft.com/office/powerpoint/2010/main" val="512939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Growing emphasis</a:t>
            </a:r>
          </a:p>
        </p:txBody>
      </p:sp>
      <p:sp>
        <p:nvSpPr>
          <p:cNvPr id="4" name="Slide Number Placeholder 3"/>
          <p:cNvSpPr>
            <a:spLocks noGrp="1"/>
          </p:cNvSpPr>
          <p:nvPr>
            <p:ph type="sldNum" sz="quarter" idx="12"/>
          </p:nvPr>
        </p:nvSpPr>
        <p:spPr/>
        <p:txBody>
          <a:bodyPr/>
          <a:lstStyle/>
          <a:p>
            <a:fld id="{A1DC3ABC-92C2-B748-ABF3-8546144348B4}" type="slidenum">
              <a:rPr lang="en-US" smtClean="0"/>
              <a:t>3</a:t>
            </a:fld>
            <a:endParaRPr lang="en-US"/>
          </a:p>
        </p:txBody>
      </p:sp>
      <p:pic>
        <p:nvPicPr>
          <p:cNvPr id="8" name="Picture 7"/>
          <p:cNvPicPr>
            <a:picLocks noChangeAspect="1"/>
          </p:cNvPicPr>
          <p:nvPr/>
        </p:nvPicPr>
        <p:blipFill>
          <a:blip r:embed="rId2"/>
          <a:stretch>
            <a:fillRect/>
          </a:stretch>
        </p:blipFill>
        <p:spPr>
          <a:xfrm>
            <a:off x="1143001" y="0"/>
            <a:ext cx="3628169" cy="5143500"/>
          </a:xfrm>
          <a:prstGeom prst="rect">
            <a:avLst/>
          </a:prstGeom>
          <a:solidFill>
            <a:schemeClr val="bg1"/>
          </a:solidFill>
        </p:spPr>
      </p:pic>
      <p:sp>
        <p:nvSpPr>
          <p:cNvPr id="9" name="TextBox 8"/>
          <p:cNvSpPr txBox="1"/>
          <p:nvPr/>
        </p:nvSpPr>
        <p:spPr>
          <a:xfrm>
            <a:off x="1244664" y="4979442"/>
            <a:ext cx="6410730" cy="184666"/>
          </a:xfrm>
          <a:prstGeom prst="rect">
            <a:avLst/>
          </a:prstGeom>
          <a:noFill/>
        </p:spPr>
        <p:txBody>
          <a:bodyPr wrap="none" rtlCol="0">
            <a:spAutoFit/>
          </a:bodyPr>
          <a:lstStyle/>
          <a:p>
            <a:pPr algn="ctr"/>
            <a:r>
              <a:rPr lang="en-US" sz="600" b="1" dirty="0"/>
              <a:t>https://</a:t>
            </a:r>
            <a:r>
              <a:rPr lang="en-US" sz="600" b="1" dirty="0" err="1"/>
              <a:t>www.gov.uk</a:t>
            </a:r>
            <a:r>
              <a:rPr lang="en-US" sz="600" b="1" dirty="0"/>
              <a:t>/government/uploads/system/uploads/</a:t>
            </a:r>
            <a:r>
              <a:rPr lang="en-US" sz="600" b="1" dirty="0" err="1"/>
              <a:t>attachment_data</a:t>
            </a:r>
            <a:r>
              <a:rPr lang="en-US" sz="600" b="1" dirty="0"/>
              <a:t>/file/213044/national-proton</a:t>
            </a:r>
            <a:r>
              <a:rPr lang="en-US" sz="600" b="1" dirty="0">
                <a:solidFill>
                  <a:schemeClr val="bg1"/>
                </a:solidFill>
              </a:rPr>
              <a:t>-beam-therapy-service-development-programme-strategic-outline-case-16102012.pdf</a:t>
            </a:r>
          </a:p>
        </p:txBody>
      </p:sp>
      <p:sp>
        <p:nvSpPr>
          <p:cNvPr id="10" name="TextBox 9"/>
          <p:cNvSpPr txBox="1"/>
          <p:nvPr/>
        </p:nvSpPr>
        <p:spPr>
          <a:xfrm>
            <a:off x="1143000" y="-7872"/>
            <a:ext cx="657552" cy="323165"/>
          </a:xfrm>
          <a:prstGeom prst="rect">
            <a:avLst/>
          </a:prstGeom>
          <a:noFill/>
        </p:spPr>
        <p:txBody>
          <a:bodyPr wrap="none" rtlCol="0">
            <a:spAutoFit/>
          </a:bodyPr>
          <a:lstStyle/>
          <a:p>
            <a:r>
              <a:rPr lang="en-US" sz="1500" b="1" dirty="0"/>
              <a:t>Oct12</a:t>
            </a:r>
          </a:p>
        </p:txBody>
      </p:sp>
      <p:pic>
        <p:nvPicPr>
          <p:cNvPr id="12" name="Picture 11"/>
          <p:cNvPicPr>
            <a:picLocks noChangeAspect="1"/>
          </p:cNvPicPr>
          <p:nvPr/>
        </p:nvPicPr>
        <p:blipFill>
          <a:blip r:embed="rId3"/>
          <a:stretch>
            <a:fillRect/>
          </a:stretch>
        </p:blipFill>
        <p:spPr>
          <a:xfrm>
            <a:off x="4323066" y="826580"/>
            <a:ext cx="3633163" cy="3698041"/>
          </a:xfrm>
          <a:prstGeom prst="rect">
            <a:avLst/>
          </a:prstGeom>
          <a:solidFill>
            <a:srgbClr val="FFFFFF"/>
          </a:solidFill>
          <a:ln w="28575" cmpd="sng">
            <a:solidFill>
              <a:srgbClr val="FF0000"/>
            </a:solidFill>
          </a:ln>
        </p:spPr>
      </p:pic>
    </p:spTree>
    <p:extLst>
      <p:ext uri="{BB962C8B-B14F-4D97-AF65-F5344CB8AC3E}">
        <p14:creationId xmlns:p14="http://schemas.microsoft.com/office/powerpoint/2010/main" val="967153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1DC3ABC-92C2-B748-ABF3-8546144348B4}" type="slidenum">
              <a:rPr lang="en-US" smtClean="0"/>
              <a:t>4</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3000" y="13396"/>
            <a:ext cx="6858000" cy="5116711"/>
          </a:xfrm>
          <a:prstGeom prst="rect">
            <a:avLst/>
          </a:prstGeom>
        </p:spPr>
      </p:pic>
      <p:sp>
        <p:nvSpPr>
          <p:cNvPr id="4" name="TextBox 3"/>
          <p:cNvSpPr txBox="1"/>
          <p:nvPr/>
        </p:nvSpPr>
        <p:spPr>
          <a:xfrm>
            <a:off x="1124726" y="4930093"/>
            <a:ext cx="5089856" cy="219291"/>
          </a:xfrm>
          <a:prstGeom prst="rect">
            <a:avLst/>
          </a:prstGeom>
          <a:noFill/>
        </p:spPr>
        <p:txBody>
          <a:bodyPr wrap="none" rtlCol="0">
            <a:spAutoFit/>
          </a:bodyPr>
          <a:lstStyle/>
          <a:p>
            <a:pPr algn="ctr"/>
            <a:r>
              <a:rPr lang="en-US" sz="825" b="1" dirty="0"/>
              <a:t>https://</a:t>
            </a:r>
            <a:r>
              <a:rPr lang="en-US" sz="825" b="1" dirty="0" err="1"/>
              <a:t>www.youtube.com</a:t>
            </a:r>
            <a:r>
              <a:rPr lang="en-US" sz="825" b="1" dirty="0"/>
              <a:t>/</a:t>
            </a:r>
            <a:r>
              <a:rPr lang="en-US" sz="825" b="1" dirty="0" err="1"/>
              <a:t>watch?v</a:t>
            </a:r>
            <a:r>
              <a:rPr lang="en-US" sz="825" b="1" dirty="0"/>
              <a:t>=LGVRiMWr-8c&amp;list=PLesD4bjMDtkw0PviuW1UbHzO665DNcIWD&amp;index=5</a:t>
            </a:r>
          </a:p>
        </p:txBody>
      </p:sp>
    </p:spTree>
    <p:extLst>
      <p:ext uri="{BB962C8B-B14F-4D97-AF65-F5344CB8AC3E}">
        <p14:creationId xmlns:p14="http://schemas.microsoft.com/office/powerpoint/2010/main" val="427967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1DC3ABC-92C2-B748-ABF3-8546144348B4}" type="slidenum">
              <a:rPr lang="en-US" smtClean="0"/>
              <a:t>5</a:t>
            </a:fld>
            <a:endParaRPr 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43000" y="165317"/>
            <a:ext cx="6847248" cy="4565877"/>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4" name="TextBox 3"/>
          <p:cNvSpPr txBox="1"/>
          <p:nvPr/>
        </p:nvSpPr>
        <p:spPr>
          <a:xfrm>
            <a:off x="1143000" y="4875487"/>
            <a:ext cx="640625" cy="300082"/>
          </a:xfrm>
          <a:prstGeom prst="rect">
            <a:avLst/>
          </a:prstGeom>
          <a:noFill/>
        </p:spPr>
        <p:txBody>
          <a:bodyPr wrap="none" rtlCol="0">
            <a:spAutoFit/>
          </a:bodyPr>
          <a:lstStyle/>
          <a:p>
            <a:r>
              <a:rPr lang="en-US" sz="1350" b="1" dirty="0" err="1">
                <a:solidFill>
                  <a:srgbClr val="FFFFFF"/>
                </a:solidFill>
              </a:rPr>
              <a:t>Kirkby</a:t>
            </a:r>
            <a:endParaRPr lang="en-US" sz="1350" b="1" dirty="0">
              <a:solidFill>
                <a:srgbClr val="FFFFFF"/>
              </a:solidFill>
            </a:endParaRPr>
          </a:p>
        </p:txBody>
      </p:sp>
    </p:spTree>
    <p:extLst>
      <p:ext uri="{BB962C8B-B14F-4D97-AF65-F5344CB8AC3E}">
        <p14:creationId xmlns:p14="http://schemas.microsoft.com/office/powerpoint/2010/main" val="929257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Production facilities, development opportunities</a:t>
            </a:r>
          </a:p>
        </p:txBody>
      </p:sp>
      <p:sp>
        <p:nvSpPr>
          <p:cNvPr id="3" name="Content Placeholder 2"/>
          <p:cNvSpPr>
            <a:spLocks noGrp="1"/>
          </p:cNvSpPr>
          <p:nvPr>
            <p:ph idx="1"/>
          </p:nvPr>
        </p:nvSpPr>
        <p:spPr/>
        <p:txBody>
          <a:bodyPr>
            <a:normAutofit fontScale="85000" lnSpcReduction="20000"/>
          </a:bodyPr>
          <a:lstStyle/>
          <a:p>
            <a:r>
              <a:rPr lang="en-US" dirty="0"/>
              <a:t>Construction of two NHS </a:t>
            </a:r>
            <a:r>
              <a:rPr lang="en-US" dirty="0" err="1"/>
              <a:t>centres</a:t>
            </a:r>
            <a:r>
              <a:rPr lang="en-US" dirty="0"/>
              <a:t> underway</a:t>
            </a:r>
          </a:p>
          <a:p>
            <a:pPr lvl="1"/>
            <a:r>
              <a:rPr lang="en-US" dirty="0"/>
              <a:t>Private enterprise also seek to contribute</a:t>
            </a:r>
          </a:p>
          <a:p>
            <a:endParaRPr lang="en-US" dirty="0"/>
          </a:p>
          <a:p>
            <a:r>
              <a:rPr lang="en-US" dirty="0"/>
              <a:t>Scaled to meet business plans</a:t>
            </a:r>
          </a:p>
          <a:p>
            <a:pPr lvl="1"/>
            <a:r>
              <a:rPr lang="en-US" dirty="0"/>
              <a:t>Developed on understanding of present need</a:t>
            </a:r>
          </a:p>
          <a:p>
            <a:pPr lvl="1"/>
            <a:r>
              <a:rPr lang="en-US" dirty="0"/>
              <a:t>Likely to generate additional treatment targets:</a:t>
            </a:r>
          </a:p>
          <a:p>
            <a:pPr lvl="2"/>
            <a:r>
              <a:rPr lang="en-US" dirty="0"/>
              <a:t>Additional opportunities and benefits</a:t>
            </a:r>
          </a:p>
          <a:p>
            <a:endParaRPr lang="en-US" dirty="0"/>
          </a:p>
          <a:p>
            <a:r>
              <a:rPr lang="en-US" dirty="0"/>
              <a:t>Opportunities to contribute:</a:t>
            </a:r>
          </a:p>
          <a:p>
            <a:pPr lvl="1"/>
            <a:r>
              <a:rPr lang="en-US" dirty="0"/>
              <a:t>Incremental development</a:t>
            </a:r>
          </a:p>
          <a:p>
            <a:pPr lvl="1"/>
            <a:r>
              <a:rPr lang="en-US" dirty="0"/>
              <a:t>Paradigm shift through innovation</a:t>
            </a:r>
          </a:p>
        </p:txBody>
      </p:sp>
      <p:sp>
        <p:nvSpPr>
          <p:cNvPr id="4" name="Slide Number Placeholder 3"/>
          <p:cNvSpPr>
            <a:spLocks noGrp="1"/>
          </p:cNvSpPr>
          <p:nvPr>
            <p:ph type="sldNum" sz="quarter" idx="12"/>
          </p:nvPr>
        </p:nvSpPr>
        <p:spPr/>
        <p:txBody>
          <a:bodyPr/>
          <a:lstStyle/>
          <a:p>
            <a:fld id="{A1DC3ABC-92C2-B748-ABF3-8546144348B4}" type="slidenum">
              <a:rPr lang="en-US" smtClean="0"/>
              <a:t>6</a:t>
            </a:fld>
            <a:endParaRPr lang="en-US"/>
          </a:p>
        </p:txBody>
      </p:sp>
    </p:spTree>
    <p:extLst>
      <p:ext uri="{BB962C8B-B14F-4D97-AF65-F5344CB8AC3E}">
        <p14:creationId xmlns:p14="http://schemas.microsoft.com/office/powerpoint/2010/main" val="1525032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Centre</a:t>
            </a:r>
          </a:p>
        </p:txBody>
      </p:sp>
      <p:sp>
        <p:nvSpPr>
          <p:cNvPr id="3" name="Text Placeholder 2"/>
          <p:cNvSpPr>
            <a:spLocks noGrp="1"/>
          </p:cNvSpPr>
          <p:nvPr>
            <p:ph type="body" idx="1"/>
          </p:nvPr>
        </p:nvSpPr>
        <p:spPr/>
        <p:txBody>
          <a:bodyPr/>
          <a:lstStyle/>
          <a:p>
            <a:r>
              <a:rPr lang="en-US" dirty="0"/>
              <a:t>Centre for the Clinical Application of Particles</a:t>
            </a: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1DC3ABC-92C2-B748-ABF3-8546144348B4}" type="slidenum">
              <a:rPr kumimoji="0" lang="en-US" sz="1200" b="0" i="0" u="none" strike="noStrike" kern="1200" cap="none" spc="0" normalizeH="0" baseline="0" noProof="0" smtClean="0">
                <a:ln>
                  <a:noFill/>
                </a:ln>
                <a:solidFill>
                  <a:prstClr val="white">
                    <a:lumMod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62416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700" dirty="0"/>
              <a:t>Centre for the Clinical Application of Particles</a:t>
            </a:r>
          </a:p>
        </p:txBody>
      </p:sp>
      <p:sp>
        <p:nvSpPr>
          <p:cNvPr id="3" name="Content Placeholder 2"/>
          <p:cNvSpPr>
            <a:spLocks noGrp="1"/>
          </p:cNvSpPr>
          <p:nvPr>
            <p:ph idx="1"/>
          </p:nvPr>
        </p:nvSpPr>
        <p:spPr>
          <a:xfrm>
            <a:off x="-1" y="630090"/>
            <a:ext cx="5300449" cy="4513409"/>
          </a:xfrm>
        </p:spPr>
        <p:txBody>
          <a:bodyPr>
            <a:normAutofit fontScale="62500" lnSpcReduction="20000"/>
          </a:bodyPr>
          <a:lstStyle/>
          <a:p>
            <a:pPr marL="0" indent="0">
              <a:buNone/>
            </a:pPr>
            <a:r>
              <a:rPr lang="en-US" dirty="0"/>
              <a:t>Mission:</a:t>
            </a:r>
          </a:p>
          <a:p>
            <a:pPr marL="457200" lvl="1" indent="0" algn="ctr">
              <a:buNone/>
            </a:pPr>
            <a:r>
              <a:rPr lang="en-US" i="1" dirty="0"/>
              <a:t>“Develop the technologies, systems, techniques and capabilities necessary to deliver a paradigm shift in the clinical exploitation of particles.”</a:t>
            </a:r>
          </a:p>
          <a:p>
            <a:pPr lvl="4"/>
            <a:endParaRPr lang="en-US" dirty="0"/>
          </a:p>
          <a:p>
            <a:r>
              <a:rPr lang="en-US" dirty="0"/>
              <a:t>Context: CCAP within/under:</a:t>
            </a:r>
          </a:p>
          <a:p>
            <a:pPr lvl="1"/>
            <a:r>
              <a:rPr lang="en-US" dirty="0"/>
              <a:t>Cancer Research Centre of Excellence</a:t>
            </a:r>
          </a:p>
          <a:p>
            <a:pPr lvl="1"/>
            <a:r>
              <a:rPr lang="en-US" dirty="0"/>
              <a:t>CRUK Major Centre at Imperial</a:t>
            </a:r>
          </a:p>
          <a:p>
            <a:pPr lvl="4"/>
            <a:endParaRPr lang="en-US" dirty="0"/>
          </a:p>
          <a:p>
            <a:r>
              <a:rPr lang="en-US" dirty="0"/>
              <a:t>Collaboration (ab initio):</a:t>
            </a:r>
          </a:p>
          <a:p>
            <a:pPr marL="457200" lvl="1" indent="0">
              <a:buNone/>
            </a:pPr>
            <a:r>
              <a:rPr lang="en-US" dirty="0"/>
              <a:t>Faculty of Medicine, the Imperial Academic Health Science Centre, the Department of Physics, the Imperial CRUK Cancer Centre, the Institute of Cancer Research, the John Adams Institute and the Oxford Institute for Radiation Oncology</a:t>
            </a:r>
          </a:p>
          <a:p>
            <a:pPr marL="355600" indent="0">
              <a:buNone/>
            </a:pPr>
            <a:r>
              <a:rPr lang="en-US" dirty="0"/>
              <a:t>Led by clinical need</a:t>
            </a: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1DC3ABC-92C2-B748-ABF3-8546144348B4}" type="slidenum">
              <a:rPr kumimoji="0" lang="en-US" sz="1200" b="0" i="0" u="none" strike="noStrike" kern="1200" cap="none" spc="0" normalizeH="0" baseline="0" noProof="0" smtClean="0">
                <a:ln>
                  <a:noFill/>
                </a:ln>
                <a:solidFill>
                  <a:prstClr val="white">
                    <a:lumMod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white">
                  <a:lumMod val="75000"/>
                </a:prstClr>
              </a:solidFill>
              <a:effectLst/>
              <a:uLnTx/>
              <a:uFillTx/>
              <a:latin typeface="Calibri"/>
              <a:ea typeface="+mn-ea"/>
              <a:cs typeface="+mn-cs"/>
            </a:endParaRPr>
          </a:p>
        </p:txBody>
      </p:sp>
      <p:pic>
        <p:nvPicPr>
          <p:cNvPr id="5" name="Picture 4"/>
          <p:cNvPicPr>
            <a:picLocks noChangeAspect="1"/>
          </p:cNvPicPr>
          <p:nvPr/>
        </p:nvPicPr>
        <p:blipFill>
          <a:blip r:embed="rId2"/>
          <a:stretch>
            <a:fillRect/>
          </a:stretch>
        </p:blipFill>
        <p:spPr>
          <a:xfrm>
            <a:off x="5377218" y="546238"/>
            <a:ext cx="3690013" cy="4504206"/>
          </a:xfrm>
          <a:prstGeom prst="rect">
            <a:avLst/>
          </a:prstGeom>
          <a:solidFill>
            <a:schemeClr val="bg1"/>
          </a:solidFill>
          <a:ln w="12700">
            <a:solidFill>
              <a:srgbClr val="FF0000"/>
            </a:solidFill>
          </a:ln>
        </p:spPr>
      </p:pic>
      <p:sp>
        <p:nvSpPr>
          <p:cNvPr id="6" name="TextBox 5">
            <a:extLst>
              <a:ext uri="{FF2B5EF4-FFF2-40B4-BE49-F238E27FC236}">
                <a16:creationId xmlns:a16="http://schemas.microsoft.com/office/drawing/2014/main" id="{2A80F6B0-1B60-4E42-B284-1FC3CD345C21}"/>
              </a:ext>
            </a:extLst>
          </p:cNvPr>
          <p:cNvSpPr txBox="1"/>
          <p:nvPr/>
        </p:nvSpPr>
        <p:spPr>
          <a:xfrm>
            <a:off x="7189076" y="419362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54742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AB7EC-A322-464B-B3DE-8EF8830FD6BE}"/>
              </a:ext>
            </a:extLst>
          </p:cNvPr>
          <p:cNvSpPr>
            <a:spLocks noGrp="1"/>
          </p:cNvSpPr>
          <p:nvPr>
            <p:ph type="title"/>
          </p:nvPr>
        </p:nvSpPr>
        <p:spPr/>
        <p:txBody>
          <a:bodyPr>
            <a:normAutofit fontScale="90000"/>
          </a:bodyPr>
          <a:lstStyle/>
          <a:p>
            <a:r>
              <a:rPr lang="en-US" dirty="0"/>
              <a:t>Ambition/long-term vision</a:t>
            </a:r>
          </a:p>
        </p:txBody>
      </p:sp>
      <p:sp>
        <p:nvSpPr>
          <p:cNvPr id="9" name="Content Placeholder 8">
            <a:extLst>
              <a:ext uri="{FF2B5EF4-FFF2-40B4-BE49-F238E27FC236}">
                <a16:creationId xmlns:a16="http://schemas.microsoft.com/office/drawing/2014/main" id="{BD3497C5-D281-E145-BA38-B86EB234605A}"/>
              </a:ext>
            </a:extLst>
          </p:cNvPr>
          <p:cNvSpPr>
            <a:spLocks noGrp="1"/>
          </p:cNvSpPr>
          <p:nvPr>
            <p:ph idx="1"/>
          </p:nvPr>
        </p:nvSpPr>
        <p:spPr>
          <a:xfrm>
            <a:off x="0" y="1848611"/>
            <a:ext cx="2987901" cy="3294888"/>
          </a:xfrm>
        </p:spPr>
        <p:txBody>
          <a:bodyPr>
            <a:normAutofit fontScale="55000" lnSpcReduction="20000"/>
          </a:bodyPr>
          <a:lstStyle/>
          <a:p>
            <a:pPr marL="177800" indent="-177800"/>
            <a:r>
              <a:rPr lang="en-US" dirty="0"/>
              <a:t>Staged development of accelerator facility to serve definitive radiobiology </a:t>
            </a:r>
            <a:r>
              <a:rPr lang="en-US" dirty="0" err="1"/>
              <a:t>programme</a:t>
            </a:r>
            <a:r>
              <a:rPr lang="en-US" dirty="0"/>
              <a:t> </a:t>
            </a:r>
          </a:p>
          <a:p>
            <a:pPr marL="312738" lvl="1" indent="-119063"/>
            <a:r>
              <a:rPr lang="en-GB" dirty="0"/>
              <a:t>Electrons, protons and ions in single facility</a:t>
            </a:r>
            <a:endParaRPr lang="en-US" dirty="0"/>
          </a:p>
          <a:p>
            <a:pPr marL="312738" lvl="1" indent="-119063"/>
            <a:r>
              <a:rPr lang="en-US" dirty="0"/>
              <a:t>Novel accelerator components that can be scaled up for use in a clinical facility; </a:t>
            </a:r>
          </a:p>
          <a:p>
            <a:pPr marL="0" indent="0">
              <a:buNone/>
            </a:pPr>
            <a:endParaRPr lang="en-US" sz="2000" dirty="0"/>
          </a:p>
          <a:p>
            <a:pPr marL="177800" indent="-177800"/>
            <a:r>
              <a:rPr lang="en-US" dirty="0"/>
              <a:t>Establish influential R&amp;D activity encompassing:</a:t>
            </a:r>
          </a:p>
          <a:p>
            <a:pPr marL="357188" lvl="1" indent="-119063"/>
            <a:r>
              <a:rPr lang="en-US" dirty="0"/>
              <a:t>Diagnostics/imaging, simulation/reconstruction, feedback and control</a:t>
            </a:r>
          </a:p>
          <a:p>
            <a:endParaRPr lang="en-US" dirty="0"/>
          </a:p>
        </p:txBody>
      </p:sp>
      <p:sp>
        <p:nvSpPr>
          <p:cNvPr id="3" name="Slide Number Placeholder 2">
            <a:extLst>
              <a:ext uri="{FF2B5EF4-FFF2-40B4-BE49-F238E27FC236}">
                <a16:creationId xmlns:a16="http://schemas.microsoft.com/office/drawing/2014/main" id="{82A087AD-D8CA-544A-89D6-CBA494C75802}"/>
              </a:ext>
            </a:extLst>
          </p:cNvPr>
          <p:cNvSpPr>
            <a:spLocks noGrp="1"/>
          </p:cNvSpPr>
          <p:nvPr>
            <p:ph type="sldNum" sz="quarter" idx="12"/>
          </p:nvPr>
        </p:nvSpPr>
        <p:spPr/>
        <p:txBody>
          <a:bodyPr/>
          <a:lstStyle/>
          <a:p>
            <a:fld id="{A1DC3ABC-92C2-B748-ABF3-8546144348B4}" type="slidenum">
              <a:rPr lang="en-US" smtClean="0"/>
              <a:t>9</a:t>
            </a:fld>
            <a:endParaRPr lang="en-US"/>
          </a:p>
        </p:txBody>
      </p:sp>
      <p:pic>
        <p:nvPicPr>
          <p:cNvPr id="8" name="Picture 7">
            <a:extLst>
              <a:ext uri="{FF2B5EF4-FFF2-40B4-BE49-F238E27FC236}">
                <a16:creationId xmlns:a16="http://schemas.microsoft.com/office/drawing/2014/main" id="{DBE66929-FD1F-554E-89AF-01974EB891DD}"/>
              </a:ext>
            </a:extLst>
          </p:cNvPr>
          <p:cNvPicPr>
            <a:picLocks noChangeAspect="1"/>
          </p:cNvPicPr>
          <p:nvPr/>
        </p:nvPicPr>
        <p:blipFill>
          <a:blip r:embed="rId2"/>
          <a:stretch>
            <a:fillRect/>
          </a:stretch>
        </p:blipFill>
        <p:spPr>
          <a:xfrm>
            <a:off x="30228" y="56778"/>
            <a:ext cx="3090823" cy="1791833"/>
          </a:xfrm>
          <a:prstGeom prst="rect">
            <a:avLst/>
          </a:prstGeom>
          <a:ln>
            <a:solidFill>
              <a:srgbClr val="FF0000"/>
            </a:solidFill>
          </a:ln>
        </p:spPr>
      </p:pic>
      <p:pic>
        <p:nvPicPr>
          <p:cNvPr id="4" name="Picture 3">
            <a:extLst>
              <a:ext uri="{FF2B5EF4-FFF2-40B4-BE49-F238E27FC236}">
                <a16:creationId xmlns:a16="http://schemas.microsoft.com/office/drawing/2014/main" id="{8A7D981E-F4EF-E14E-8FD2-3ADE3A8A70D1}"/>
              </a:ext>
            </a:extLst>
          </p:cNvPr>
          <p:cNvPicPr>
            <a:picLocks noChangeAspect="1"/>
          </p:cNvPicPr>
          <p:nvPr/>
        </p:nvPicPr>
        <p:blipFill>
          <a:blip r:embed="rId3"/>
          <a:stretch>
            <a:fillRect/>
          </a:stretch>
        </p:blipFill>
        <p:spPr>
          <a:xfrm>
            <a:off x="2987901" y="884171"/>
            <a:ext cx="6085921" cy="4204589"/>
          </a:xfrm>
          <a:prstGeom prst="rect">
            <a:avLst/>
          </a:prstGeom>
        </p:spPr>
      </p:pic>
      <p:sp>
        <p:nvSpPr>
          <p:cNvPr id="10" name="TextBox 9">
            <a:extLst>
              <a:ext uri="{FF2B5EF4-FFF2-40B4-BE49-F238E27FC236}">
                <a16:creationId xmlns:a16="http://schemas.microsoft.com/office/drawing/2014/main" id="{C5C0B0AC-89DE-F041-9D69-59AD932D746A}"/>
              </a:ext>
            </a:extLst>
          </p:cNvPr>
          <p:cNvSpPr txBox="1"/>
          <p:nvPr/>
        </p:nvSpPr>
        <p:spPr>
          <a:xfrm>
            <a:off x="2413664" y="36370"/>
            <a:ext cx="750526" cy="261610"/>
          </a:xfrm>
          <a:prstGeom prst="rect">
            <a:avLst/>
          </a:prstGeom>
          <a:noFill/>
        </p:spPr>
        <p:txBody>
          <a:bodyPr wrap="none" rtlCol="0">
            <a:spAutoFit/>
          </a:bodyPr>
          <a:lstStyle/>
          <a:p>
            <a:r>
              <a:rPr lang="en-US" sz="1050" b="1" dirty="0"/>
              <a:t>Pasternak</a:t>
            </a:r>
          </a:p>
        </p:txBody>
      </p:sp>
    </p:spTree>
    <p:extLst>
      <p:ext uri="{BB962C8B-B14F-4D97-AF65-F5344CB8AC3E}">
        <p14:creationId xmlns:p14="http://schemas.microsoft.com/office/powerpoint/2010/main" val="465450973"/>
      </p:ext>
    </p:extLst>
  </p:cSld>
  <p:clrMapOvr>
    <a:masterClrMapping/>
  </p:clrMapOvr>
</p:sld>
</file>

<file path=ppt/theme/theme1.xml><?xml version="1.0" encoding="utf-8"?>
<a:theme xmlns:a="http://schemas.openxmlformats.org/drawingml/2006/main" name="KL-standard-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KL-standard-black-16by9</Template>
  <TotalTime>381</TotalTime>
  <Words>489</Words>
  <Application>Microsoft Macintosh PowerPoint</Application>
  <PresentationFormat>On-screen Show (16:9)</PresentationFormat>
  <Paragraphs>102</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KL-standard-black</vt:lpstr>
      <vt:lpstr>Centre for the Clinical Application of Particles</vt:lpstr>
      <vt:lpstr>Background</vt:lpstr>
      <vt:lpstr>Growing emphasis</vt:lpstr>
      <vt:lpstr>PowerPoint Presentation</vt:lpstr>
      <vt:lpstr>PowerPoint Presentation</vt:lpstr>
      <vt:lpstr>Production facilities, development opportunities</vt:lpstr>
      <vt:lpstr>The Centre</vt:lpstr>
      <vt:lpstr>Centre for the Clinical Application of Particles</vt:lpstr>
      <vt:lpstr>Ambition/long-term vision</vt:lpstr>
      <vt:lpstr>An opportunity</vt:lpstr>
      <vt:lpstr>PowerPoint Presentation</vt:lpstr>
      <vt:lpstr>PowerPoint Presentation</vt:lpstr>
      <vt:lpstr>Translational hub for cancer technology</vt:lpstr>
      <vt:lpstr>Capability</vt:lpstr>
      <vt:lpstr>PowerPoint Presentation</vt:lpstr>
      <vt:lpstr>PowerPoint Presentation</vt:lpstr>
      <vt:lpstr>Seeking to collaborate!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physics applied to medicine</dc:title>
  <dc:creator>Microsoft Office User</dc:creator>
  <cp:lastModifiedBy>Microsoft Office User</cp:lastModifiedBy>
  <cp:revision>30</cp:revision>
  <dcterms:created xsi:type="dcterms:W3CDTF">2017-11-30T09:11:59Z</dcterms:created>
  <dcterms:modified xsi:type="dcterms:W3CDTF">2018-11-13T10:12:56Z</dcterms:modified>
</cp:coreProperties>
</file>