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5" r:id="rId2"/>
    <p:sldId id="262" r:id="rId3"/>
    <p:sldId id="263" r:id="rId4"/>
    <p:sldId id="260" r:id="rId5"/>
    <p:sldId id="261" r:id="rId6"/>
    <p:sldId id="259" r:id="rId7"/>
    <p:sldId id="256" r:id="rId8"/>
    <p:sldId id="257" r:id="rId9"/>
    <p:sldId id="25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FF753F-916B-4BBB-BBD9-96D2A1A3BF4F}" v="1" dt="2026-02-24T08:56:04.3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2" autoAdjust="0"/>
    <p:restoredTop sz="94660"/>
  </p:normalViewPr>
  <p:slideViewPr>
    <p:cSldViewPr snapToGrid="0">
      <p:cViewPr>
        <p:scale>
          <a:sx n="75" d="100"/>
          <a:sy n="75" d="100"/>
        </p:scale>
        <p:origin x="749" y="5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D:\HeLa%20FaDu%20SD%20Test%20Glasgow\Counts\FaDu.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HeLa%20FaDu%20SD%20Test%20Glasgow\Counts\HeL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bham-my.sharepoint.com/personal/e_melia_1_bham_ac_uk/Documents/Staff%20Lab/Glasgow%20Beam/Experiments%20Nov%202025/Clonogenics/Nov%202025%20Glasgow%20Clonogenic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bham-my.sharepoint.com/personal/e_melia_1_bham_ac_uk/Documents/Staff%20Lab/Glasgow%20Beam/Experiments%20Nov%202025/Clonogenics/Nov%202025%20Glasgow%20Clonogenics.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US" b="1"/>
              <a:t>FaDu</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Sheet1!$L$15</c:f>
              <c:strCache>
                <c:ptCount val="1"/>
                <c:pt idx="0">
                  <c:v>PE</c:v>
                </c:pt>
              </c:strCache>
            </c:strRef>
          </c:tx>
          <c:spPr>
            <a:solidFill>
              <a:schemeClr val="accent1"/>
            </a:solidFill>
            <a:ln>
              <a:noFill/>
            </a:ln>
            <a:effectLst/>
          </c:spPr>
          <c:invertIfNegative val="0"/>
          <c:cat>
            <c:numRef>
              <c:f>Sheet1!$K$16:$K$17</c:f>
              <c:numCache>
                <c:formatCode>General</c:formatCode>
                <c:ptCount val="2"/>
                <c:pt idx="0">
                  <c:v>250</c:v>
                </c:pt>
                <c:pt idx="1">
                  <c:v>500</c:v>
                </c:pt>
              </c:numCache>
            </c:numRef>
          </c:cat>
          <c:val>
            <c:numRef>
              <c:f>Sheet1!$L$16:$L$17</c:f>
              <c:numCache>
                <c:formatCode>General</c:formatCode>
                <c:ptCount val="2"/>
                <c:pt idx="0">
                  <c:v>0.54266666666666663</c:v>
                </c:pt>
                <c:pt idx="1">
                  <c:v>0.53933333333333333</c:v>
                </c:pt>
              </c:numCache>
            </c:numRef>
          </c:val>
          <c:extLst>
            <c:ext xmlns:c16="http://schemas.microsoft.com/office/drawing/2014/chart" uri="{C3380CC4-5D6E-409C-BE32-E72D297353CC}">
              <c16:uniqueId val="{00000000-2087-4F5C-BF5D-40CE8521B7F8}"/>
            </c:ext>
          </c:extLst>
        </c:ser>
        <c:dLbls>
          <c:showLegendKey val="0"/>
          <c:showVal val="0"/>
          <c:showCatName val="0"/>
          <c:showSerName val="0"/>
          <c:showPercent val="0"/>
          <c:showBubbleSize val="0"/>
        </c:dLbls>
        <c:gapWidth val="219"/>
        <c:overlap val="-27"/>
        <c:axId val="1085040528"/>
        <c:axId val="1085042448"/>
      </c:barChart>
      <c:catAx>
        <c:axId val="1085040528"/>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085042448"/>
        <c:crosses val="autoZero"/>
        <c:auto val="1"/>
        <c:lblAlgn val="ctr"/>
        <c:lblOffset val="100"/>
        <c:noMultiLvlLbl val="0"/>
      </c:catAx>
      <c:valAx>
        <c:axId val="1085042448"/>
        <c:scaling>
          <c:orientation val="minMax"/>
          <c:max val="1"/>
          <c:min val="0"/>
        </c:scaling>
        <c:delete val="0"/>
        <c:axPos val="l"/>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085040528"/>
        <c:crosses val="autoZero"/>
        <c:crossBetween val="between"/>
        <c:majorUnit val="0.5"/>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US" b="1"/>
              <a:t>HeLa</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Sheet1!$L$28</c:f>
              <c:strCache>
                <c:ptCount val="1"/>
                <c:pt idx="0">
                  <c:v>PE</c:v>
                </c:pt>
              </c:strCache>
            </c:strRef>
          </c:tx>
          <c:spPr>
            <a:solidFill>
              <a:schemeClr val="accent1"/>
            </a:solidFill>
            <a:ln>
              <a:noFill/>
            </a:ln>
            <a:effectLst/>
          </c:spPr>
          <c:invertIfNegative val="0"/>
          <c:cat>
            <c:numRef>
              <c:f>Sheet1!$K$29:$K$30</c:f>
              <c:numCache>
                <c:formatCode>General</c:formatCode>
                <c:ptCount val="2"/>
                <c:pt idx="0">
                  <c:v>250</c:v>
                </c:pt>
                <c:pt idx="1">
                  <c:v>500</c:v>
                </c:pt>
              </c:numCache>
            </c:numRef>
          </c:cat>
          <c:val>
            <c:numRef>
              <c:f>Sheet1!$L$29:$L$30</c:f>
              <c:numCache>
                <c:formatCode>General</c:formatCode>
                <c:ptCount val="2"/>
                <c:pt idx="0">
                  <c:v>0.56600000000000006</c:v>
                </c:pt>
                <c:pt idx="1">
                  <c:v>0.58100000000000007</c:v>
                </c:pt>
              </c:numCache>
            </c:numRef>
          </c:val>
          <c:extLst>
            <c:ext xmlns:c16="http://schemas.microsoft.com/office/drawing/2014/chart" uri="{C3380CC4-5D6E-409C-BE32-E72D297353CC}">
              <c16:uniqueId val="{00000000-3406-45C9-A234-C25282071C9A}"/>
            </c:ext>
          </c:extLst>
        </c:ser>
        <c:dLbls>
          <c:showLegendKey val="0"/>
          <c:showVal val="0"/>
          <c:showCatName val="0"/>
          <c:showSerName val="0"/>
          <c:showPercent val="0"/>
          <c:showBubbleSize val="0"/>
        </c:dLbls>
        <c:gapWidth val="219"/>
        <c:overlap val="-27"/>
        <c:axId val="1085040528"/>
        <c:axId val="1085042448"/>
      </c:barChart>
      <c:catAx>
        <c:axId val="1085040528"/>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085042448"/>
        <c:crosses val="autoZero"/>
        <c:auto val="1"/>
        <c:lblAlgn val="ctr"/>
        <c:lblOffset val="100"/>
        <c:noMultiLvlLbl val="0"/>
      </c:catAx>
      <c:valAx>
        <c:axId val="1085042448"/>
        <c:scaling>
          <c:orientation val="minMax"/>
          <c:max val="1"/>
          <c:min val="0"/>
        </c:scaling>
        <c:delete val="0"/>
        <c:axPos val="l"/>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085040528"/>
        <c:crosses val="autoZero"/>
        <c:crossBetween val="between"/>
        <c:majorUnit val="0.5"/>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4069198729420106"/>
          <c:y val="2.0002047453676359E-2"/>
        </c:manualLayout>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7222280680616595"/>
          <c:y val="0.13504243216497228"/>
          <c:w val="0.79017669478525299"/>
          <c:h val="0.65975320793234182"/>
        </c:manualLayout>
      </c:layout>
      <c:scatterChart>
        <c:scatterStyle val="lineMarker"/>
        <c:varyColors val="0"/>
        <c:ser>
          <c:idx val="0"/>
          <c:order val="0"/>
          <c:tx>
            <c:strRef>
              <c:f>'FaDu 1,2Gy'!$R$7</c:f>
              <c:strCache>
                <c:ptCount val="1"/>
                <c:pt idx="0">
                  <c:v>FaDu</c:v>
                </c:pt>
              </c:strCache>
            </c:strRef>
          </c:tx>
          <c:spPr>
            <a:ln w="31750" cap="rnd">
              <a:solidFill>
                <a:schemeClr val="accent1"/>
              </a:solidFill>
              <a:round/>
            </a:ln>
            <a:effectLst/>
          </c:spPr>
          <c:marker>
            <c:symbol val="circle"/>
            <c:size val="6"/>
            <c:spPr>
              <a:solidFill>
                <a:schemeClr val="accent1"/>
              </a:solidFill>
              <a:ln w="9525">
                <a:solidFill>
                  <a:schemeClr val="accent1"/>
                </a:solidFill>
              </a:ln>
              <a:effectLst/>
            </c:spPr>
          </c:marker>
          <c:errBars>
            <c:errDir val="x"/>
            <c:errBarType val="both"/>
            <c:errValType val="cust"/>
            <c:noEndCap val="0"/>
            <c:plus>
              <c:numRef>
                <c:f>'FaDu 1, 2, 4Gy'!$S$6:$V$6</c:f>
                <c:numCache>
                  <c:formatCode>General</c:formatCode>
                  <c:ptCount val="4"/>
                  <c:pt idx="0">
                    <c:v>0</c:v>
                  </c:pt>
                  <c:pt idx="1">
                    <c:v>0.86</c:v>
                  </c:pt>
                  <c:pt idx="2">
                    <c:v>1.2</c:v>
                  </c:pt>
                  <c:pt idx="3">
                    <c:v>1.9</c:v>
                  </c:pt>
                </c:numCache>
              </c:numRef>
            </c:plus>
            <c:minus>
              <c:numRef>
                <c:f>'FaDu 1, 2, 4Gy'!$S$6:$V$6</c:f>
                <c:numCache>
                  <c:formatCode>General</c:formatCode>
                  <c:ptCount val="4"/>
                  <c:pt idx="0">
                    <c:v>0</c:v>
                  </c:pt>
                  <c:pt idx="1">
                    <c:v>0.86</c:v>
                  </c:pt>
                  <c:pt idx="2">
                    <c:v>1.2</c:v>
                  </c:pt>
                  <c:pt idx="3">
                    <c:v>1.9</c:v>
                  </c:pt>
                </c:numCache>
              </c:numRef>
            </c:minus>
            <c:spPr>
              <a:noFill/>
              <a:ln w="9525" cap="flat" cmpd="sng" algn="ctr">
                <a:solidFill>
                  <a:schemeClr val="tx1">
                    <a:lumMod val="65000"/>
                    <a:lumOff val="35000"/>
                  </a:schemeClr>
                </a:solidFill>
                <a:round/>
              </a:ln>
              <a:effectLst/>
            </c:spPr>
          </c:errBars>
          <c:errBars>
            <c:errDir val="y"/>
            <c:errBarType val="both"/>
            <c:errValType val="cust"/>
            <c:noEndCap val="0"/>
            <c:plus>
              <c:numRef>
                <c:f>'FaDu 1,2Gy'!$S$9:$V$9</c:f>
                <c:numCache>
                  <c:formatCode>General</c:formatCode>
                  <c:ptCount val="4"/>
                  <c:pt idx="0">
                    <c:v>7.8504622934188746E-17</c:v>
                  </c:pt>
                  <c:pt idx="1">
                    <c:v>1.3136016345606391E-2</c:v>
                  </c:pt>
                  <c:pt idx="2">
                    <c:v>7.8681662124387916E-3</c:v>
                  </c:pt>
                </c:numCache>
              </c:numRef>
            </c:plus>
            <c:minus>
              <c:numRef>
                <c:f>'FaDu 1,2Gy'!$S$9:$V$9</c:f>
                <c:numCache>
                  <c:formatCode>General</c:formatCode>
                  <c:ptCount val="4"/>
                  <c:pt idx="0">
                    <c:v>7.8504622934188746E-17</c:v>
                  </c:pt>
                  <c:pt idx="1">
                    <c:v>1.3136016345606391E-2</c:v>
                  </c:pt>
                  <c:pt idx="2">
                    <c:v>7.8681662124387916E-3</c:v>
                  </c:pt>
                </c:numCache>
              </c:numRef>
            </c:minus>
            <c:spPr>
              <a:noFill/>
              <a:ln w="9525" cap="flat" cmpd="sng" algn="ctr">
                <a:solidFill>
                  <a:schemeClr val="tx1">
                    <a:lumMod val="65000"/>
                    <a:lumOff val="35000"/>
                  </a:schemeClr>
                </a:solidFill>
                <a:round/>
              </a:ln>
              <a:effectLst/>
            </c:spPr>
          </c:errBars>
          <c:xVal>
            <c:numRef>
              <c:f>'FaDu 1,2Gy'!$S$1:$V$1</c:f>
              <c:numCache>
                <c:formatCode>General</c:formatCode>
                <c:ptCount val="4"/>
                <c:pt idx="0">
                  <c:v>0</c:v>
                </c:pt>
                <c:pt idx="1">
                  <c:v>2.2799999999999998</c:v>
                </c:pt>
                <c:pt idx="2">
                  <c:v>3.99</c:v>
                </c:pt>
                <c:pt idx="3">
                  <c:v>7.97</c:v>
                </c:pt>
              </c:numCache>
            </c:numRef>
          </c:xVal>
          <c:yVal>
            <c:numRef>
              <c:f>'FaDu 1,2Gy'!$S$7:$V$7</c:f>
              <c:numCache>
                <c:formatCode>General</c:formatCode>
                <c:ptCount val="4"/>
                <c:pt idx="0">
                  <c:v>1</c:v>
                </c:pt>
                <c:pt idx="1">
                  <c:v>0.17833130794539237</c:v>
                </c:pt>
                <c:pt idx="2">
                  <c:v>9.7187320840582153E-2</c:v>
                </c:pt>
                <c:pt idx="3">
                  <c:v>0.12651048088779282</c:v>
                </c:pt>
              </c:numCache>
            </c:numRef>
          </c:yVal>
          <c:smooth val="0"/>
          <c:extLst>
            <c:ext xmlns:c16="http://schemas.microsoft.com/office/drawing/2014/chart" uri="{C3380CC4-5D6E-409C-BE32-E72D297353CC}">
              <c16:uniqueId val="{00000000-D292-4F4B-83B5-7F8F04EFAB43}"/>
            </c:ext>
          </c:extLst>
        </c:ser>
        <c:dLbls>
          <c:showLegendKey val="0"/>
          <c:showVal val="0"/>
          <c:showCatName val="0"/>
          <c:showSerName val="0"/>
          <c:showPercent val="0"/>
          <c:showBubbleSize val="0"/>
        </c:dLbls>
        <c:axId val="1092493200"/>
        <c:axId val="1092489840"/>
      </c:scatterChart>
      <c:valAx>
        <c:axId val="1092493200"/>
        <c:scaling>
          <c:orientation val="minMax"/>
          <c:max val="10"/>
        </c:scaling>
        <c:delete val="0"/>
        <c:axPos val="b"/>
        <c:title>
          <c:tx>
            <c:rich>
              <a:bodyPr rot="0" spcFirstLastPara="1" vertOverflow="ellipsis" vert="horz" wrap="square" anchor="ctr" anchorCtr="1"/>
              <a:lstStyle/>
              <a:p>
                <a:pPr>
                  <a:defRPr sz="2000" b="1" i="0" u="none" strike="noStrike" kern="1200" baseline="0">
                    <a:solidFill>
                      <a:schemeClr val="tx1"/>
                    </a:solidFill>
                    <a:latin typeface="+mn-lt"/>
                    <a:ea typeface="+mn-ea"/>
                    <a:cs typeface="+mn-cs"/>
                  </a:defRPr>
                </a:pPr>
                <a:r>
                  <a:rPr lang="en-GB" b="1"/>
                  <a:t>Radiation Dose (Gy)</a:t>
                </a:r>
              </a:p>
            </c:rich>
          </c:tx>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092489840"/>
        <c:crossesAt val="1.0000000000000002E-2"/>
        <c:crossBetween val="midCat"/>
        <c:majorUnit val="2"/>
      </c:valAx>
      <c:valAx>
        <c:axId val="1092489840"/>
        <c:scaling>
          <c:logBase val="10"/>
          <c:orientation val="minMax"/>
          <c:min val="1.0000000000000002E-2"/>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000" b="1" i="0" u="none" strike="noStrike" kern="1200" baseline="0">
                    <a:solidFill>
                      <a:schemeClr val="tx1"/>
                    </a:solidFill>
                    <a:latin typeface="+mn-lt"/>
                    <a:ea typeface="+mn-ea"/>
                    <a:cs typeface="+mn-cs"/>
                  </a:defRPr>
                </a:pPr>
                <a:r>
                  <a:rPr lang="en-GB" b="1"/>
                  <a:t>Surviving Fraction</a:t>
                </a:r>
              </a:p>
            </c:rich>
          </c:tx>
          <c:overlay val="0"/>
          <c:spPr>
            <a:noFill/>
            <a:ln>
              <a:noFill/>
            </a:ln>
            <a:effectLst/>
          </c:spPr>
          <c:txPr>
            <a:bodyPr rot="-540000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092493200"/>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1" i="0" u="none" strike="noStrike" kern="1200" spc="0" baseline="0">
                <a:solidFill>
                  <a:schemeClr val="tx1"/>
                </a:solidFill>
                <a:latin typeface="+mn-lt"/>
                <a:ea typeface="+mn-ea"/>
                <a:cs typeface="+mn-cs"/>
              </a:defRPr>
            </a:pPr>
            <a:r>
              <a:rPr lang="en-US" b="1" dirty="0"/>
              <a:t>4 Shots (2.28Gy)</a:t>
            </a:r>
          </a:p>
        </c:rich>
      </c:tx>
      <c:layout>
        <c:manualLayout>
          <c:xMode val="edge"/>
          <c:yMode val="edge"/>
          <c:x val="0.37492344706911634"/>
          <c:y val="2.3148148148148147E-2"/>
        </c:manualLayout>
      </c:layout>
      <c:overlay val="0"/>
      <c:spPr>
        <a:noFill/>
        <a:ln>
          <a:noFill/>
        </a:ln>
        <a:effectLst/>
      </c:spPr>
      <c:txPr>
        <a:bodyPr rot="0" spcFirstLastPara="1" vertOverflow="ellipsis" vert="horz" wrap="square" anchor="ctr" anchorCtr="1"/>
        <a:lstStyle/>
        <a:p>
          <a:pPr>
            <a:defRPr sz="192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5642552306012844"/>
          <c:y val="0.13004629629629633"/>
          <c:w val="0.81301902965110628"/>
          <c:h val="0.75030528889304648"/>
        </c:manualLayout>
      </c:layout>
      <c:barChart>
        <c:barDir val="col"/>
        <c:grouping val="clustered"/>
        <c:varyColors val="0"/>
        <c:ser>
          <c:idx val="0"/>
          <c:order val="0"/>
          <c:tx>
            <c:strRef>
              <c:f>'FaDu 2Gy Shots'!$S$1</c:f>
              <c:strCache>
                <c:ptCount val="1"/>
                <c:pt idx="0">
                  <c:v>2Gy</c:v>
                </c:pt>
              </c:strCache>
            </c:strRef>
          </c:tx>
          <c:spPr>
            <a:solidFill>
              <a:schemeClr val="accent1"/>
            </a:solidFill>
            <a:ln>
              <a:noFill/>
            </a:ln>
            <a:effectLst/>
          </c:spPr>
          <c:invertIfNegative val="0"/>
          <c:dLbls>
            <c:numFmt formatCode="#,##0.0000" sourceLinked="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'FaDu 2Gy Shots'!$R$2:$R$4</c:f>
              <c:strCache>
                <c:ptCount val="3"/>
                <c:pt idx="0">
                  <c:v>Shot 1</c:v>
                </c:pt>
                <c:pt idx="1">
                  <c:v>Shot 2</c:v>
                </c:pt>
                <c:pt idx="2">
                  <c:v>Shot 3</c:v>
                </c:pt>
              </c:strCache>
            </c:strRef>
          </c:cat>
          <c:val>
            <c:numRef>
              <c:f>'FaDu 2Gy Shots'!$S$2:$S$4</c:f>
              <c:numCache>
                <c:formatCode>General</c:formatCode>
                <c:ptCount val="3"/>
                <c:pt idx="0">
                  <c:v>0.11130061619718308</c:v>
                </c:pt>
                <c:pt idx="1">
                  <c:v>0.11590375586854459</c:v>
                </c:pt>
                <c:pt idx="2">
                  <c:v>0.13833259976525819</c:v>
                </c:pt>
              </c:numCache>
            </c:numRef>
          </c:val>
          <c:extLst>
            <c:ext xmlns:c16="http://schemas.microsoft.com/office/drawing/2014/chart" uri="{C3380CC4-5D6E-409C-BE32-E72D297353CC}">
              <c16:uniqueId val="{00000000-9A90-4CFB-B1BD-46E2D5A6197A}"/>
            </c:ext>
          </c:extLst>
        </c:ser>
        <c:dLbls>
          <c:dLblPos val="outEnd"/>
          <c:showLegendKey val="0"/>
          <c:showVal val="1"/>
          <c:showCatName val="0"/>
          <c:showSerName val="0"/>
          <c:showPercent val="0"/>
          <c:showBubbleSize val="0"/>
        </c:dLbls>
        <c:gapWidth val="219"/>
        <c:overlap val="-27"/>
        <c:axId val="1985384815"/>
        <c:axId val="1985383855"/>
      </c:barChart>
      <c:catAx>
        <c:axId val="1985384815"/>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1985383855"/>
        <c:crosses val="autoZero"/>
        <c:auto val="1"/>
        <c:lblAlgn val="ctr"/>
        <c:lblOffset val="100"/>
        <c:noMultiLvlLbl val="0"/>
      </c:catAx>
      <c:valAx>
        <c:axId val="1985383855"/>
        <c:scaling>
          <c:orientation val="minMax"/>
          <c:max val="0.2"/>
        </c:scaling>
        <c:delete val="0"/>
        <c:axPos val="l"/>
        <c:title>
          <c:tx>
            <c:rich>
              <a:bodyPr rot="-5400000" spcFirstLastPara="1" vertOverflow="ellipsis" vert="horz" wrap="square" anchor="ctr" anchorCtr="1"/>
              <a:lstStyle/>
              <a:p>
                <a:pPr>
                  <a:defRPr sz="1600" b="1" i="0" u="none" strike="noStrike" kern="1200" baseline="0">
                    <a:solidFill>
                      <a:schemeClr val="tx1"/>
                    </a:solidFill>
                    <a:latin typeface="+mn-lt"/>
                    <a:ea typeface="+mn-ea"/>
                    <a:cs typeface="+mn-cs"/>
                  </a:defRPr>
                </a:pPr>
                <a:r>
                  <a:rPr lang="en-GB" b="1"/>
                  <a:t>Surviving Fraction</a:t>
                </a:r>
              </a:p>
            </c:rich>
          </c:tx>
          <c:layout>
            <c:manualLayout>
              <c:xMode val="edge"/>
              <c:yMode val="edge"/>
              <c:x val="1.6666666666666666E-2"/>
              <c:y val="0.31073308544765244"/>
            </c:manualLayout>
          </c:layout>
          <c:overlay val="0"/>
          <c:spPr>
            <a:noFill/>
            <a:ln>
              <a:noFill/>
            </a:ln>
            <a:effectLst/>
          </c:spPr>
          <c:txPr>
            <a:bodyPr rot="-54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1985384815"/>
        <c:crosses val="autoZero"/>
        <c:crossBetween val="between"/>
        <c:majorUnit val="5.000000000000001E-2"/>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ight Title Slide_Image">
    <p:spTree>
      <p:nvGrpSpPr>
        <p:cNvPr id="1" name=""/>
        <p:cNvGrpSpPr/>
        <p:nvPr/>
      </p:nvGrpSpPr>
      <p:grpSpPr>
        <a:xfrm>
          <a:off x="0" y="0"/>
          <a:ext cx="0" cy="0"/>
          <a:chOff x="0" y="0"/>
          <a:chExt cx="0" cy="0"/>
        </a:xfrm>
      </p:grpSpPr>
      <p:pic>
        <p:nvPicPr>
          <p:cNvPr id="7" name="6. Background">
            <a:extLst>
              <a:ext uri="{FF2B5EF4-FFF2-40B4-BE49-F238E27FC236}">
                <a16:creationId xmlns:a16="http://schemas.microsoft.com/office/drawing/2014/main" id="{C5602FD7-1231-064E-CF9F-7F8C08F8EFE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89600" cy="6856650"/>
          </a:xfrm>
          <a:prstGeom prst="rect">
            <a:avLst/>
          </a:prstGeom>
        </p:spPr>
      </p:pic>
      <p:sp>
        <p:nvSpPr>
          <p:cNvPr id="2" name="2. Title Placeholder">
            <a:extLst>
              <a:ext uri="{FF2B5EF4-FFF2-40B4-BE49-F238E27FC236}">
                <a16:creationId xmlns:a16="http://schemas.microsoft.com/office/drawing/2014/main" id="{8CC78C08-B324-DDE3-8FA4-2E0FECB9847B}"/>
              </a:ext>
            </a:extLst>
          </p:cNvPr>
          <p:cNvSpPr>
            <a:spLocks noGrp="1"/>
          </p:cNvSpPr>
          <p:nvPr>
            <p:ph type="ctrTitle" hasCustomPrompt="1"/>
          </p:nvPr>
        </p:nvSpPr>
        <p:spPr>
          <a:xfrm>
            <a:off x="406400" y="1274763"/>
            <a:ext cx="9144000" cy="2387600"/>
          </a:xfrm>
          <a:prstGeom prst="rect">
            <a:avLst/>
          </a:prstGeom>
        </p:spPr>
        <p:txBody>
          <a:bodyPr anchor="b"/>
          <a:lstStyle>
            <a:lvl1pPr algn="l">
              <a:lnSpc>
                <a:spcPts val="5400"/>
              </a:lnSpc>
              <a:defRPr sz="6000"/>
            </a:lvl1pPr>
          </a:lstStyle>
          <a:p>
            <a:r>
              <a:rPr lang="en-GB" dirty="0"/>
              <a:t>Insert headline here. </a:t>
            </a:r>
            <a:br>
              <a:rPr lang="en-GB" dirty="0"/>
            </a:br>
            <a:r>
              <a:rPr lang="en-GB" dirty="0"/>
              <a:t>Should be between </a:t>
            </a:r>
            <a:br>
              <a:rPr lang="en-GB" dirty="0"/>
            </a:br>
            <a:r>
              <a:rPr lang="en-GB" dirty="0"/>
              <a:t>1-3 lines max. </a:t>
            </a:r>
            <a:endParaRPr lang="en-US" dirty="0"/>
          </a:p>
        </p:txBody>
      </p:sp>
      <p:sp>
        <p:nvSpPr>
          <p:cNvPr id="15" name="3. Subtitle Placeholder">
            <a:extLst>
              <a:ext uri="{FF2B5EF4-FFF2-40B4-BE49-F238E27FC236}">
                <a16:creationId xmlns:a16="http://schemas.microsoft.com/office/drawing/2014/main" id="{B933CDFE-7FC5-932E-CB7F-3B49EC1A0FCA}"/>
              </a:ext>
            </a:extLst>
          </p:cNvPr>
          <p:cNvSpPr>
            <a:spLocks noGrp="1"/>
          </p:cNvSpPr>
          <p:nvPr>
            <p:ph type="subTitle" idx="1" hasCustomPrompt="1"/>
          </p:nvPr>
        </p:nvSpPr>
        <p:spPr>
          <a:xfrm>
            <a:off x="406400" y="3707702"/>
            <a:ext cx="9144000" cy="1655762"/>
          </a:xfrm>
          <a:prstGeom prst="rect">
            <a:avLst/>
          </a:prstGeom>
        </p:spPr>
        <p:txBody>
          <a:bodyPr>
            <a:normAutofit/>
          </a:bodyPr>
          <a:lstStyle>
            <a:lvl1pPr marL="0" indent="0" algn="l">
              <a:lnSpc>
                <a:spcPct val="100000"/>
              </a:lnSpc>
              <a:spcBef>
                <a:spcPts val="0"/>
              </a:spcBef>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Insert sub copy here.</a:t>
            </a:r>
            <a:endParaRPr lang="en-US" dirty="0"/>
          </a:p>
        </p:txBody>
      </p:sp>
      <p:sp>
        <p:nvSpPr>
          <p:cNvPr id="10" name="4. Picture Placeholder">
            <a:extLst>
              <a:ext uri="{FF2B5EF4-FFF2-40B4-BE49-F238E27FC236}">
                <a16:creationId xmlns:a16="http://schemas.microsoft.com/office/drawing/2014/main" id="{C992F3AA-2026-24C9-831B-F66B099808AB}"/>
              </a:ext>
            </a:extLst>
          </p:cNvPr>
          <p:cNvSpPr>
            <a:spLocks noGrp="1"/>
          </p:cNvSpPr>
          <p:nvPr>
            <p:ph type="pic" idx="11" hasCustomPrompt="1"/>
          </p:nvPr>
        </p:nvSpPr>
        <p:spPr>
          <a:xfrm>
            <a:off x="7642578" y="218"/>
            <a:ext cx="4556539" cy="6858000"/>
          </a:xfrm>
          <a:custGeom>
            <a:avLst/>
            <a:gdLst>
              <a:gd name="connsiteX0" fmla="*/ 1896887 w 4542379"/>
              <a:gd name="connsiteY0" fmla="*/ 0 h 6858000"/>
              <a:gd name="connsiteX1" fmla="*/ 4542379 w 4542379"/>
              <a:gd name="connsiteY1" fmla="*/ 0 h 6858000"/>
              <a:gd name="connsiteX2" fmla="*/ 4542379 w 4542379"/>
              <a:gd name="connsiteY2" fmla="*/ 6858000 h 6858000"/>
              <a:gd name="connsiteX3" fmla="*/ 2609965 w 4542379"/>
              <a:gd name="connsiteY3" fmla="*/ 6858000 h 6858000"/>
              <a:gd name="connsiteX4" fmla="*/ 0 w 4542379"/>
              <a:gd name="connsiteY4" fmla="*/ 177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2379" h="6858000">
                <a:moveTo>
                  <a:pt x="1896887" y="0"/>
                </a:moveTo>
                <a:lnTo>
                  <a:pt x="4542379" y="0"/>
                </a:lnTo>
                <a:lnTo>
                  <a:pt x="4542379" y="6858000"/>
                </a:lnTo>
                <a:lnTo>
                  <a:pt x="2609965" y="6858000"/>
                </a:lnTo>
                <a:lnTo>
                  <a:pt x="0" y="1778000"/>
                </a:lnTo>
                <a:close/>
              </a:path>
            </a:pathLst>
          </a:custGeom>
        </p:spPr>
        <p:txBody>
          <a:bodyPr wrap="square"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 </a:t>
            </a:r>
          </a:p>
        </p:txBody>
      </p:sp>
      <p:pic>
        <p:nvPicPr>
          <p:cNvPr id="4" name="Picture 3" descr="A black background with a black square&#10;&#10;Description automatically generated with medium confidence">
            <a:extLst>
              <a:ext uri="{FF2B5EF4-FFF2-40B4-BE49-F238E27FC236}">
                <a16:creationId xmlns:a16="http://schemas.microsoft.com/office/drawing/2014/main" id="{3373EF5D-89A1-E767-AC39-6A875CF1499A}"/>
              </a:ext>
            </a:extLst>
          </p:cNvPr>
          <p:cNvPicPr>
            <a:picLocks noChangeAspect="1"/>
          </p:cNvPicPr>
          <p:nvPr userDrawn="1"/>
        </p:nvPicPr>
        <p:blipFill>
          <a:blip r:embed="rId3"/>
          <a:stretch>
            <a:fillRect/>
          </a:stretch>
        </p:blipFill>
        <p:spPr>
          <a:xfrm>
            <a:off x="406400" y="5827395"/>
            <a:ext cx="1954059" cy="487304"/>
          </a:xfrm>
          <a:prstGeom prst="rect">
            <a:avLst/>
          </a:prstGeom>
        </p:spPr>
      </p:pic>
    </p:spTree>
    <p:extLst>
      <p:ext uri="{BB962C8B-B14F-4D97-AF65-F5344CB8AC3E}">
        <p14:creationId xmlns:p14="http://schemas.microsoft.com/office/powerpoint/2010/main" val="4798475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2/24/2026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2/24/2026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2/24/2026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2/24/2026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2/24/2026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2/24/2026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2/24/2026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microsoft.com/office/2007/relationships/hdphoto" Target="../media/hdphoto1.wdp"/><Relationship Id="rId7" Type="http://schemas.microsoft.com/office/2007/relationships/hdphoto" Target="../media/hdphoto3.wdp"/><Relationship Id="rId12" Type="http://schemas.openxmlformats.org/officeDocument/2006/relationships/image" Target="../media/image10.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9.jpeg"/><Relationship Id="rId5" Type="http://schemas.microsoft.com/office/2007/relationships/hdphoto" Target="../media/hdphoto2.wdp"/><Relationship Id="rId10" Type="http://schemas.openxmlformats.org/officeDocument/2006/relationships/image" Target="../media/image8.jpeg"/><Relationship Id="rId4" Type="http://schemas.openxmlformats.org/officeDocument/2006/relationships/image" Target="../media/image5.png"/><Relationship Id="rId9" Type="http://schemas.microsoft.com/office/2007/relationships/hdphoto" Target="../media/hdphoto4.wdp"/></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3" Type="http://schemas.microsoft.com/office/2007/relationships/hdphoto" Target="../media/hdphoto5.wdp"/><Relationship Id="rId7" Type="http://schemas.microsoft.com/office/2007/relationships/hdphoto" Target="../media/hdphoto7.wdp"/><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3.png"/><Relationship Id="rId5" Type="http://schemas.microsoft.com/office/2007/relationships/hdphoto" Target="../media/hdphoto6.wdp"/><Relationship Id="rId4" Type="http://schemas.openxmlformats.org/officeDocument/2006/relationships/image" Target="../media/image12.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chart" Target="../charts/chart2.xml"/><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5612DA8-585E-99E7-CBAA-3E534F028C97}"/>
              </a:ext>
            </a:extLst>
          </p:cNvPr>
          <p:cNvSpPr>
            <a:spLocks noGrp="1"/>
          </p:cNvSpPr>
          <p:nvPr>
            <p:ph type="ctrTitle"/>
          </p:nvPr>
        </p:nvSpPr>
        <p:spPr>
          <a:xfrm>
            <a:off x="227863" y="2185416"/>
            <a:ext cx="6758154" cy="1489601"/>
          </a:xfrm>
        </p:spPr>
        <p:txBody>
          <a:bodyPr>
            <a:normAutofit/>
          </a:bodyPr>
          <a:lstStyle/>
          <a:p>
            <a:pPr algn="ctr">
              <a:defRPr/>
            </a:pPr>
            <a:r>
              <a:rPr lang="en-GB" sz="44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Radiobiology research at SCAPA - </a:t>
            </a:r>
            <a:r>
              <a:rPr lang="en-GB" sz="4400" b="1" dirty="0" err="1">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PoPLaR</a:t>
            </a:r>
            <a:endParaRPr lang="en-GB" sz="44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pic>
        <p:nvPicPr>
          <p:cNvPr id="3" name="Picture Placeholder 2" descr="A tall clock tower with a clock on top&#10;&#10;Description automatically generated">
            <a:extLst>
              <a:ext uri="{FF2B5EF4-FFF2-40B4-BE49-F238E27FC236}">
                <a16:creationId xmlns:a16="http://schemas.microsoft.com/office/drawing/2014/main" id="{38C2023C-D14F-1CE8-380D-BFFD9976AED0}"/>
              </a:ext>
            </a:extLst>
          </p:cNvPr>
          <p:cNvPicPr>
            <a:picLocks noGrp="1" noChangeAspect="1"/>
          </p:cNvPicPr>
          <p:nvPr>
            <p:ph type="pic" idx="11"/>
          </p:nvPr>
        </p:nvPicPr>
        <p:blipFill>
          <a:blip r:embed="rId2">
            <a:extLst>
              <a:ext uri="{28A0092B-C50C-407E-A947-70E740481C1C}">
                <a14:useLocalDpi xmlns:a14="http://schemas.microsoft.com/office/drawing/2010/main" val="0"/>
              </a:ext>
            </a:extLst>
          </a:blip>
          <a:srcRect l="127" r="127"/>
          <a:stretch>
            <a:fillRect/>
          </a:stretch>
        </p:blipFill>
        <p:spPr>
          <a:xfrm>
            <a:off x="7702136" y="0"/>
            <a:ext cx="4556539" cy="6858000"/>
          </a:xfrm>
        </p:spPr>
      </p:pic>
      <p:sp>
        <p:nvSpPr>
          <p:cNvPr id="2" name="Rectangle 4">
            <a:extLst>
              <a:ext uri="{FF2B5EF4-FFF2-40B4-BE49-F238E27FC236}">
                <a16:creationId xmlns:a16="http://schemas.microsoft.com/office/drawing/2014/main" id="{B8722DF9-06B1-5D99-359B-59FBFF2E2C65}"/>
              </a:ext>
            </a:extLst>
          </p:cNvPr>
          <p:cNvSpPr>
            <a:spLocks noChangeArrowheads="1"/>
          </p:cNvSpPr>
          <p:nvPr/>
        </p:nvSpPr>
        <p:spPr bwMode="auto">
          <a:xfrm>
            <a:off x="1956976" y="4176892"/>
            <a:ext cx="345274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spAutoFit/>
          </a:bodyPr>
          <a:lstStyle/>
          <a:p>
            <a:pPr algn="ctr"/>
            <a:r>
              <a:rPr lang="en-GB" sz="2000" b="1" dirty="0">
                <a:latin typeface="Calibri" panose="020F0502020204030204" pitchFamily="34" charset="0"/>
              </a:rPr>
              <a:t>Emma Melia</a:t>
            </a:r>
          </a:p>
          <a:p>
            <a:pPr algn="ctr"/>
            <a:r>
              <a:rPr lang="en-GB" sz="2000" b="1" dirty="0">
                <a:latin typeface="Calibri" panose="020F0502020204030204" pitchFamily="34" charset="0"/>
              </a:rPr>
              <a:t>University of Birmingham</a:t>
            </a:r>
          </a:p>
          <a:p>
            <a:pPr algn="ctr"/>
            <a:r>
              <a:rPr lang="en-GB" sz="2000" b="1" dirty="0">
                <a:latin typeface="Calibri"/>
                <a:ea typeface="Calibri"/>
                <a:cs typeface="Calibri"/>
              </a:rPr>
              <a:t>24.02.2026</a:t>
            </a:r>
            <a:endParaRPr lang="en-GB" sz="2000" b="1" dirty="0">
              <a:latin typeface="Calibri" panose="020F0502020204030204" pitchFamily="34" charset="0"/>
              <a:ea typeface="Calibri"/>
              <a:cs typeface="Calibri"/>
            </a:endParaRPr>
          </a:p>
        </p:txBody>
      </p:sp>
    </p:spTree>
    <p:extLst>
      <p:ext uri="{BB962C8B-B14F-4D97-AF65-F5344CB8AC3E}">
        <p14:creationId xmlns:p14="http://schemas.microsoft.com/office/powerpoint/2010/main" val="2760770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B654436A-8B49-E474-A6A2-48A300CF5FDF}"/>
              </a:ext>
            </a:extLst>
          </p:cNvPr>
          <p:cNvSpPr txBox="1"/>
          <p:nvPr/>
        </p:nvSpPr>
        <p:spPr>
          <a:xfrm>
            <a:off x="2883327" y="683082"/>
            <a:ext cx="554960" cy="369332"/>
          </a:xfrm>
          <a:prstGeom prst="rect">
            <a:avLst/>
          </a:prstGeom>
          <a:noFill/>
        </p:spPr>
        <p:txBody>
          <a:bodyPr wrap="none" rtlCol="0">
            <a:spAutoFit/>
          </a:bodyPr>
          <a:lstStyle/>
          <a:p>
            <a:r>
              <a:rPr lang="en-GB" dirty="0"/>
              <a:t>200</a:t>
            </a:r>
          </a:p>
        </p:txBody>
      </p:sp>
      <p:sp>
        <p:nvSpPr>
          <p:cNvPr id="27" name="TextBox 26">
            <a:extLst>
              <a:ext uri="{FF2B5EF4-FFF2-40B4-BE49-F238E27FC236}">
                <a16:creationId xmlns:a16="http://schemas.microsoft.com/office/drawing/2014/main" id="{887CCE30-2E2E-7143-D2EF-CAF14ED3FC32}"/>
              </a:ext>
            </a:extLst>
          </p:cNvPr>
          <p:cNvSpPr txBox="1"/>
          <p:nvPr/>
        </p:nvSpPr>
        <p:spPr>
          <a:xfrm>
            <a:off x="4727973" y="683082"/>
            <a:ext cx="554960" cy="369332"/>
          </a:xfrm>
          <a:prstGeom prst="rect">
            <a:avLst/>
          </a:prstGeom>
          <a:noFill/>
        </p:spPr>
        <p:txBody>
          <a:bodyPr wrap="none" rtlCol="0">
            <a:spAutoFit/>
          </a:bodyPr>
          <a:lstStyle/>
          <a:p>
            <a:r>
              <a:rPr lang="en-GB" dirty="0"/>
              <a:t>200</a:t>
            </a:r>
          </a:p>
        </p:txBody>
      </p:sp>
      <p:sp>
        <p:nvSpPr>
          <p:cNvPr id="28" name="TextBox 27">
            <a:extLst>
              <a:ext uri="{FF2B5EF4-FFF2-40B4-BE49-F238E27FC236}">
                <a16:creationId xmlns:a16="http://schemas.microsoft.com/office/drawing/2014/main" id="{840CF6B3-C9CA-6441-EA9C-048D5D28B07B}"/>
              </a:ext>
            </a:extLst>
          </p:cNvPr>
          <p:cNvSpPr txBox="1"/>
          <p:nvPr/>
        </p:nvSpPr>
        <p:spPr>
          <a:xfrm>
            <a:off x="1147619" y="1325015"/>
            <a:ext cx="1293945" cy="646331"/>
          </a:xfrm>
          <a:prstGeom prst="rect">
            <a:avLst/>
          </a:prstGeom>
          <a:noFill/>
        </p:spPr>
        <p:txBody>
          <a:bodyPr wrap="none" rtlCol="0">
            <a:spAutoFit/>
          </a:bodyPr>
          <a:lstStyle/>
          <a:p>
            <a:pPr algn="ctr"/>
            <a:r>
              <a:rPr lang="en-GB" dirty="0"/>
              <a:t>X-ray </a:t>
            </a:r>
          </a:p>
          <a:p>
            <a:pPr algn="ctr"/>
            <a:r>
              <a:rPr lang="en-GB" b="1" dirty="0"/>
              <a:t>Pre</a:t>
            </a:r>
            <a:r>
              <a:rPr lang="en-GB" dirty="0"/>
              <a:t>-plated </a:t>
            </a:r>
          </a:p>
        </p:txBody>
      </p:sp>
      <p:sp>
        <p:nvSpPr>
          <p:cNvPr id="29" name="TextBox 28">
            <a:extLst>
              <a:ext uri="{FF2B5EF4-FFF2-40B4-BE49-F238E27FC236}">
                <a16:creationId xmlns:a16="http://schemas.microsoft.com/office/drawing/2014/main" id="{777B91AA-8E8A-C1CD-650E-3398040FFE65}"/>
              </a:ext>
            </a:extLst>
          </p:cNvPr>
          <p:cNvSpPr txBox="1"/>
          <p:nvPr/>
        </p:nvSpPr>
        <p:spPr>
          <a:xfrm>
            <a:off x="4721039" y="456172"/>
            <a:ext cx="575799" cy="369332"/>
          </a:xfrm>
          <a:prstGeom prst="rect">
            <a:avLst/>
          </a:prstGeom>
          <a:noFill/>
        </p:spPr>
        <p:txBody>
          <a:bodyPr wrap="none" rtlCol="0">
            <a:spAutoFit/>
          </a:bodyPr>
          <a:lstStyle/>
          <a:p>
            <a:r>
              <a:rPr lang="en-GB" dirty="0"/>
              <a:t>1Gy</a:t>
            </a:r>
          </a:p>
        </p:txBody>
      </p:sp>
      <p:sp>
        <p:nvSpPr>
          <p:cNvPr id="30" name="TextBox 29">
            <a:extLst>
              <a:ext uri="{FF2B5EF4-FFF2-40B4-BE49-F238E27FC236}">
                <a16:creationId xmlns:a16="http://schemas.microsoft.com/office/drawing/2014/main" id="{D0BC81B9-FBDA-986D-6C50-CA89EFCD3012}"/>
              </a:ext>
            </a:extLst>
          </p:cNvPr>
          <p:cNvSpPr txBox="1"/>
          <p:nvPr/>
        </p:nvSpPr>
        <p:spPr>
          <a:xfrm>
            <a:off x="6606050" y="717790"/>
            <a:ext cx="554960" cy="369332"/>
          </a:xfrm>
          <a:prstGeom prst="rect">
            <a:avLst/>
          </a:prstGeom>
          <a:noFill/>
        </p:spPr>
        <p:txBody>
          <a:bodyPr wrap="none" rtlCol="0">
            <a:spAutoFit/>
          </a:bodyPr>
          <a:lstStyle/>
          <a:p>
            <a:r>
              <a:rPr lang="en-GB" dirty="0"/>
              <a:t>800</a:t>
            </a:r>
          </a:p>
        </p:txBody>
      </p:sp>
      <p:sp>
        <p:nvSpPr>
          <p:cNvPr id="31" name="TextBox 30">
            <a:extLst>
              <a:ext uri="{FF2B5EF4-FFF2-40B4-BE49-F238E27FC236}">
                <a16:creationId xmlns:a16="http://schemas.microsoft.com/office/drawing/2014/main" id="{8EDFE9BF-AF6A-53F7-69E7-472D28F73319}"/>
              </a:ext>
            </a:extLst>
          </p:cNvPr>
          <p:cNvSpPr txBox="1"/>
          <p:nvPr/>
        </p:nvSpPr>
        <p:spPr>
          <a:xfrm>
            <a:off x="8452688" y="717790"/>
            <a:ext cx="554960" cy="369332"/>
          </a:xfrm>
          <a:prstGeom prst="rect">
            <a:avLst/>
          </a:prstGeom>
          <a:noFill/>
        </p:spPr>
        <p:txBody>
          <a:bodyPr wrap="none" rtlCol="0">
            <a:spAutoFit/>
          </a:bodyPr>
          <a:lstStyle/>
          <a:p>
            <a:r>
              <a:rPr lang="en-GB" dirty="0"/>
              <a:t>800</a:t>
            </a:r>
          </a:p>
        </p:txBody>
      </p:sp>
      <p:sp>
        <p:nvSpPr>
          <p:cNvPr id="32" name="TextBox 31">
            <a:extLst>
              <a:ext uri="{FF2B5EF4-FFF2-40B4-BE49-F238E27FC236}">
                <a16:creationId xmlns:a16="http://schemas.microsoft.com/office/drawing/2014/main" id="{ADEB5E0E-47DA-C4A6-41A4-5C9E757885D6}"/>
              </a:ext>
            </a:extLst>
          </p:cNvPr>
          <p:cNvSpPr txBox="1"/>
          <p:nvPr/>
        </p:nvSpPr>
        <p:spPr>
          <a:xfrm>
            <a:off x="6606050" y="498129"/>
            <a:ext cx="575799" cy="369332"/>
          </a:xfrm>
          <a:prstGeom prst="rect">
            <a:avLst/>
          </a:prstGeom>
          <a:noFill/>
        </p:spPr>
        <p:txBody>
          <a:bodyPr wrap="none" rtlCol="0">
            <a:spAutoFit/>
          </a:bodyPr>
          <a:lstStyle/>
          <a:p>
            <a:r>
              <a:rPr lang="en-GB" dirty="0"/>
              <a:t>2Gy</a:t>
            </a:r>
          </a:p>
        </p:txBody>
      </p:sp>
      <p:sp>
        <p:nvSpPr>
          <p:cNvPr id="33" name="TextBox 32">
            <a:extLst>
              <a:ext uri="{FF2B5EF4-FFF2-40B4-BE49-F238E27FC236}">
                <a16:creationId xmlns:a16="http://schemas.microsoft.com/office/drawing/2014/main" id="{80A39AE9-6FEF-96C1-DA0C-3B0486B1963D}"/>
              </a:ext>
            </a:extLst>
          </p:cNvPr>
          <p:cNvSpPr txBox="1"/>
          <p:nvPr/>
        </p:nvSpPr>
        <p:spPr>
          <a:xfrm>
            <a:off x="8473021" y="466742"/>
            <a:ext cx="575799" cy="369332"/>
          </a:xfrm>
          <a:prstGeom prst="rect">
            <a:avLst/>
          </a:prstGeom>
          <a:noFill/>
        </p:spPr>
        <p:txBody>
          <a:bodyPr wrap="none" rtlCol="0">
            <a:spAutoFit/>
          </a:bodyPr>
          <a:lstStyle/>
          <a:p>
            <a:r>
              <a:rPr lang="en-GB" dirty="0"/>
              <a:t>4Gy</a:t>
            </a:r>
          </a:p>
        </p:txBody>
      </p:sp>
      <p:pic>
        <p:nvPicPr>
          <p:cNvPr id="34" name="Picture 33" descr="Two bowls with blue specks on them&#10;&#10;Description automatically generated">
            <a:extLst>
              <a:ext uri="{FF2B5EF4-FFF2-40B4-BE49-F238E27FC236}">
                <a16:creationId xmlns:a16="http://schemas.microsoft.com/office/drawing/2014/main" id="{078B7020-A1BA-445D-30B9-193C92479B9E}"/>
              </a:ext>
            </a:extLst>
          </p:cNvPr>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Effect>
                      <a14:brightnessContrast bright="20000"/>
                    </a14:imgEffect>
                  </a14:imgLayer>
                </a14:imgProps>
              </a:ext>
              <a:ext uri="{28A0092B-C50C-407E-A947-70E740481C1C}">
                <a14:useLocalDpi xmlns:a14="http://schemas.microsoft.com/office/drawing/2010/main" val="0"/>
              </a:ext>
            </a:extLst>
          </a:blip>
          <a:srcRect l="30928" t="57636" r="41115" b="4975"/>
          <a:stretch/>
        </p:blipFill>
        <p:spPr>
          <a:xfrm rot="5400000">
            <a:off x="2369009" y="1049909"/>
            <a:ext cx="1656000" cy="1661011"/>
          </a:xfrm>
          <a:prstGeom prst="rect">
            <a:avLst/>
          </a:prstGeom>
        </p:spPr>
      </p:pic>
      <p:pic>
        <p:nvPicPr>
          <p:cNvPr id="35" name="Picture 34" descr="Two bowls with white paint on them&#10;&#10;Description automatically generated">
            <a:extLst>
              <a:ext uri="{FF2B5EF4-FFF2-40B4-BE49-F238E27FC236}">
                <a16:creationId xmlns:a16="http://schemas.microsoft.com/office/drawing/2014/main" id="{195B7AE8-0BB9-AA89-120B-04FC1D0A7C0A}"/>
              </a:ext>
            </a:extLst>
          </p:cNvPr>
          <p:cNvPicPr>
            <a:picLocks noChangeAspect="1"/>
          </p:cNvPicPr>
          <p:nvPr/>
        </p:nvPicPr>
        <p:blipFill>
          <a:blip r:embed="rId4" cstate="print">
            <a:extLst>
              <a:ext uri="{BEBA8EAE-BF5A-486C-A8C5-ECC9F3942E4B}">
                <a14:imgProps xmlns:a14="http://schemas.microsoft.com/office/drawing/2010/main">
                  <a14:imgLayer r:embed="rId5">
                    <a14:imgEffect>
                      <a14:sharpenSoften amount="50000"/>
                    </a14:imgEffect>
                    <a14:imgEffect>
                      <a14:brightnessContrast bright="20000"/>
                    </a14:imgEffect>
                  </a14:imgLayer>
                </a14:imgProps>
              </a:ext>
              <a:ext uri="{28A0092B-C50C-407E-A947-70E740481C1C}">
                <a14:useLocalDpi xmlns:a14="http://schemas.microsoft.com/office/drawing/2010/main" val="0"/>
              </a:ext>
            </a:extLst>
          </a:blip>
          <a:srcRect l="32884" t="55927" r="36944" b="3888"/>
          <a:stretch/>
        </p:blipFill>
        <p:spPr>
          <a:xfrm rot="5400000">
            <a:off x="4219045" y="1050966"/>
            <a:ext cx="1656000" cy="1654216"/>
          </a:xfrm>
          <a:prstGeom prst="rect">
            <a:avLst/>
          </a:prstGeom>
        </p:spPr>
      </p:pic>
      <p:pic>
        <p:nvPicPr>
          <p:cNvPr id="36" name="Picture 35" descr="Two bowls with purple specks&#10;&#10;Description automatically generated">
            <a:extLst>
              <a:ext uri="{FF2B5EF4-FFF2-40B4-BE49-F238E27FC236}">
                <a16:creationId xmlns:a16="http://schemas.microsoft.com/office/drawing/2014/main" id="{F0F79D6A-8A55-40F3-7299-87A83BA912FA}"/>
              </a:ext>
            </a:extLst>
          </p:cNvPr>
          <p:cNvPicPr>
            <a:picLocks noChangeAspect="1"/>
          </p:cNvPicPr>
          <p:nvPr/>
        </p:nvPicPr>
        <p:blipFill>
          <a:blip r:embed="rId6" cstate="print">
            <a:extLst>
              <a:ext uri="{BEBA8EAE-BF5A-486C-A8C5-ECC9F3942E4B}">
                <a14:imgProps xmlns:a14="http://schemas.microsoft.com/office/drawing/2010/main">
                  <a14:imgLayer r:embed="rId7">
                    <a14:imgEffect>
                      <a14:sharpenSoften amount="50000"/>
                    </a14:imgEffect>
                    <a14:imgEffect>
                      <a14:brightnessContrast bright="20000"/>
                    </a14:imgEffect>
                  </a14:imgLayer>
                </a14:imgProps>
              </a:ext>
              <a:ext uri="{28A0092B-C50C-407E-A947-70E740481C1C}">
                <a14:useLocalDpi xmlns:a14="http://schemas.microsoft.com/office/drawing/2010/main" val="0"/>
              </a:ext>
            </a:extLst>
          </a:blip>
          <a:srcRect l="26852" t="58642" r="41666"/>
          <a:stretch/>
        </p:blipFill>
        <p:spPr>
          <a:xfrm rot="5400000">
            <a:off x="6065683" y="1046209"/>
            <a:ext cx="1656000" cy="1654216"/>
          </a:xfrm>
          <a:prstGeom prst="rect">
            <a:avLst/>
          </a:prstGeom>
        </p:spPr>
      </p:pic>
      <p:pic>
        <p:nvPicPr>
          <p:cNvPr id="37" name="Picture 36" descr="Two round objects with blue specks on top&#10;&#10;Description automatically generated">
            <a:extLst>
              <a:ext uri="{FF2B5EF4-FFF2-40B4-BE49-F238E27FC236}">
                <a16:creationId xmlns:a16="http://schemas.microsoft.com/office/drawing/2014/main" id="{EFF1611C-D81D-E5F1-2DD5-3FE801E8D333}"/>
              </a:ext>
            </a:extLst>
          </p:cNvPr>
          <p:cNvPicPr>
            <a:picLocks noChangeAspect="1"/>
          </p:cNvPicPr>
          <p:nvPr/>
        </p:nvPicPr>
        <p:blipFill>
          <a:blip r:embed="rId8" cstate="print">
            <a:extLst>
              <a:ext uri="{BEBA8EAE-BF5A-486C-A8C5-ECC9F3942E4B}">
                <a14:imgProps xmlns:a14="http://schemas.microsoft.com/office/drawing/2010/main">
                  <a14:imgLayer r:embed="rId9">
                    <a14:imgEffect>
                      <a14:sharpenSoften amount="50000"/>
                    </a14:imgEffect>
                    <a14:imgEffect>
                      <a14:brightnessContrast bright="20000"/>
                    </a14:imgEffect>
                  </a14:imgLayer>
                </a14:imgProps>
              </a:ext>
              <a:ext uri="{28A0092B-C50C-407E-A947-70E740481C1C}">
                <a14:useLocalDpi xmlns:a14="http://schemas.microsoft.com/office/drawing/2010/main" val="0"/>
              </a:ext>
            </a:extLst>
          </a:blip>
          <a:srcRect l="34374" t="59074" r="34515"/>
          <a:stretch/>
        </p:blipFill>
        <p:spPr>
          <a:xfrm rot="5400000">
            <a:off x="7883935" y="1049909"/>
            <a:ext cx="1656000" cy="1661012"/>
          </a:xfrm>
          <a:prstGeom prst="rect">
            <a:avLst/>
          </a:prstGeom>
        </p:spPr>
      </p:pic>
      <p:sp>
        <p:nvSpPr>
          <p:cNvPr id="38" name="TextBox 37">
            <a:extLst>
              <a:ext uri="{FF2B5EF4-FFF2-40B4-BE49-F238E27FC236}">
                <a16:creationId xmlns:a16="http://schemas.microsoft.com/office/drawing/2014/main" id="{E124E787-9EC2-DFF3-0A0E-311939F1391A}"/>
              </a:ext>
            </a:extLst>
          </p:cNvPr>
          <p:cNvSpPr txBox="1"/>
          <p:nvPr/>
        </p:nvSpPr>
        <p:spPr>
          <a:xfrm>
            <a:off x="2703071" y="498129"/>
            <a:ext cx="933332" cy="369332"/>
          </a:xfrm>
          <a:prstGeom prst="rect">
            <a:avLst/>
          </a:prstGeom>
          <a:noFill/>
        </p:spPr>
        <p:txBody>
          <a:bodyPr wrap="none" rtlCol="0">
            <a:spAutoFit/>
          </a:bodyPr>
          <a:lstStyle/>
          <a:p>
            <a:r>
              <a:rPr lang="en-GB" dirty="0"/>
              <a:t>Control</a:t>
            </a:r>
          </a:p>
        </p:txBody>
      </p:sp>
      <p:sp>
        <p:nvSpPr>
          <p:cNvPr id="39" name="TextBox 38">
            <a:extLst>
              <a:ext uri="{FF2B5EF4-FFF2-40B4-BE49-F238E27FC236}">
                <a16:creationId xmlns:a16="http://schemas.microsoft.com/office/drawing/2014/main" id="{745771D3-32E9-9C54-84EC-3551538D2C0B}"/>
              </a:ext>
            </a:extLst>
          </p:cNvPr>
          <p:cNvSpPr txBox="1"/>
          <p:nvPr/>
        </p:nvSpPr>
        <p:spPr>
          <a:xfrm>
            <a:off x="1122144" y="2015519"/>
            <a:ext cx="1280543" cy="369332"/>
          </a:xfrm>
          <a:prstGeom prst="rect">
            <a:avLst/>
          </a:prstGeom>
          <a:noFill/>
        </p:spPr>
        <p:txBody>
          <a:bodyPr wrap="none" rtlCol="0">
            <a:spAutoFit/>
          </a:bodyPr>
          <a:lstStyle/>
          <a:p>
            <a:pPr algn="ctr"/>
            <a:r>
              <a:rPr lang="en-GB" b="1" dirty="0"/>
              <a:t>Horizontal</a:t>
            </a:r>
          </a:p>
        </p:txBody>
      </p:sp>
      <p:pic>
        <p:nvPicPr>
          <p:cNvPr id="40" name="Picture 39" descr="A group of purple test tubes&#10;&#10;AI-generated content may be incorrect.">
            <a:extLst>
              <a:ext uri="{FF2B5EF4-FFF2-40B4-BE49-F238E27FC236}">
                <a16:creationId xmlns:a16="http://schemas.microsoft.com/office/drawing/2014/main" id="{590CC772-790F-C081-2836-230F8292991C}"/>
              </a:ext>
            </a:extLst>
          </p:cNvPr>
          <p:cNvPicPr>
            <a:picLocks noChangeAspect="1"/>
          </p:cNvPicPr>
          <p:nvPr/>
        </p:nvPicPr>
        <p:blipFill>
          <a:blip r:embed="rId10" cstate="print">
            <a:extLst>
              <a:ext uri="{28A0092B-C50C-407E-A947-70E740481C1C}">
                <a14:useLocalDpi xmlns:a14="http://schemas.microsoft.com/office/drawing/2010/main" val="0"/>
              </a:ext>
            </a:extLst>
          </a:blip>
          <a:srcRect l="23750" t="35522" r="51389" b="30371"/>
          <a:stretch>
            <a:fillRect/>
          </a:stretch>
        </p:blipFill>
        <p:spPr>
          <a:xfrm>
            <a:off x="1361951" y="3362225"/>
            <a:ext cx="3367535" cy="3465006"/>
          </a:xfrm>
          <a:prstGeom prst="rect">
            <a:avLst/>
          </a:prstGeom>
        </p:spPr>
      </p:pic>
      <p:pic>
        <p:nvPicPr>
          <p:cNvPr id="41" name="Picture 40" descr="A group of purple round objects on a white surface&#10;&#10;AI-generated content may be incorrect.">
            <a:extLst>
              <a:ext uri="{FF2B5EF4-FFF2-40B4-BE49-F238E27FC236}">
                <a16:creationId xmlns:a16="http://schemas.microsoft.com/office/drawing/2014/main" id="{D2D342FA-F319-60D4-D4CA-F30F2B0499AC}"/>
              </a:ext>
            </a:extLst>
          </p:cNvPr>
          <p:cNvPicPr>
            <a:picLocks noChangeAspect="1"/>
          </p:cNvPicPr>
          <p:nvPr/>
        </p:nvPicPr>
        <p:blipFill>
          <a:blip r:embed="rId11">
            <a:extLst>
              <a:ext uri="{28A0092B-C50C-407E-A947-70E740481C1C}">
                <a14:useLocalDpi xmlns:a14="http://schemas.microsoft.com/office/drawing/2010/main" val="0"/>
              </a:ext>
            </a:extLst>
          </a:blip>
          <a:srcRect l="24028" t="59074" r="54444" b="30926"/>
          <a:stretch>
            <a:fillRect/>
          </a:stretch>
        </p:blipFill>
        <p:spPr>
          <a:xfrm>
            <a:off x="5974883" y="4643458"/>
            <a:ext cx="6147873" cy="2141839"/>
          </a:xfrm>
          <a:prstGeom prst="rect">
            <a:avLst/>
          </a:prstGeom>
        </p:spPr>
      </p:pic>
      <p:sp>
        <p:nvSpPr>
          <p:cNvPr id="43" name="TextBox 42">
            <a:extLst>
              <a:ext uri="{FF2B5EF4-FFF2-40B4-BE49-F238E27FC236}">
                <a16:creationId xmlns:a16="http://schemas.microsoft.com/office/drawing/2014/main" id="{C118A514-630D-4C2B-CB6E-F21C4E8AD812}"/>
              </a:ext>
            </a:extLst>
          </p:cNvPr>
          <p:cNvSpPr txBox="1"/>
          <p:nvPr/>
        </p:nvSpPr>
        <p:spPr>
          <a:xfrm>
            <a:off x="-81065" y="4256503"/>
            <a:ext cx="1497526" cy="646331"/>
          </a:xfrm>
          <a:prstGeom prst="rect">
            <a:avLst/>
          </a:prstGeom>
          <a:noFill/>
        </p:spPr>
        <p:txBody>
          <a:bodyPr wrap="none" rtlCol="0">
            <a:spAutoFit/>
          </a:bodyPr>
          <a:lstStyle/>
          <a:p>
            <a:pPr algn="ctr"/>
            <a:r>
              <a:rPr lang="en-GB" dirty="0"/>
              <a:t>Control</a:t>
            </a:r>
          </a:p>
          <a:p>
            <a:pPr algn="ctr"/>
            <a:r>
              <a:rPr lang="en-GB" dirty="0"/>
              <a:t>(not mock IR)</a:t>
            </a:r>
          </a:p>
        </p:txBody>
      </p:sp>
      <p:sp>
        <p:nvSpPr>
          <p:cNvPr id="44" name="TextBox 43">
            <a:extLst>
              <a:ext uri="{FF2B5EF4-FFF2-40B4-BE49-F238E27FC236}">
                <a16:creationId xmlns:a16="http://schemas.microsoft.com/office/drawing/2014/main" id="{00DB8EC8-BFDD-543D-9278-19DE5BC5563D}"/>
              </a:ext>
            </a:extLst>
          </p:cNvPr>
          <p:cNvSpPr txBox="1"/>
          <p:nvPr/>
        </p:nvSpPr>
        <p:spPr>
          <a:xfrm>
            <a:off x="4743231" y="5184648"/>
            <a:ext cx="1293945" cy="646331"/>
          </a:xfrm>
          <a:prstGeom prst="rect">
            <a:avLst/>
          </a:prstGeom>
          <a:noFill/>
        </p:spPr>
        <p:txBody>
          <a:bodyPr wrap="none" rtlCol="0">
            <a:spAutoFit/>
          </a:bodyPr>
          <a:lstStyle/>
          <a:p>
            <a:pPr algn="ctr"/>
            <a:r>
              <a:rPr lang="en-GB" dirty="0"/>
              <a:t>Proton</a:t>
            </a:r>
          </a:p>
          <a:p>
            <a:pPr algn="ctr"/>
            <a:r>
              <a:rPr lang="en-GB" b="1" dirty="0"/>
              <a:t>Pre</a:t>
            </a:r>
            <a:r>
              <a:rPr lang="en-GB" dirty="0"/>
              <a:t>-plated </a:t>
            </a:r>
          </a:p>
        </p:txBody>
      </p:sp>
      <p:sp>
        <p:nvSpPr>
          <p:cNvPr id="45" name="TextBox 44">
            <a:extLst>
              <a:ext uri="{FF2B5EF4-FFF2-40B4-BE49-F238E27FC236}">
                <a16:creationId xmlns:a16="http://schemas.microsoft.com/office/drawing/2014/main" id="{84A1DEB0-6153-5AB9-D057-1A5857326A02}"/>
              </a:ext>
            </a:extLst>
          </p:cNvPr>
          <p:cNvSpPr txBox="1"/>
          <p:nvPr/>
        </p:nvSpPr>
        <p:spPr>
          <a:xfrm>
            <a:off x="4860906" y="5875152"/>
            <a:ext cx="994248" cy="369332"/>
          </a:xfrm>
          <a:prstGeom prst="rect">
            <a:avLst/>
          </a:prstGeom>
          <a:noFill/>
        </p:spPr>
        <p:txBody>
          <a:bodyPr wrap="none" rtlCol="0">
            <a:spAutoFit/>
          </a:bodyPr>
          <a:lstStyle/>
          <a:p>
            <a:pPr algn="ctr"/>
            <a:r>
              <a:rPr lang="en-GB" b="1" dirty="0"/>
              <a:t>Vertical</a:t>
            </a:r>
          </a:p>
        </p:txBody>
      </p:sp>
      <p:sp>
        <p:nvSpPr>
          <p:cNvPr id="46" name="TextBox 45">
            <a:extLst>
              <a:ext uri="{FF2B5EF4-FFF2-40B4-BE49-F238E27FC236}">
                <a16:creationId xmlns:a16="http://schemas.microsoft.com/office/drawing/2014/main" id="{3507AE19-3591-8CA9-C8CA-1AA020A0E4FD}"/>
              </a:ext>
            </a:extLst>
          </p:cNvPr>
          <p:cNvSpPr txBox="1"/>
          <p:nvPr/>
        </p:nvSpPr>
        <p:spPr>
          <a:xfrm>
            <a:off x="27426" y="4977707"/>
            <a:ext cx="1280543" cy="369332"/>
          </a:xfrm>
          <a:prstGeom prst="rect">
            <a:avLst/>
          </a:prstGeom>
          <a:noFill/>
        </p:spPr>
        <p:txBody>
          <a:bodyPr wrap="none" rtlCol="0">
            <a:spAutoFit/>
          </a:bodyPr>
          <a:lstStyle/>
          <a:p>
            <a:pPr algn="ctr"/>
            <a:r>
              <a:rPr lang="en-GB" b="1" dirty="0"/>
              <a:t>Horizontal</a:t>
            </a:r>
          </a:p>
        </p:txBody>
      </p:sp>
      <p:pic>
        <p:nvPicPr>
          <p:cNvPr id="47" name="Picture 46" descr="A machine with wheels on it&#10;&#10;AI-generated content may be incorrect.">
            <a:extLst>
              <a:ext uri="{FF2B5EF4-FFF2-40B4-BE49-F238E27FC236}">
                <a16:creationId xmlns:a16="http://schemas.microsoft.com/office/drawing/2014/main" id="{53C15790-7949-D49E-4013-5CEB27093BC2}"/>
              </a:ext>
            </a:extLst>
          </p:cNvPr>
          <p:cNvPicPr>
            <a:picLocks noChangeAspect="1"/>
          </p:cNvPicPr>
          <p:nvPr/>
        </p:nvPicPr>
        <p:blipFill>
          <a:blip r:embed="rId12" cstate="print">
            <a:extLst>
              <a:ext uri="{28A0092B-C50C-407E-A947-70E740481C1C}">
                <a14:useLocalDpi xmlns:a14="http://schemas.microsoft.com/office/drawing/2010/main" val="0"/>
              </a:ext>
            </a:extLst>
          </a:blip>
          <a:srcRect l="7986" t="16267" r="130" b="42236"/>
          <a:stretch>
            <a:fillRect/>
          </a:stretch>
        </p:blipFill>
        <p:spPr>
          <a:xfrm>
            <a:off x="7181849" y="3043040"/>
            <a:ext cx="4362825" cy="1477814"/>
          </a:xfrm>
          <a:prstGeom prst="rect">
            <a:avLst/>
          </a:prstGeom>
        </p:spPr>
      </p:pic>
      <p:sp>
        <p:nvSpPr>
          <p:cNvPr id="48" name="TextBox 47">
            <a:extLst>
              <a:ext uri="{FF2B5EF4-FFF2-40B4-BE49-F238E27FC236}">
                <a16:creationId xmlns:a16="http://schemas.microsoft.com/office/drawing/2014/main" id="{D9F7A3A8-72C8-5EB8-FDAB-316637BE1BA3}"/>
              </a:ext>
            </a:extLst>
          </p:cNvPr>
          <p:cNvSpPr txBox="1"/>
          <p:nvPr/>
        </p:nvSpPr>
        <p:spPr>
          <a:xfrm>
            <a:off x="4924425" y="-10290"/>
            <a:ext cx="1916422" cy="461665"/>
          </a:xfrm>
          <a:prstGeom prst="rect">
            <a:avLst/>
          </a:prstGeom>
          <a:noFill/>
        </p:spPr>
        <p:txBody>
          <a:bodyPr wrap="none" rtlCol="0">
            <a:spAutoFit/>
          </a:bodyPr>
          <a:lstStyle/>
          <a:p>
            <a:r>
              <a:rPr lang="en-GB" sz="2400" dirty="0"/>
              <a:t>Optimisation</a:t>
            </a:r>
          </a:p>
        </p:txBody>
      </p:sp>
    </p:spTree>
    <p:extLst>
      <p:ext uri="{BB962C8B-B14F-4D97-AF65-F5344CB8AC3E}">
        <p14:creationId xmlns:p14="http://schemas.microsoft.com/office/powerpoint/2010/main" val="2887796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95913C-8366-1E83-E8E2-172864541273}"/>
            </a:ext>
          </a:extLst>
        </p:cNvPr>
        <p:cNvGrpSpPr/>
        <p:nvPr/>
      </p:nvGrpSpPr>
      <p:grpSpPr>
        <a:xfrm>
          <a:off x="0" y="0"/>
          <a:ext cx="0" cy="0"/>
          <a:chOff x="0" y="0"/>
          <a:chExt cx="0" cy="0"/>
        </a:xfrm>
      </p:grpSpPr>
      <p:pic>
        <p:nvPicPr>
          <p:cNvPr id="2" name="Picture 1" descr="A group of empty glass containers&#10;&#10;AI-generated content may be incorrect.">
            <a:extLst>
              <a:ext uri="{FF2B5EF4-FFF2-40B4-BE49-F238E27FC236}">
                <a16:creationId xmlns:a16="http://schemas.microsoft.com/office/drawing/2014/main" id="{50DDEED1-B629-46C3-26EB-FFFE173F398A}"/>
              </a:ext>
            </a:extLst>
          </p:cNvPr>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24615" t="6218" r="53383" b="3132"/>
          <a:stretch>
            <a:fillRect/>
          </a:stretch>
        </p:blipFill>
        <p:spPr>
          <a:xfrm rot="5400000">
            <a:off x="2266768" y="-911252"/>
            <a:ext cx="1487479" cy="4597082"/>
          </a:xfrm>
          <a:prstGeom prst="rect">
            <a:avLst/>
          </a:prstGeom>
        </p:spPr>
      </p:pic>
      <p:pic>
        <p:nvPicPr>
          <p:cNvPr id="3" name="Picture 2" descr="A group of empty glass containers&#10;&#10;AI-generated content may be incorrect.">
            <a:extLst>
              <a:ext uri="{FF2B5EF4-FFF2-40B4-BE49-F238E27FC236}">
                <a16:creationId xmlns:a16="http://schemas.microsoft.com/office/drawing/2014/main" id="{368862E7-F3BA-CF4D-757A-C874C708E972}"/>
              </a:ext>
            </a:extLst>
          </p:cNvPr>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47508" t="5598" r="30490" b="3752"/>
          <a:stretch>
            <a:fillRect/>
          </a:stretch>
        </p:blipFill>
        <p:spPr>
          <a:xfrm rot="5400000">
            <a:off x="2266768" y="620401"/>
            <a:ext cx="1487479" cy="4597082"/>
          </a:xfrm>
          <a:prstGeom prst="rect">
            <a:avLst/>
          </a:prstGeom>
        </p:spPr>
      </p:pic>
      <p:pic>
        <p:nvPicPr>
          <p:cNvPr id="4" name="Picture 3" descr="A group of purple glasses&#10;&#10;AI-generated content may be incorrect.">
            <a:extLst>
              <a:ext uri="{FF2B5EF4-FFF2-40B4-BE49-F238E27FC236}">
                <a16:creationId xmlns:a16="http://schemas.microsoft.com/office/drawing/2014/main" id="{DB484342-25E7-FC18-1E11-2ABB0041C9B9}"/>
              </a:ext>
            </a:extLst>
          </p:cNvPr>
          <p:cNvPicPr>
            <a:picLocks noChangeAspect="1"/>
          </p:cNvPicPr>
          <p:nvPr/>
        </p:nvPicPr>
        <p:blipFill>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26805" t="5947" r="49522" b="3052"/>
          <a:stretch>
            <a:fillRect/>
          </a:stretch>
        </p:blipFill>
        <p:spPr>
          <a:xfrm rot="5400000">
            <a:off x="8603494" y="-911252"/>
            <a:ext cx="1487479" cy="4597081"/>
          </a:xfrm>
          <a:prstGeom prst="rect">
            <a:avLst/>
          </a:prstGeom>
        </p:spPr>
      </p:pic>
      <p:pic>
        <p:nvPicPr>
          <p:cNvPr id="5" name="Picture 4" descr="A group of purple glasses&#10;&#10;AI-generated content may be incorrect.">
            <a:extLst>
              <a:ext uri="{FF2B5EF4-FFF2-40B4-BE49-F238E27FC236}">
                <a16:creationId xmlns:a16="http://schemas.microsoft.com/office/drawing/2014/main" id="{AF4700B5-B5E1-A0CC-0A08-A893226FEA8F}"/>
              </a:ext>
            </a:extLst>
          </p:cNvPr>
          <p:cNvPicPr>
            <a:picLocks noChangeAspect="1"/>
          </p:cNvPicPr>
          <p:nvPr/>
        </p:nvPicPr>
        <p:blipFill>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l="50540" t="3132" r="25787" b="2171"/>
          <a:stretch>
            <a:fillRect/>
          </a:stretch>
        </p:blipFill>
        <p:spPr>
          <a:xfrm rot="5400000">
            <a:off x="8603494" y="620400"/>
            <a:ext cx="1487479" cy="4597081"/>
          </a:xfrm>
          <a:prstGeom prst="rect">
            <a:avLst/>
          </a:prstGeom>
        </p:spPr>
      </p:pic>
      <p:sp>
        <p:nvSpPr>
          <p:cNvPr id="6" name="TextBox 5">
            <a:extLst>
              <a:ext uri="{FF2B5EF4-FFF2-40B4-BE49-F238E27FC236}">
                <a16:creationId xmlns:a16="http://schemas.microsoft.com/office/drawing/2014/main" id="{45C61C74-CB28-CC36-D134-D3FE30410D65}"/>
              </a:ext>
            </a:extLst>
          </p:cNvPr>
          <p:cNvSpPr txBox="1"/>
          <p:nvPr/>
        </p:nvSpPr>
        <p:spPr>
          <a:xfrm>
            <a:off x="866187" y="292040"/>
            <a:ext cx="1434367" cy="369332"/>
          </a:xfrm>
          <a:prstGeom prst="rect">
            <a:avLst/>
          </a:prstGeom>
          <a:noFill/>
        </p:spPr>
        <p:txBody>
          <a:bodyPr wrap="none" rtlCol="0">
            <a:spAutoFit/>
          </a:bodyPr>
          <a:lstStyle/>
          <a:p>
            <a:r>
              <a:rPr lang="en-GB" dirty="0"/>
              <a:t>1ml + 6-well </a:t>
            </a:r>
          </a:p>
        </p:txBody>
      </p:sp>
      <p:sp>
        <p:nvSpPr>
          <p:cNvPr id="7" name="TextBox 6">
            <a:extLst>
              <a:ext uri="{FF2B5EF4-FFF2-40B4-BE49-F238E27FC236}">
                <a16:creationId xmlns:a16="http://schemas.microsoft.com/office/drawing/2014/main" id="{31715C9D-B1FC-35DE-50A0-86535051A08C}"/>
              </a:ext>
            </a:extLst>
          </p:cNvPr>
          <p:cNvSpPr txBox="1"/>
          <p:nvPr/>
        </p:nvSpPr>
        <p:spPr>
          <a:xfrm>
            <a:off x="2391637" y="308172"/>
            <a:ext cx="1269899" cy="369332"/>
          </a:xfrm>
          <a:prstGeom prst="rect">
            <a:avLst/>
          </a:prstGeom>
          <a:noFill/>
        </p:spPr>
        <p:txBody>
          <a:bodyPr wrap="none" rtlCol="0">
            <a:spAutoFit/>
          </a:bodyPr>
          <a:lstStyle/>
          <a:p>
            <a:r>
              <a:rPr lang="en-GB" dirty="0"/>
              <a:t>0.5ml + Lid</a:t>
            </a:r>
          </a:p>
        </p:txBody>
      </p:sp>
      <p:sp>
        <p:nvSpPr>
          <p:cNvPr id="8" name="TextBox 7">
            <a:extLst>
              <a:ext uri="{FF2B5EF4-FFF2-40B4-BE49-F238E27FC236}">
                <a16:creationId xmlns:a16="http://schemas.microsoft.com/office/drawing/2014/main" id="{516FB8B8-2297-B1A8-245A-075460F3F0FE}"/>
              </a:ext>
            </a:extLst>
          </p:cNvPr>
          <p:cNvSpPr txBox="1"/>
          <p:nvPr/>
        </p:nvSpPr>
        <p:spPr>
          <a:xfrm>
            <a:off x="3799941" y="309065"/>
            <a:ext cx="1649811" cy="369332"/>
          </a:xfrm>
          <a:prstGeom prst="rect">
            <a:avLst/>
          </a:prstGeom>
          <a:noFill/>
        </p:spPr>
        <p:txBody>
          <a:bodyPr wrap="none" rtlCol="0">
            <a:spAutoFit/>
          </a:bodyPr>
          <a:lstStyle/>
          <a:p>
            <a:r>
              <a:rPr lang="en-GB" dirty="0"/>
              <a:t>No Media + Lid</a:t>
            </a:r>
          </a:p>
        </p:txBody>
      </p:sp>
      <p:sp>
        <p:nvSpPr>
          <p:cNvPr id="9" name="TextBox 8">
            <a:extLst>
              <a:ext uri="{FF2B5EF4-FFF2-40B4-BE49-F238E27FC236}">
                <a16:creationId xmlns:a16="http://schemas.microsoft.com/office/drawing/2014/main" id="{DDF7D587-8753-F5F0-FB5C-FA124698FDDF}"/>
              </a:ext>
            </a:extLst>
          </p:cNvPr>
          <p:cNvSpPr txBox="1"/>
          <p:nvPr/>
        </p:nvSpPr>
        <p:spPr>
          <a:xfrm>
            <a:off x="115896" y="495772"/>
            <a:ext cx="575799" cy="646331"/>
          </a:xfrm>
          <a:prstGeom prst="rect">
            <a:avLst/>
          </a:prstGeom>
          <a:noFill/>
        </p:spPr>
        <p:txBody>
          <a:bodyPr wrap="none" rtlCol="0">
            <a:spAutoFit/>
          </a:bodyPr>
          <a:lstStyle/>
          <a:p>
            <a:r>
              <a:rPr lang="en-GB" dirty="0"/>
              <a:t>0Gy</a:t>
            </a:r>
          </a:p>
          <a:p>
            <a:r>
              <a:rPr lang="en-GB" dirty="0"/>
              <a:t>400</a:t>
            </a:r>
          </a:p>
        </p:txBody>
      </p:sp>
      <p:sp>
        <p:nvSpPr>
          <p:cNvPr id="10" name="TextBox 9">
            <a:extLst>
              <a:ext uri="{FF2B5EF4-FFF2-40B4-BE49-F238E27FC236}">
                <a16:creationId xmlns:a16="http://schemas.microsoft.com/office/drawing/2014/main" id="{33823B67-0755-D3D1-DE63-960862A25C75}"/>
              </a:ext>
            </a:extLst>
          </p:cNvPr>
          <p:cNvSpPr txBox="1"/>
          <p:nvPr/>
        </p:nvSpPr>
        <p:spPr>
          <a:xfrm>
            <a:off x="7051165" y="294958"/>
            <a:ext cx="1434367" cy="369332"/>
          </a:xfrm>
          <a:prstGeom prst="rect">
            <a:avLst/>
          </a:prstGeom>
          <a:noFill/>
        </p:spPr>
        <p:txBody>
          <a:bodyPr wrap="none" rtlCol="0">
            <a:spAutoFit/>
          </a:bodyPr>
          <a:lstStyle/>
          <a:p>
            <a:r>
              <a:rPr lang="en-GB" dirty="0"/>
              <a:t>1ml + 6-well </a:t>
            </a:r>
          </a:p>
        </p:txBody>
      </p:sp>
      <p:sp>
        <p:nvSpPr>
          <p:cNvPr id="11" name="TextBox 10">
            <a:extLst>
              <a:ext uri="{FF2B5EF4-FFF2-40B4-BE49-F238E27FC236}">
                <a16:creationId xmlns:a16="http://schemas.microsoft.com/office/drawing/2014/main" id="{EF52FB3C-4909-B21A-EA70-8430A7C94041}"/>
              </a:ext>
            </a:extLst>
          </p:cNvPr>
          <p:cNvSpPr txBox="1"/>
          <p:nvPr/>
        </p:nvSpPr>
        <p:spPr>
          <a:xfrm>
            <a:off x="8709136" y="311089"/>
            <a:ext cx="1269899" cy="369332"/>
          </a:xfrm>
          <a:prstGeom prst="rect">
            <a:avLst/>
          </a:prstGeom>
          <a:noFill/>
        </p:spPr>
        <p:txBody>
          <a:bodyPr wrap="none" rtlCol="0">
            <a:spAutoFit/>
          </a:bodyPr>
          <a:lstStyle/>
          <a:p>
            <a:r>
              <a:rPr lang="en-GB" dirty="0"/>
              <a:t>0.5ml + Lid</a:t>
            </a:r>
          </a:p>
        </p:txBody>
      </p:sp>
      <p:sp>
        <p:nvSpPr>
          <p:cNvPr id="12" name="TextBox 11">
            <a:extLst>
              <a:ext uri="{FF2B5EF4-FFF2-40B4-BE49-F238E27FC236}">
                <a16:creationId xmlns:a16="http://schemas.microsoft.com/office/drawing/2014/main" id="{FA1D5F00-06B2-07D3-2D95-737C8983605C}"/>
              </a:ext>
            </a:extLst>
          </p:cNvPr>
          <p:cNvSpPr txBox="1"/>
          <p:nvPr/>
        </p:nvSpPr>
        <p:spPr>
          <a:xfrm>
            <a:off x="9995962" y="289896"/>
            <a:ext cx="1649811" cy="369332"/>
          </a:xfrm>
          <a:prstGeom prst="rect">
            <a:avLst/>
          </a:prstGeom>
          <a:noFill/>
        </p:spPr>
        <p:txBody>
          <a:bodyPr wrap="none" rtlCol="0">
            <a:spAutoFit/>
          </a:bodyPr>
          <a:lstStyle/>
          <a:p>
            <a:r>
              <a:rPr lang="en-GB" dirty="0"/>
              <a:t>No Media + Lid</a:t>
            </a:r>
          </a:p>
        </p:txBody>
      </p:sp>
      <p:sp>
        <p:nvSpPr>
          <p:cNvPr id="13" name="TextBox 12">
            <a:extLst>
              <a:ext uri="{FF2B5EF4-FFF2-40B4-BE49-F238E27FC236}">
                <a16:creationId xmlns:a16="http://schemas.microsoft.com/office/drawing/2014/main" id="{C2436261-CD94-C697-884B-3DB1A72D633F}"/>
              </a:ext>
            </a:extLst>
          </p:cNvPr>
          <p:cNvSpPr txBox="1"/>
          <p:nvPr/>
        </p:nvSpPr>
        <p:spPr>
          <a:xfrm>
            <a:off x="6523013" y="392230"/>
            <a:ext cx="575799" cy="646331"/>
          </a:xfrm>
          <a:prstGeom prst="rect">
            <a:avLst/>
          </a:prstGeom>
          <a:noFill/>
        </p:spPr>
        <p:txBody>
          <a:bodyPr wrap="none" rtlCol="0">
            <a:spAutoFit/>
          </a:bodyPr>
          <a:lstStyle/>
          <a:p>
            <a:r>
              <a:rPr lang="en-GB" dirty="0"/>
              <a:t>1Gy</a:t>
            </a:r>
          </a:p>
          <a:p>
            <a:r>
              <a:rPr lang="en-GB" dirty="0"/>
              <a:t>400</a:t>
            </a:r>
          </a:p>
        </p:txBody>
      </p:sp>
      <p:sp>
        <p:nvSpPr>
          <p:cNvPr id="14" name="TextBox 13">
            <a:extLst>
              <a:ext uri="{FF2B5EF4-FFF2-40B4-BE49-F238E27FC236}">
                <a16:creationId xmlns:a16="http://schemas.microsoft.com/office/drawing/2014/main" id="{DDFB7092-6643-7E15-DD4F-103228A6170F}"/>
              </a:ext>
            </a:extLst>
          </p:cNvPr>
          <p:cNvSpPr txBox="1"/>
          <p:nvPr/>
        </p:nvSpPr>
        <p:spPr>
          <a:xfrm>
            <a:off x="5439044" y="1541199"/>
            <a:ext cx="1293945" cy="646331"/>
          </a:xfrm>
          <a:prstGeom prst="rect">
            <a:avLst/>
          </a:prstGeom>
          <a:noFill/>
        </p:spPr>
        <p:txBody>
          <a:bodyPr wrap="none" rtlCol="0">
            <a:spAutoFit/>
          </a:bodyPr>
          <a:lstStyle/>
          <a:p>
            <a:pPr algn="ctr"/>
            <a:r>
              <a:rPr lang="en-GB" dirty="0"/>
              <a:t>X-ray </a:t>
            </a:r>
          </a:p>
          <a:p>
            <a:pPr algn="ctr"/>
            <a:r>
              <a:rPr lang="en-GB" b="1" dirty="0"/>
              <a:t>Pre</a:t>
            </a:r>
            <a:r>
              <a:rPr lang="en-GB" dirty="0"/>
              <a:t>-plated </a:t>
            </a:r>
          </a:p>
        </p:txBody>
      </p:sp>
      <p:sp>
        <p:nvSpPr>
          <p:cNvPr id="15" name="TextBox 14">
            <a:extLst>
              <a:ext uri="{FF2B5EF4-FFF2-40B4-BE49-F238E27FC236}">
                <a16:creationId xmlns:a16="http://schemas.microsoft.com/office/drawing/2014/main" id="{2A1E11B4-FBAC-A0B6-1D3D-3241A75B8022}"/>
              </a:ext>
            </a:extLst>
          </p:cNvPr>
          <p:cNvSpPr txBox="1"/>
          <p:nvPr/>
        </p:nvSpPr>
        <p:spPr>
          <a:xfrm>
            <a:off x="5607325" y="2187530"/>
            <a:ext cx="994248" cy="369332"/>
          </a:xfrm>
          <a:prstGeom prst="rect">
            <a:avLst/>
          </a:prstGeom>
          <a:noFill/>
        </p:spPr>
        <p:txBody>
          <a:bodyPr wrap="none" rtlCol="0">
            <a:spAutoFit/>
          </a:bodyPr>
          <a:lstStyle/>
          <a:p>
            <a:pPr algn="ctr"/>
            <a:r>
              <a:rPr lang="en-GB" b="1" dirty="0"/>
              <a:t>Vertical</a:t>
            </a:r>
          </a:p>
        </p:txBody>
      </p:sp>
      <p:pic>
        <p:nvPicPr>
          <p:cNvPr id="16" name="Picture 15" descr="Several round plastic containers with different sizes of rings&#10;&#10;AI-generated content may be incorrect.">
            <a:extLst>
              <a:ext uri="{FF2B5EF4-FFF2-40B4-BE49-F238E27FC236}">
                <a16:creationId xmlns:a16="http://schemas.microsoft.com/office/drawing/2014/main" id="{A8AE5A45-DE87-8743-3B12-6E8A226E4AE9}"/>
              </a:ext>
            </a:extLst>
          </p:cNvPr>
          <p:cNvPicPr>
            <a:picLocks noChangeAspect="1"/>
          </p:cNvPicPr>
          <p:nvPr/>
        </p:nvPicPr>
        <p:blipFill>
          <a:blip r:embed="rId8">
            <a:extLst>
              <a:ext uri="{28A0092B-C50C-407E-A947-70E740481C1C}">
                <a14:useLocalDpi xmlns:a14="http://schemas.microsoft.com/office/drawing/2010/main" val="0"/>
              </a:ext>
            </a:extLst>
          </a:blip>
          <a:srcRect l="34191" t="47171" r="54456" b="13506"/>
          <a:stretch>
            <a:fillRect/>
          </a:stretch>
        </p:blipFill>
        <p:spPr>
          <a:xfrm rot="5400000">
            <a:off x="2687871" y="2700824"/>
            <a:ext cx="1947329" cy="5079926"/>
          </a:xfrm>
          <a:prstGeom prst="rect">
            <a:avLst/>
          </a:prstGeom>
        </p:spPr>
      </p:pic>
      <p:sp>
        <p:nvSpPr>
          <p:cNvPr id="17" name="TextBox 16">
            <a:extLst>
              <a:ext uri="{FF2B5EF4-FFF2-40B4-BE49-F238E27FC236}">
                <a16:creationId xmlns:a16="http://schemas.microsoft.com/office/drawing/2014/main" id="{2AEF135B-98B5-F8F8-8198-019F4A607F04}"/>
              </a:ext>
            </a:extLst>
          </p:cNvPr>
          <p:cNvSpPr txBox="1"/>
          <p:nvPr/>
        </p:nvSpPr>
        <p:spPr>
          <a:xfrm>
            <a:off x="-40956" y="4724410"/>
            <a:ext cx="1293945" cy="646331"/>
          </a:xfrm>
          <a:prstGeom prst="rect">
            <a:avLst/>
          </a:prstGeom>
          <a:noFill/>
        </p:spPr>
        <p:txBody>
          <a:bodyPr wrap="none" rtlCol="0">
            <a:spAutoFit/>
          </a:bodyPr>
          <a:lstStyle/>
          <a:p>
            <a:pPr algn="ctr"/>
            <a:r>
              <a:rPr lang="en-GB" dirty="0"/>
              <a:t>Proton</a:t>
            </a:r>
          </a:p>
          <a:p>
            <a:pPr algn="ctr"/>
            <a:r>
              <a:rPr lang="en-GB" b="1" dirty="0"/>
              <a:t>Pre</a:t>
            </a:r>
            <a:r>
              <a:rPr lang="en-GB" dirty="0"/>
              <a:t>-plated </a:t>
            </a:r>
          </a:p>
        </p:txBody>
      </p:sp>
      <p:sp>
        <p:nvSpPr>
          <p:cNvPr id="18" name="TextBox 17">
            <a:extLst>
              <a:ext uri="{FF2B5EF4-FFF2-40B4-BE49-F238E27FC236}">
                <a16:creationId xmlns:a16="http://schemas.microsoft.com/office/drawing/2014/main" id="{29BADB94-DE8F-CBB0-2045-4FB50B0FB66C}"/>
              </a:ext>
            </a:extLst>
          </p:cNvPr>
          <p:cNvSpPr txBox="1"/>
          <p:nvPr/>
        </p:nvSpPr>
        <p:spPr>
          <a:xfrm>
            <a:off x="127325" y="5370741"/>
            <a:ext cx="994248" cy="369332"/>
          </a:xfrm>
          <a:prstGeom prst="rect">
            <a:avLst/>
          </a:prstGeom>
          <a:noFill/>
        </p:spPr>
        <p:txBody>
          <a:bodyPr wrap="none" rtlCol="0">
            <a:spAutoFit/>
          </a:bodyPr>
          <a:lstStyle/>
          <a:p>
            <a:pPr algn="ctr"/>
            <a:r>
              <a:rPr lang="en-GB" b="1" dirty="0"/>
              <a:t>Vertical</a:t>
            </a:r>
          </a:p>
        </p:txBody>
      </p:sp>
      <p:pic>
        <p:nvPicPr>
          <p:cNvPr id="19" name="Picture 18">
            <a:extLst>
              <a:ext uri="{FF2B5EF4-FFF2-40B4-BE49-F238E27FC236}">
                <a16:creationId xmlns:a16="http://schemas.microsoft.com/office/drawing/2014/main" id="{9554A590-904F-0220-C1A7-1BD73596DA09}"/>
              </a:ext>
            </a:extLst>
          </p:cNvPr>
          <p:cNvPicPr>
            <a:picLocks noChangeAspect="1"/>
          </p:cNvPicPr>
          <p:nvPr/>
        </p:nvPicPr>
        <p:blipFill>
          <a:blip r:embed="rId9" cstate="print">
            <a:extLst>
              <a:ext uri="{28A0092B-C50C-407E-A947-70E740481C1C}">
                <a14:useLocalDpi xmlns:a14="http://schemas.microsoft.com/office/drawing/2010/main" val="0"/>
              </a:ext>
            </a:extLst>
          </a:blip>
          <a:srcRect l="182" t="745" r="-451" b="479"/>
          <a:stretch>
            <a:fillRect/>
          </a:stretch>
        </p:blipFill>
        <p:spPr>
          <a:xfrm>
            <a:off x="7684038" y="3878526"/>
            <a:ext cx="3961736" cy="2890401"/>
          </a:xfrm>
          <a:prstGeom prst="rect">
            <a:avLst/>
          </a:prstGeom>
        </p:spPr>
      </p:pic>
      <p:sp>
        <p:nvSpPr>
          <p:cNvPr id="20" name="TextBox 19">
            <a:extLst>
              <a:ext uri="{FF2B5EF4-FFF2-40B4-BE49-F238E27FC236}">
                <a16:creationId xmlns:a16="http://schemas.microsoft.com/office/drawing/2014/main" id="{CCF74039-7BC5-6448-4667-5F0E551302A6}"/>
              </a:ext>
            </a:extLst>
          </p:cNvPr>
          <p:cNvSpPr txBox="1"/>
          <p:nvPr/>
        </p:nvSpPr>
        <p:spPr>
          <a:xfrm>
            <a:off x="6201499" y="4783110"/>
            <a:ext cx="1409489" cy="646331"/>
          </a:xfrm>
          <a:prstGeom prst="rect">
            <a:avLst/>
          </a:prstGeom>
          <a:noFill/>
        </p:spPr>
        <p:txBody>
          <a:bodyPr wrap="none" rtlCol="0">
            <a:spAutoFit/>
          </a:bodyPr>
          <a:lstStyle/>
          <a:p>
            <a:pPr algn="ctr"/>
            <a:r>
              <a:rPr lang="en-GB" dirty="0"/>
              <a:t>Proton</a:t>
            </a:r>
          </a:p>
          <a:p>
            <a:pPr algn="ctr"/>
            <a:r>
              <a:rPr lang="en-GB" b="1" dirty="0"/>
              <a:t>Post</a:t>
            </a:r>
            <a:r>
              <a:rPr lang="en-GB" dirty="0"/>
              <a:t>-plated </a:t>
            </a:r>
          </a:p>
        </p:txBody>
      </p:sp>
      <p:sp>
        <p:nvSpPr>
          <p:cNvPr id="21" name="TextBox 20">
            <a:extLst>
              <a:ext uri="{FF2B5EF4-FFF2-40B4-BE49-F238E27FC236}">
                <a16:creationId xmlns:a16="http://schemas.microsoft.com/office/drawing/2014/main" id="{D9BAD339-42C6-BE3A-1DAE-091A0BB52537}"/>
              </a:ext>
            </a:extLst>
          </p:cNvPr>
          <p:cNvSpPr txBox="1"/>
          <p:nvPr/>
        </p:nvSpPr>
        <p:spPr>
          <a:xfrm>
            <a:off x="6427553" y="5429441"/>
            <a:ext cx="994248" cy="369332"/>
          </a:xfrm>
          <a:prstGeom prst="rect">
            <a:avLst/>
          </a:prstGeom>
          <a:noFill/>
        </p:spPr>
        <p:txBody>
          <a:bodyPr wrap="none" rtlCol="0">
            <a:spAutoFit/>
          </a:bodyPr>
          <a:lstStyle/>
          <a:p>
            <a:pPr algn="ctr"/>
            <a:r>
              <a:rPr lang="en-GB" b="1" dirty="0"/>
              <a:t>Vertical</a:t>
            </a:r>
          </a:p>
        </p:txBody>
      </p:sp>
      <p:sp>
        <p:nvSpPr>
          <p:cNvPr id="22" name="TextBox 21">
            <a:extLst>
              <a:ext uri="{FF2B5EF4-FFF2-40B4-BE49-F238E27FC236}">
                <a16:creationId xmlns:a16="http://schemas.microsoft.com/office/drawing/2014/main" id="{2F662D91-C5D6-B2E4-3EC3-8115E77D2CB3}"/>
              </a:ext>
            </a:extLst>
          </p:cNvPr>
          <p:cNvSpPr txBox="1"/>
          <p:nvPr/>
        </p:nvSpPr>
        <p:spPr>
          <a:xfrm>
            <a:off x="4924425" y="-10290"/>
            <a:ext cx="1916422" cy="461665"/>
          </a:xfrm>
          <a:prstGeom prst="rect">
            <a:avLst/>
          </a:prstGeom>
          <a:noFill/>
        </p:spPr>
        <p:txBody>
          <a:bodyPr wrap="none" rtlCol="0">
            <a:spAutoFit/>
          </a:bodyPr>
          <a:lstStyle/>
          <a:p>
            <a:r>
              <a:rPr lang="en-GB" sz="2400" dirty="0"/>
              <a:t>Optimisation</a:t>
            </a:r>
          </a:p>
        </p:txBody>
      </p:sp>
    </p:spTree>
    <p:extLst>
      <p:ext uri="{BB962C8B-B14F-4D97-AF65-F5344CB8AC3E}">
        <p14:creationId xmlns:p14="http://schemas.microsoft.com/office/powerpoint/2010/main" val="2159571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he image shows a series of petri dishes, each containing a grid pattern of particles or granules, with specific wells labeled from A01 to A03 and B01 to B03, all with a measurement scale of -1.0um and -1.&#10;&#10;AI-generated content may be incorrect.">
            <a:extLst>
              <a:ext uri="{FF2B5EF4-FFF2-40B4-BE49-F238E27FC236}">
                <a16:creationId xmlns:a16="http://schemas.microsoft.com/office/drawing/2014/main" id="{5301A4E9-8FAE-3A94-3B72-E41223F552BC}"/>
              </a:ext>
            </a:extLst>
          </p:cNvPr>
          <p:cNvPicPr>
            <a:picLocks noChangeAspect="1"/>
          </p:cNvPicPr>
          <p:nvPr/>
        </p:nvPicPr>
        <p:blipFill>
          <a:blip r:embed="rId2" cstate="print">
            <a:extLst>
              <a:ext uri="{28A0092B-C50C-407E-A947-70E740481C1C}">
                <a14:useLocalDpi xmlns:a14="http://schemas.microsoft.com/office/drawing/2010/main" val="0"/>
              </a:ext>
            </a:extLst>
          </a:blip>
          <a:srcRect t="5278" r="66458" b="50000"/>
          <a:stretch>
            <a:fillRect/>
          </a:stretch>
        </p:blipFill>
        <p:spPr>
          <a:xfrm>
            <a:off x="2220483" y="1232173"/>
            <a:ext cx="2160000" cy="2132978"/>
          </a:xfrm>
          <a:prstGeom prst="rect">
            <a:avLst/>
          </a:prstGeom>
        </p:spPr>
      </p:pic>
      <p:pic>
        <p:nvPicPr>
          <p:cNvPr id="5" name="Picture 4" descr="The image shows a series of microscope slides labeled Well 1 through Well 6, each containing a grid of 1.0 micrometer squares, possibly depicting a pattern or sample under a microscope.&#10;&#10;AI-generated content may be incorrect.">
            <a:extLst>
              <a:ext uri="{FF2B5EF4-FFF2-40B4-BE49-F238E27FC236}">
                <a16:creationId xmlns:a16="http://schemas.microsoft.com/office/drawing/2014/main" id="{C338A93F-8BC7-EA0A-77D0-C0209124EFC5}"/>
              </a:ext>
            </a:extLst>
          </p:cNvPr>
          <p:cNvPicPr>
            <a:picLocks noChangeAspect="1"/>
          </p:cNvPicPr>
          <p:nvPr/>
        </p:nvPicPr>
        <p:blipFill>
          <a:blip r:embed="rId3" cstate="print">
            <a:extLst>
              <a:ext uri="{28A0092B-C50C-407E-A947-70E740481C1C}">
                <a14:useLocalDpi xmlns:a14="http://schemas.microsoft.com/office/drawing/2010/main" val="0"/>
              </a:ext>
            </a:extLst>
          </a:blip>
          <a:srcRect l="33229" t="5278" r="33229" b="49583"/>
          <a:stretch>
            <a:fillRect/>
          </a:stretch>
        </p:blipFill>
        <p:spPr>
          <a:xfrm>
            <a:off x="6651924" y="1232073"/>
            <a:ext cx="2160000" cy="2152851"/>
          </a:xfrm>
          <a:prstGeom prst="rect">
            <a:avLst/>
          </a:prstGeom>
        </p:spPr>
      </p:pic>
      <p:pic>
        <p:nvPicPr>
          <p:cNvPr id="6" name="Picture 5" descr="The image shows a series of microscope slides labeled Well 1 through Well 6, each containing a grid of 1.0 micrometer squares, possibly depicting a pattern or sample under a microscope.&#10;&#10;AI-generated content may be incorrect.">
            <a:extLst>
              <a:ext uri="{FF2B5EF4-FFF2-40B4-BE49-F238E27FC236}">
                <a16:creationId xmlns:a16="http://schemas.microsoft.com/office/drawing/2014/main" id="{888DE85F-1F81-E551-4F94-079A0426F118}"/>
              </a:ext>
            </a:extLst>
          </p:cNvPr>
          <p:cNvPicPr>
            <a:picLocks noChangeAspect="1"/>
          </p:cNvPicPr>
          <p:nvPr/>
        </p:nvPicPr>
        <p:blipFill>
          <a:blip r:embed="rId3" cstate="print">
            <a:extLst>
              <a:ext uri="{28A0092B-C50C-407E-A947-70E740481C1C}">
                <a14:useLocalDpi xmlns:a14="http://schemas.microsoft.com/office/drawing/2010/main" val="0"/>
              </a:ext>
            </a:extLst>
          </a:blip>
          <a:srcRect l="66458" t="54861"/>
          <a:stretch>
            <a:fillRect/>
          </a:stretch>
        </p:blipFill>
        <p:spPr>
          <a:xfrm>
            <a:off x="4440966" y="1232073"/>
            <a:ext cx="2160000" cy="2152850"/>
          </a:xfrm>
          <a:prstGeom prst="rect">
            <a:avLst/>
          </a:prstGeom>
        </p:spPr>
      </p:pic>
      <p:pic>
        <p:nvPicPr>
          <p:cNvPr id="8" name="Picture 7" descr="The image shows a series of petri dishes, each containing a grid pattern of particles or granules, with specific wells labeled from A01 to A03 and B01 to B03, all with a measurement scale of -1.0um and -1.&#10;&#10;AI-generated content may be incorrect.">
            <a:extLst>
              <a:ext uri="{FF2B5EF4-FFF2-40B4-BE49-F238E27FC236}">
                <a16:creationId xmlns:a16="http://schemas.microsoft.com/office/drawing/2014/main" id="{246F5AB4-C0C8-0FEF-278C-FE9FDB5648CF}"/>
              </a:ext>
            </a:extLst>
          </p:cNvPr>
          <p:cNvPicPr>
            <a:picLocks noChangeAspect="1"/>
          </p:cNvPicPr>
          <p:nvPr/>
        </p:nvPicPr>
        <p:blipFill>
          <a:blip r:embed="rId2" cstate="print">
            <a:extLst>
              <a:ext uri="{28A0092B-C50C-407E-A947-70E740481C1C}">
                <a14:useLocalDpi xmlns:a14="http://schemas.microsoft.com/office/drawing/2010/main" val="0"/>
              </a:ext>
            </a:extLst>
          </a:blip>
          <a:srcRect t="55278" r="66458"/>
          <a:stretch>
            <a:fillRect/>
          </a:stretch>
        </p:blipFill>
        <p:spPr>
          <a:xfrm>
            <a:off x="0" y="1232073"/>
            <a:ext cx="2160000" cy="2132978"/>
          </a:xfrm>
          <a:prstGeom prst="rect">
            <a:avLst/>
          </a:prstGeom>
        </p:spPr>
      </p:pic>
      <p:pic>
        <p:nvPicPr>
          <p:cNvPr id="12" name="Picture 11" descr="The image shows a series of microscope slides with distinct, granular patterns, possibly representing different stains or cellular structures, with labels indicating specific wells and magnifications.&#10;&#10;AI-generated content may be incorrect.">
            <a:extLst>
              <a:ext uri="{FF2B5EF4-FFF2-40B4-BE49-F238E27FC236}">
                <a16:creationId xmlns:a16="http://schemas.microsoft.com/office/drawing/2014/main" id="{9CE8AF5D-178C-278D-0537-4ED66FD3362B}"/>
              </a:ext>
            </a:extLst>
          </p:cNvPr>
          <p:cNvPicPr>
            <a:picLocks noChangeAspect="1"/>
          </p:cNvPicPr>
          <p:nvPr/>
        </p:nvPicPr>
        <p:blipFill>
          <a:blip r:embed="rId4" cstate="print">
            <a:extLst>
              <a:ext uri="{28A0092B-C50C-407E-A947-70E740481C1C}">
                <a14:useLocalDpi xmlns:a14="http://schemas.microsoft.com/office/drawing/2010/main" val="0"/>
              </a:ext>
            </a:extLst>
          </a:blip>
          <a:srcRect l="33255" t="5000" r="33255" b="50000"/>
          <a:stretch>
            <a:fillRect/>
          </a:stretch>
        </p:blipFill>
        <p:spPr>
          <a:xfrm>
            <a:off x="2222846" y="4222923"/>
            <a:ext cx="2160000" cy="2149514"/>
          </a:xfrm>
          <a:prstGeom prst="rect">
            <a:avLst/>
          </a:prstGeom>
        </p:spPr>
      </p:pic>
      <p:pic>
        <p:nvPicPr>
          <p:cNvPr id="13" name="Picture 12" descr="The image shows a series of microscope slides with distinct, granular patterns, possibly representing different stains or cellular structures, with labels indicating specific wells and magnifications.&#10;&#10;AI-generated content may be incorrect.">
            <a:extLst>
              <a:ext uri="{FF2B5EF4-FFF2-40B4-BE49-F238E27FC236}">
                <a16:creationId xmlns:a16="http://schemas.microsoft.com/office/drawing/2014/main" id="{F5746A04-2C2B-21DA-E78A-91D8A329DC99}"/>
              </a:ext>
            </a:extLst>
          </p:cNvPr>
          <p:cNvPicPr>
            <a:picLocks noChangeAspect="1"/>
          </p:cNvPicPr>
          <p:nvPr/>
        </p:nvPicPr>
        <p:blipFill>
          <a:blip r:embed="rId4" cstate="print">
            <a:extLst>
              <a:ext uri="{28A0092B-C50C-407E-A947-70E740481C1C}">
                <a14:useLocalDpi xmlns:a14="http://schemas.microsoft.com/office/drawing/2010/main" val="0"/>
              </a:ext>
            </a:extLst>
          </a:blip>
          <a:srcRect l="303" t="55416" r="66206" b="-416"/>
          <a:stretch>
            <a:fillRect/>
          </a:stretch>
        </p:blipFill>
        <p:spPr>
          <a:xfrm>
            <a:off x="2363" y="4222923"/>
            <a:ext cx="2160000" cy="2149514"/>
          </a:xfrm>
          <a:prstGeom prst="rect">
            <a:avLst/>
          </a:prstGeom>
        </p:spPr>
      </p:pic>
      <p:sp>
        <p:nvSpPr>
          <p:cNvPr id="14" name="TextBox 13">
            <a:extLst>
              <a:ext uri="{FF2B5EF4-FFF2-40B4-BE49-F238E27FC236}">
                <a16:creationId xmlns:a16="http://schemas.microsoft.com/office/drawing/2014/main" id="{2AA1607D-4934-2AD4-F148-E2B2121F5699}"/>
              </a:ext>
            </a:extLst>
          </p:cNvPr>
          <p:cNvSpPr txBox="1"/>
          <p:nvPr/>
        </p:nvSpPr>
        <p:spPr>
          <a:xfrm>
            <a:off x="802520" y="827710"/>
            <a:ext cx="554960" cy="369332"/>
          </a:xfrm>
          <a:prstGeom prst="rect">
            <a:avLst/>
          </a:prstGeom>
          <a:noFill/>
        </p:spPr>
        <p:txBody>
          <a:bodyPr wrap="none" rtlCol="0">
            <a:spAutoFit/>
          </a:bodyPr>
          <a:lstStyle/>
          <a:p>
            <a:r>
              <a:rPr lang="en-GB" dirty="0"/>
              <a:t>250</a:t>
            </a:r>
          </a:p>
        </p:txBody>
      </p:sp>
      <p:sp>
        <p:nvSpPr>
          <p:cNvPr id="15" name="TextBox 14">
            <a:extLst>
              <a:ext uri="{FF2B5EF4-FFF2-40B4-BE49-F238E27FC236}">
                <a16:creationId xmlns:a16="http://schemas.microsoft.com/office/drawing/2014/main" id="{B5DFE1EB-A5D4-042A-A8D3-7AD59C24D48A}"/>
              </a:ext>
            </a:extLst>
          </p:cNvPr>
          <p:cNvSpPr txBox="1"/>
          <p:nvPr/>
        </p:nvSpPr>
        <p:spPr>
          <a:xfrm>
            <a:off x="3023003" y="827710"/>
            <a:ext cx="554960" cy="369332"/>
          </a:xfrm>
          <a:prstGeom prst="rect">
            <a:avLst/>
          </a:prstGeom>
          <a:noFill/>
        </p:spPr>
        <p:txBody>
          <a:bodyPr wrap="none" rtlCol="0">
            <a:spAutoFit/>
          </a:bodyPr>
          <a:lstStyle/>
          <a:p>
            <a:r>
              <a:rPr lang="en-GB" dirty="0"/>
              <a:t>500</a:t>
            </a:r>
          </a:p>
        </p:txBody>
      </p:sp>
      <p:sp>
        <p:nvSpPr>
          <p:cNvPr id="16" name="TextBox 15">
            <a:extLst>
              <a:ext uri="{FF2B5EF4-FFF2-40B4-BE49-F238E27FC236}">
                <a16:creationId xmlns:a16="http://schemas.microsoft.com/office/drawing/2014/main" id="{0358C5A0-69C9-E418-EEF8-D0B212F81474}"/>
              </a:ext>
            </a:extLst>
          </p:cNvPr>
          <p:cNvSpPr txBox="1"/>
          <p:nvPr/>
        </p:nvSpPr>
        <p:spPr>
          <a:xfrm>
            <a:off x="5181770" y="827710"/>
            <a:ext cx="678391" cy="369332"/>
          </a:xfrm>
          <a:prstGeom prst="rect">
            <a:avLst/>
          </a:prstGeom>
          <a:noFill/>
        </p:spPr>
        <p:txBody>
          <a:bodyPr wrap="none" rtlCol="0">
            <a:spAutoFit/>
          </a:bodyPr>
          <a:lstStyle/>
          <a:p>
            <a:r>
              <a:rPr lang="en-GB" dirty="0"/>
              <a:t>1000</a:t>
            </a:r>
          </a:p>
        </p:txBody>
      </p:sp>
      <p:sp>
        <p:nvSpPr>
          <p:cNvPr id="17" name="TextBox 16">
            <a:extLst>
              <a:ext uri="{FF2B5EF4-FFF2-40B4-BE49-F238E27FC236}">
                <a16:creationId xmlns:a16="http://schemas.microsoft.com/office/drawing/2014/main" id="{54B46FA5-BC4A-A356-9A93-A11EC77FDC0D}"/>
              </a:ext>
            </a:extLst>
          </p:cNvPr>
          <p:cNvSpPr txBox="1"/>
          <p:nvPr/>
        </p:nvSpPr>
        <p:spPr>
          <a:xfrm>
            <a:off x="7448482" y="827710"/>
            <a:ext cx="678391" cy="369332"/>
          </a:xfrm>
          <a:prstGeom prst="rect">
            <a:avLst/>
          </a:prstGeom>
          <a:noFill/>
        </p:spPr>
        <p:txBody>
          <a:bodyPr wrap="none" rtlCol="0">
            <a:spAutoFit/>
          </a:bodyPr>
          <a:lstStyle/>
          <a:p>
            <a:r>
              <a:rPr lang="en-GB" dirty="0"/>
              <a:t>2000</a:t>
            </a:r>
          </a:p>
        </p:txBody>
      </p:sp>
      <p:pic>
        <p:nvPicPr>
          <p:cNvPr id="19" name="Picture 18" descr="The image consists of a series of petri dishes labeled with well identifiers (Well 1-6) and positions (A01-B03), each containing a grid pattern of dots measuring 1.0 micrometer apart.&#10;&#10;AI-generated content may be incorrect.">
            <a:extLst>
              <a:ext uri="{FF2B5EF4-FFF2-40B4-BE49-F238E27FC236}">
                <a16:creationId xmlns:a16="http://schemas.microsoft.com/office/drawing/2014/main" id="{B0366D3B-C044-472A-E09E-178733148C98}"/>
              </a:ext>
            </a:extLst>
          </p:cNvPr>
          <p:cNvPicPr>
            <a:picLocks noChangeAspect="1"/>
          </p:cNvPicPr>
          <p:nvPr/>
        </p:nvPicPr>
        <p:blipFill>
          <a:blip r:embed="rId5" cstate="print">
            <a:extLst>
              <a:ext uri="{28A0092B-C50C-407E-A947-70E740481C1C}">
                <a14:useLocalDpi xmlns:a14="http://schemas.microsoft.com/office/drawing/2010/main" val="0"/>
              </a:ext>
            </a:extLst>
          </a:blip>
          <a:srcRect l="66510" t="5417" r="-81" b="50000"/>
          <a:stretch>
            <a:fillRect/>
          </a:stretch>
        </p:blipFill>
        <p:spPr>
          <a:xfrm>
            <a:off x="6654287" y="4222923"/>
            <a:ext cx="2160000" cy="2124500"/>
          </a:xfrm>
          <a:prstGeom prst="rect">
            <a:avLst/>
          </a:prstGeom>
        </p:spPr>
      </p:pic>
      <p:pic>
        <p:nvPicPr>
          <p:cNvPr id="20" name="Picture 19" descr="The image consists of a series of petri dishes labeled with well identifiers (Well 1-6) and positions (A01-B03), each containing a grid pattern of dots measuring 1.0 micrometer apart.&#10;&#10;AI-generated content may be incorrect.">
            <a:extLst>
              <a:ext uri="{FF2B5EF4-FFF2-40B4-BE49-F238E27FC236}">
                <a16:creationId xmlns:a16="http://schemas.microsoft.com/office/drawing/2014/main" id="{E9E56A03-5465-DC80-C98D-D50543CFE11F}"/>
              </a:ext>
            </a:extLst>
          </p:cNvPr>
          <p:cNvPicPr>
            <a:picLocks noChangeAspect="1"/>
          </p:cNvPicPr>
          <p:nvPr/>
        </p:nvPicPr>
        <p:blipFill>
          <a:blip r:embed="rId5" cstate="print">
            <a:extLst>
              <a:ext uri="{28A0092B-C50C-407E-A947-70E740481C1C}">
                <a14:useLocalDpi xmlns:a14="http://schemas.microsoft.com/office/drawing/2010/main" val="0"/>
              </a:ext>
            </a:extLst>
          </a:blip>
          <a:srcRect l="33214" t="55417" r="33214"/>
          <a:stretch>
            <a:fillRect/>
          </a:stretch>
        </p:blipFill>
        <p:spPr>
          <a:xfrm>
            <a:off x="4443328" y="4222923"/>
            <a:ext cx="2160000" cy="2124500"/>
          </a:xfrm>
          <a:prstGeom prst="rect">
            <a:avLst/>
          </a:prstGeom>
        </p:spPr>
      </p:pic>
      <p:graphicFrame>
        <p:nvGraphicFramePr>
          <p:cNvPr id="21" name="Chart 20">
            <a:extLst>
              <a:ext uri="{FF2B5EF4-FFF2-40B4-BE49-F238E27FC236}">
                <a16:creationId xmlns:a16="http://schemas.microsoft.com/office/drawing/2014/main" id="{408880F5-0992-D3DB-18DB-44E9C3187C21}"/>
              </a:ext>
            </a:extLst>
          </p:cNvPr>
          <p:cNvGraphicFramePr>
            <a:graphicFrameLocks/>
          </p:cNvGraphicFramePr>
          <p:nvPr>
            <p:extLst>
              <p:ext uri="{D42A27DB-BD31-4B8C-83A1-F6EECF244321}">
                <p14:modId xmlns:p14="http://schemas.microsoft.com/office/powerpoint/2010/main" val="1346046836"/>
              </p:ext>
            </p:extLst>
          </p:nvPr>
        </p:nvGraphicFramePr>
        <p:xfrm>
          <a:off x="8945366" y="4054667"/>
          <a:ext cx="3343275" cy="239077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Chart 21">
            <a:extLst>
              <a:ext uri="{FF2B5EF4-FFF2-40B4-BE49-F238E27FC236}">
                <a16:creationId xmlns:a16="http://schemas.microsoft.com/office/drawing/2014/main" id="{2066DCC6-30C3-4FCA-97C3-6B99540D3418}"/>
              </a:ext>
            </a:extLst>
          </p:cNvPr>
          <p:cNvGraphicFramePr>
            <a:graphicFrameLocks/>
          </p:cNvGraphicFramePr>
          <p:nvPr>
            <p:extLst>
              <p:ext uri="{D42A27DB-BD31-4B8C-83A1-F6EECF244321}">
                <p14:modId xmlns:p14="http://schemas.microsoft.com/office/powerpoint/2010/main" val="551329457"/>
              </p:ext>
            </p:extLst>
          </p:nvPr>
        </p:nvGraphicFramePr>
        <p:xfrm>
          <a:off x="8940641" y="1149800"/>
          <a:ext cx="3348000" cy="2279200"/>
        </p:xfrm>
        <a:graphic>
          <a:graphicData uri="http://schemas.openxmlformats.org/drawingml/2006/chart">
            <c:chart xmlns:c="http://schemas.openxmlformats.org/drawingml/2006/chart" xmlns:r="http://schemas.openxmlformats.org/officeDocument/2006/relationships" r:id="rId7"/>
          </a:graphicData>
        </a:graphic>
      </p:graphicFrame>
      <p:sp>
        <p:nvSpPr>
          <p:cNvPr id="23" name="TextBox 22">
            <a:extLst>
              <a:ext uri="{FF2B5EF4-FFF2-40B4-BE49-F238E27FC236}">
                <a16:creationId xmlns:a16="http://schemas.microsoft.com/office/drawing/2014/main" id="{B58E8265-7BDC-91C0-7462-5A246952D705}"/>
              </a:ext>
            </a:extLst>
          </p:cNvPr>
          <p:cNvSpPr txBox="1"/>
          <p:nvPr/>
        </p:nvSpPr>
        <p:spPr>
          <a:xfrm>
            <a:off x="-54730" y="9525"/>
            <a:ext cx="1093569" cy="307777"/>
          </a:xfrm>
          <a:prstGeom prst="rect">
            <a:avLst/>
          </a:prstGeom>
          <a:noFill/>
        </p:spPr>
        <p:txBody>
          <a:bodyPr wrap="none" rtlCol="0">
            <a:spAutoFit/>
          </a:bodyPr>
          <a:lstStyle/>
          <a:p>
            <a:r>
              <a:rPr lang="en-GB" sz="1400" dirty="0"/>
              <a:t>07.11.2025 </a:t>
            </a:r>
          </a:p>
        </p:txBody>
      </p:sp>
      <p:sp>
        <p:nvSpPr>
          <p:cNvPr id="24" name="TextBox 23">
            <a:extLst>
              <a:ext uri="{FF2B5EF4-FFF2-40B4-BE49-F238E27FC236}">
                <a16:creationId xmlns:a16="http://schemas.microsoft.com/office/drawing/2014/main" id="{820EB95B-146A-FFD8-C5C9-2F7786A994B6}"/>
              </a:ext>
            </a:extLst>
          </p:cNvPr>
          <p:cNvSpPr txBox="1"/>
          <p:nvPr/>
        </p:nvSpPr>
        <p:spPr>
          <a:xfrm>
            <a:off x="-54730" y="6550223"/>
            <a:ext cx="1824154" cy="307777"/>
          </a:xfrm>
          <a:prstGeom prst="rect">
            <a:avLst/>
          </a:prstGeom>
          <a:noFill/>
        </p:spPr>
        <p:txBody>
          <a:bodyPr wrap="none" rtlCol="0">
            <a:spAutoFit/>
          </a:bodyPr>
          <a:lstStyle/>
          <a:p>
            <a:r>
              <a:rPr lang="en-GB" sz="1400" dirty="0"/>
              <a:t>10 days post-seeding</a:t>
            </a:r>
          </a:p>
        </p:txBody>
      </p:sp>
      <p:sp>
        <p:nvSpPr>
          <p:cNvPr id="25" name="TextBox 24">
            <a:extLst>
              <a:ext uri="{FF2B5EF4-FFF2-40B4-BE49-F238E27FC236}">
                <a16:creationId xmlns:a16="http://schemas.microsoft.com/office/drawing/2014/main" id="{BEC6A8C0-0EEA-2A89-66F5-A379EBBCF064}"/>
              </a:ext>
            </a:extLst>
          </p:cNvPr>
          <p:cNvSpPr txBox="1"/>
          <p:nvPr/>
        </p:nvSpPr>
        <p:spPr>
          <a:xfrm>
            <a:off x="4924425" y="-10290"/>
            <a:ext cx="2206758" cy="461665"/>
          </a:xfrm>
          <a:prstGeom prst="rect">
            <a:avLst/>
          </a:prstGeom>
          <a:noFill/>
        </p:spPr>
        <p:txBody>
          <a:bodyPr wrap="none" rtlCol="0">
            <a:spAutoFit/>
          </a:bodyPr>
          <a:lstStyle/>
          <a:p>
            <a:r>
              <a:rPr lang="en-GB" sz="2400" dirty="0"/>
              <a:t>SCAPA Dry Run</a:t>
            </a:r>
          </a:p>
        </p:txBody>
      </p:sp>
      <p:sp>
        <p:nvSpPr>
          <p:cNvPr id="26" name="TextBox 25">
            <a:extLst>
              <a:ext uri="{FF2B5EF4-FFF2-40B4-BE49-F238E27FC236}">
                <a16:creationId xmlns:a16="http://schemas.microsoft.com/office/drawing/2014/main" id="{15E00AC0-582C-C88E-521D-A39E6C8DC99D}"/>
              </a:ext>
            </a:extLst>
          </p:cNvPr>
          <p:cNvSpPr txBox="1"/>
          <p:nvPr/>
        </p:nvSpPr>
        <p:spPr>
          <a:xfrm>
            <a:off x="9168997" y="163413"/>
            <a:ext cx="2822311" cy="1077218"/>
          </a:xfrm>
          <a:prstGeom prst="rect">
            <a:avLst/>
          </a:prstGeom>
          <a:noFill/>
        </p:spPr>
        <p:txBody>
          <a:bodyPr wrap="none" rtlCol="0">
            <a:spAutoFit/>
          </a:bodyPr>
          <a:lstStyle/>
          <a:p>
            <a:pPr marL="285750" indent="-285750">
              <a:buFont typeface="Arial" panose="020B0604020202020204" pitchFamily="34" charset="0"/>
              <a:buChar char="•"/>
            </a:pPr>
            <a:r>
              <a:rPr lang="en-GB" sz="1600" dirty="0"/>
              <a:t>Prepared for irradiation</a:t>
            </a:r>
            <a:br>
              <a:rPr lang="en-GB" sz="1600" dirty="0"/>
            </a:br>
            <a:r>
              <a:rPr lang="en-GB" sz="1600" dirty="0"/>
              <a:t>(lids/holder)</a:t>
            </a:r>
          </a:p>
          <a:p>
            <a:pPr marL="285750" indent="-285750">
              <a:buFont typeface="Arial" panose="020B0604020202020204" pitchFamily="34" charset="0"/>
              <a:buChar char="•"/>
            </a:pPr>
            <a:r>
              <a:rPr lang="en-GB" sz="1600" dirty="0"/>
              <a:t>Left vertically for 15-20min</a:t>
            </a:r>
          </a:p>
          <a:p>
            <a:pPr marL="285750" indent="-285750">
              <a:buFont typeface="Arial" panose="020B0604020202020204" pitchFamily="34" charset="0"/>
              <a:buChar char="•"/>
            </a:pPr>
            <a:r>
              <a:rPr lang="en-GB" sz="1600" dirty="0"/>
              <a:t>Replated</a:t>
            </a:r>
          </a:p>
        </p:txBody>
      </p:sp>
    </p:spTree>
    <p:extLst>
      <p:ext uri="{BB962C8B-B14F-4D97-AF65-F5344CB8AC3E}">
        <p14:creationId xmlns:p14="http://schemas.microsoft.com/office/powerpoint/2010/main" val="631258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FE4FAD-474B-31D3-C3DA-9876AF74F5D5}"/>
              </a:ext>
            </a:extLst>
          </p:cNvPr>
          <p:cNvSpPr txBox="1"/>
          <p:nvPr/>
        </p:nvSpPr>
        <p:spPr>
          <a:xfrm>
            <a:off x="4391591" y="0"/>
            <a:ext cx="3172535" cy="461665"/>
          </a:xfrm>
          <a:prstGeom prst="rect">
            <a:avLst/>
          </a:prstGeom>
          <a:noFill/>
        </p:spPr>
        <p:txBody>
          <a:bodyPr wrap="none" rtlCol="0">
            <a:spAutoFit/>
          </a:bodyPr>
          <a:lstStyle/>
          <a:p>
            <a:r>
              <a:rPr lang="en-GB" sz="2400" dirty="0"/>
              <a:t>SCAPA Irradiation Plan</a:t>
            </a:r>
          </a:p>
        </p:txBody>
      </p:sp>
      <p:sp>
        <p:nvSpPr>
          <p:cNvPr id="3" name="TextBox 2">
            <a:extLst>
              <a:ext uri="{FF2B5EF4-FFF2-40B4-BE49-F238E27FC236}">
                <a16:creationId xmlns:a16="http://schemas.microsoft.com/office/drawing/2014/main" id="{E5A965D6-34C1-A3DC-0847-90D4685B9800}"/>
              </a:ext>
            </a:extLst>
          </p:cNvPr>
          <p:cNvSpPr txBox="1"/>
          <p:nvPr/>
        </p:nvSpPr>
        <p:spPr>
          <a:xfrm>
            <a:off x="599295" y="706292"/>
            <a:ext cx="2526653" cy="1477328"/>
          </a:xfrm>
          <a:prstGeom prst="rect">
            <a:avLst/>
          </a:prstGeom>
          <a:noFill/>
          <a:ln>
            <a:solidFill>
              <a:schemeClr val="tx1"/>
            </a:solidFill>
          </a:ln>
        </p:spPr>
        <p:txBody>
          <a:bodyPr wrap="none" rtlCol="0">
            <a:spAutoFit/>
          </a:bodyPr>
          <a:lstStyle/>
          <a:p>
            <a:pPr algn="ctr"/>
            <a:r>
              <a:rPr lang="en-GB" b="1" dirty="0"/>
              <a:t>HeLa &amp; </a:t>
            </a:r>
            <a:r>
              <a:rPr lang="en-GB" b="1" dirty="0" err="1"/>
              <a:t>FaDu</a:t>
            </a:r>
            <a:endParaRPr lang="en-GB" b="1" dirty="0"/>
          </a:p>
          <a:p>
            <a:pPr algn="ctr"/>
            <a:r>
              <a:rPr lang="en-GB" dirty="0"/>
              <a:t>0Gy – 125, 250, 500 </a:t>
            </a:r>
          </a:p>
          <a:p>
            <a:pPr algn="ctr"/>
            <a:r>
              <a:rPr lang="en-GB" dirty="0"/>
              <a:t>1Gy – 250, 500, 1000</a:t>
            </a:r>
          </a:p>
          <a:p>
            <a:pPr algn="ctr"/>
            <a:r>
              <a:rPr lang="en-GB" dirty="0"/>
              <a:t>2Gy – 500, 1000, 2000</a:t>
            </a:r>
          </a:p>
          <a:p>
            <a:pPr algn="ctr"/>
            <a:r>
              <a:rPr lang="en-GB" dirty="0"/>
              <a:t>4 Gy – 1000, 2000, 4000</a:t>
            </a:r>
          </a:p>
        </p:txBody>
      </p:sp>
      <p:pic>
        <p:nvPicPr>
          <p:cNvPr id="5" name="Picture 4" descr="The image illustrates a dose-response curve for a surviving fraction, showing the relationship between radiation dose (measured in Gy) and the proportion of cells surviving at different doses (2.6 keV/um, 4.3 keV/uM, 5.4 keV/uM, 7.8 keV/uM).&#10;&#10;AI-generated content may be incorrect.">
            <a:extLst>
              <a:ext uri="{FF2B5EF4-FFF2-40B4-BE49-F238E27FC236}">
                <a16:creationId xmlns:a16="http://schemas.microsoft.com/office/drawing/2014/main" id="{F8D95822-64E6-B46A-69A3-C417AFB8910B}"/>
              </a:ext>
            </a:extLst>
          </p:cNvPr>
          <p:cNvPicPr>
            <a:picLocks noChangeAspect="1"/>
          </p:cNvPicPr>
          <p:nvPr/>
        </p:nvPicPr>
        <p:blipFill>
          <a:blip r:embed="rId2">
            <a:extLst>
              <a:ext uri="{28A0092B-C50C-407E-A947-70E740481C1C}">
                <a14:useLocalDpi xmlns:a14="http://schemas.microsoft.com/office/drawing/2010/main" val="0"/>
              </a:ext>
            </a:extLst>
          </a:blip>
          <a:srcRect l="18165"/>
          <a:stretch>
            <a:fillRect/>
          </a:stretch>
        </p:blipFill>
        <p:spPr>
          <a:xfrm>
            <a:off x="6646627" y="2719193"/>
            <a:ext cx="5135798" cy="3856068"/>
          </a:xfrm>
          <a:prstGeom prst="rect">
            <a:avLst/>
          </a:prstGeom>
        </p:spPr>
      </p:pic>
      <p:pic>
        <p:nvPicPr>
          <p:cNvPr id="7" name="Picture 6" descr="The image displays a dose-response curve, where the surviving fraction of HeLa cells decreases as the radiation dose (measured in Gy) increases.&#10;&#10;AI-generated content may be incorrect.">
            <a:extLst>
              <a:ext uri="{FF2B5EF4-FFF2-40B4-BE49-F238E27FC236}">
                <a16:creationId xmlns:a16="http://schemas.microsoft.com/office/drawing/2014/main" id="{65979158-2179-F937-5F15-E4C02C0EECD5}"/>
              </a:ext>
            </a:extLst>
          </p:cNvPr>
          <p:cNvPicPr>
            <a:picLocks noChangeAspect="1"/>
          </p:cNvPicPr>
          <p:nvPr/>
        </p:nvPicPr>
        <p:blipFill>
          <a:blip r:embed="rId3">
            <a:extLst>
              <a:ext uri="{28A0092B-C50C-407E-A947-70E740481C1C}">
                <a14:useLocalDpi xmlns:a14="http://schemas.microsoft.com/office/drawing/2010/main" val="0"/>
              </a:ext>
            </a:extLst>
          </a:blip>
          <a:srcRect l="16476" t="10200" r="4998" b="4392"/>
          <a:stretch>
            <a:fillRect/>
          </a:stretch>
        </p:blipFill>
        <p:spPr>
          <a:xfrm>
            <a:off x="157562" y="3023214"/>
            <a:ext cx="5387812" cy="3390995"/>
          </a:xfrm>
          <a:prstGeom prst="rect">
            <a:avLst/>
          </a:prstGeom>
        </p:spPr>
      </p:pic>
      <p:pic>
        <p:nvPicPr>
          <p:cNvPr id="8" name="Picture 7" descr="The image illustrates a dose-response curve for a surviving fraction, showing the relationship between radiation dose (measured in Gy) and the proportion of cells surviving at different doses (2.6 keV/um, 4.3 keV/uM, 5.4 keV/uM, 7.8 keV/uM).&#10;&#10;AI-generated content may be incorrect.">
            <a:extLst>
              <a:ext uri="{FF2B5EF4-FFF2-40B4-BE49-F238E27FC236}">
                <a16:creationId xmlns:a16="http://schemas.microsoft.com/office/drawing/2014/main" id="{70ECBC35-859A-7899-8B44-AA46F49AA008}"/>
              </a:ext>
            </a:extLst>
          </p:cNvPr>
          <p:cNvPicPr>
            <a:picLocks noChangeAspect="1"/>
          </p:cNvPicPr>
          <p:nvPr/>
        </p:nvPicPr>
        <p:blipFill>
          <a:blip r:embed="rId2">
            <a:extLst>
              <a:ext uri="{28A0092B-C50C-407E-A947-70E740481C1C}">
                <a14:useLocalDpi xmlns:a14="http://schemas.microsoft.com/office/drawing/2010/main" val="0"/>
              </a:ext>
            </a:extLst>
          </a:blip>
          <a:srcRect l="32866" t="46205" r="19862" b="23495"/>
          <a:stretch>
            <a:fillRect/>
          </a:stretch>
        </p:blipFill>
        <p:spPr>
          <a:xfrm>
            <a:off x="1036319" y="4399279"/>
            <a:ext cx="2966721" cy="1168401"/>
          </a:xfrm>
          <a:prstGeom prst="rect">
            <a:avLst/>
          </a:prstGeom>
        </p:spPr>
      </p:pic>
      <p:sp>
        <p:nvSpPr>
          <p:cNvPr id="9" name="TextBox 8">
            <a:extLst>
              <a:ext uri="{FF2B5EF4-FFF2-40B4-BE49-F238E27FC236}">
                <a16:creationId xmlns:a16="http://schemas.microsoft.com/office/drawing/2014/main" id="{82C8BD52-EC7D-74D7-ED99-B6C1CD4182CB}"/>
              </a:ext>
            </a:extLst>
          </p:cNvPr>
          <p:cNvSpPr txBox="1"/>
          <p:nvPr/>
        </p:nvSpPr>
        <p:spPr>
          <a:xfrm>
            <a:off x="2702560" y="2701111"/>
            <a:ext cx="730456" cy="369332"/>
          </a:xfrm>
          <a:prstGeom prst="rect">
            <a:avLst/>
          </a:prstGeom>
          <a:noFill/>
        </p:spPr>
        <p:txBody>
          <a:bodyPr wrap="none" rtlCol="0">
            <a:spAutoFit/>
          </a:bodyPr>
          <a:lstStyle/>
          <a:p>
            <a:r>
              <a:rPr lang="en-GB" b="1" dirty="0"/>
              <a:t>HeLa</a:t>
            </a:r>
          </a:p>
        </p:txBody>
      </p:sp>
      <p:sp>
        <p:nvSpPr>
          <p:cNvPr id="10" name="TextBox 9">
            <a:extLst>
              <a:ext uri="{FF2B5EF4-FFF2-40B4-BE49-F238E27FC236}">
                <a16:creationId xmlns:a16="http://schemas.microsoft.com/office/drawing/2014/main" id="{BEF73E04-18E1-B9FF-B75E-F22DFC71FC53}"/>
              </a:ext>
            </a:extLst>
          </p:cNvPr>
          <p:cNvSpPr txBox="1"/>
          <p:nvPr/>
        </p:nvSpPr>
        <p:spPr>
          <a:xfrm>
            <a:off x="9124981" y="2701111"/>
            <a:ext cx="728917" cy="369332"/>
          </a:xfrm>
          <a:prstGeom prst="rect">
            <a:avLst/>
          </a:prstGeom>
          <a:noFill/>
        </p:spPr>
        <p:txBody>
          <a:bodyPr wrap="none" rtlCol="0">
            <a:spAutoFit/>
          </a:bodyPr>
          <a:lstStyle/>
          <a:p>
            <a:r>
              <a:rPr lang="en-GB" b="1" dirty="0" err="1"/>
              <a:t>FaDu</a:t>
            </a:r>
            <a:endParaRPr lang="en-GB" b="1" dirty="0"/>
          </a:p>
        </p:txBody>
      </p:sp>
      <p:sp>
        <p:nvSpPr>
          <p:cNvPr id="11" name="TextBox 10">
            <a:extLst>
              <a:ext uri="{FF2B5EF4-FFF2-40B4-BE49-F238E27FC236}">
                <a16:creationId xmlns:a16="http://schemas.microsoft.com/office/drawing/2014/main" id="{3CE9E43E-0E9E-5FA8-FF53-4D66249F6222}"/>
              </a:ext>
            </a:extLst>
          </p:cNvPr>
          <p:cNvSpPr txBox="1"/>
          <p:nvPr/>
        </p:nvSpPr>
        <p:spPr>
          <a:xfrm>
            <a:off x="10474960" y="6550223"/>
            <a:ext cx="1798313" cy="307777"/>
          </a:xfrm>
          <a:prstGeom prst="rect">
            <a:avLst/>
          </a:prstGeom>
          <a:noFill/>
        </p:spPr>
        <p:txBody>
          <a:bodyPr wrap="none" rtlCol="0">
            <a:spAutoFit/>
          </a:bodyPr>
          <a:lstStyle/>
          <a:p>
            <a:r>
              <a:rPr lang="en-GB" sz="1400" dirty="0"/>
              <a:t>(</a:t>
            </a:r>
            <a:r>
              <a:rPr lang="en-GB" sz="1400" dirty="0" err="1"/>
              <a:t>Fabbrizi</a:t>
            </a:r>
            <a:r>
              <a:rPr lang="en-GB" sz="1400" dirty="0"/>
              <a:t>, et al. 2025)</a:t>
            </a:r>
          </a:p>
        </p:txBody>
      </p:sp>
      <p:sp>
        <p:nvSpPr>
          <p:cNvPr id="12" name="TextBox 11">
            <a:extLst>
              <a:ext uri="{FF2B5EF4-FFF2-40B4-BE49-F238E27FC236}">
                <a16:creationId xmlns:a16="http://schemas.microsoft.com/office/drawing/2014/main" id="{9356C4FD-F477-803E-6AF0-2D3D201459AE}"/>
              </a:ext>
            </a:extLst>
          </p:cNvPr>
          <p:cNvSpPr txBox="1"/>
          <p:nvPr/>
        </p:nvSpPr>
        <p:spPr>
          <a:xfrm>
            <a:off x="3974010" y="2691288"/>
            <a:ext cx="4243982" cy="307777"/>
          </a:xfrm>
          <a:prstGeom prst="rect">
            <a:avLst/>
          </a:prstGeom>
          <a:noFill/>
        </p:spPr>
        <p:txBody>
          <a:bodyPr wrap="none" rtlCol="0">
            <a:spAutoFit/>
          </a:bodyPr>
          <a:lstStyle/>
          <a:p>
            <a:r>
              <a:rPr lang="en-GB" sz="1400" dirty="0"/>
              <a:t>28MeV Proton Beam (MC-40 Cyclotron, Birmingham)</a:t>
            </a:r>
          </a:p>
        </p:txBody>
      </p:sp>
      <p:sp>
        <p:nvSpPr>
          <p:cNvPr id="14" name="TextBox 13">
            <a:extLst>
              <a:ext uri="{FF2B5EF4-FFF2-40B4-BE49-F238E27FC236}">
                <a16:creationId xmlns:a16="http://schemas.microsoft.com/office/drawing/2014/main" id="{B2C975BF-EFC0-C1D0-DCD2-6647BF479F8F}"/>
              </a:ext>
            </a:extLst>
          </p:cNvPr>
          <p:cNvSpPr txBox="1"/>
          <p:nvPr/>
        </p:nvSpPr>
        <p:spPr>
          <a:xfrm>
            <a:off x="3892822" y="5158054"/>
            <a:ext cx="711285" cy="307777"/>
          </a:xfrm>
          <a:prstGeom prst="rect">
            <a:avLst/>
          </a:prstGeom>
          <a:noFill/>
        </p:spPr>
        <p:txBody>
          <a:bodyPr wrap="none" rtlCol="0">
            <a:spAutoFit/>
          </a:bodyPr>
          <a:lstStyle/>
          <a:p>
            <a:r>
              <a:rPr lang="en-GB" sz="1400" dirty="0"/>
              <a:t>~5MeV</a:t>
            </a:r>
          </a:p>
        </p:txBody>
      </p:sp>
      <p:sp>
        <p:nvSpPr>
          <p:cNvPr id="15" name="TextBox 14">
            <a:extLst>
              <a:ext uri="{FF2B5EF4-FFF2-40B4-BE49-F238E27FC236}">
                <a16:creationId xmlns:a16="http://schemas.microsoft.com/office/drawing/2014/main" id="{114C4A81-E1FA-397D-C3D9-E55D11BD5E23}"/>
              </a:ext>
            </a:extLst>
          </p:cNvPr>
          <p:cNvSpPr txBox="1"/>
          <p:nvPr/>
        </p:nvSpPr>
        <p:spPr>
          <a:xfrm>
            <a:off x="3909851" y="4528174"/>
            <a:ext cx="807465" cy="307777"/>
          </a:xfrm>
          <a:prstGeom prst="rect">
            <a:avLst/>
          </a:prstGeom>
          <a:noFill/>
        </p:spPr>
        <p:txBody>
          <a:bodyPr wrap="none" rtlCol="0">
            <a:spAutoFit/>
          </a:bodyPr>
          <a:lstStyle/>
          <a:p>
            <a:r>
              <a:rPr lang="en-GB" sz="1400" dirty="0"/>
              <a:t>~23MeV</a:t>
            </a:r>
          </a:p>
        </p:txBody>
      </p:sp>
      <p:sp>
        <p:nvSpPr>
          <p:cNvPr id="17" name="TextBox 16">
            <a:extLst>
              <a:ext uri="{FF2B5EF4-FFF2-40B4-BE49-F238E27FC236}">
                <a16:creationId xmlns:a16="http://schemas.microsoft.com/office/drawing/2014/main" id="{DD12DEA2-FDE3-D74B-0054-EFFBAD86B05F}"/>
              </a:ext>
            </a:extLst>
          </p:cNvPr>
          <p:cNvSpPr txBox="1"/>
          <p:nvPr/>
        </p:nvSpPr>
        <p:spPr>
          <a:xfrm>
            <a:off x="10444771" y="5311942"/>
            <a:ext cx="711285" cy="307777"/>
          </a:xfrm>
          <a:prstGeom prst="rect">
            <a:avLst/>
          </a:prstGeom>
          <a:noFill/>
        </p:spPr>
        <p:txBody>
          <a:bodyPr wrap="none" rtlCol="0">
            <a:spAutoFit/>
          </a:bodyPr>
          <a:lstStyle/>
          <a:p>
            <a:r>
              <a:rPr lang="en-GB" sz="1400" dirty="0"/>
              <a:t>~5MeV</a:t>
            </a:r>
          </a:p>
        </p:txBody>
      </p:sp>
      <p:sp>
        <p:nvSpPr>
          <p:cNvPr id="18" name="TextBox 17">
            <a:extLst>
              <a:ext uri="{FF2B5EF4-FFF2-40B4-BE49-F238E27FC236}">
                <a16:creationId xmlns:a16="http://schemas.microsoft.com/office/drawing/2014/main" id="{929DEC9B-C263-3B46-98F7-7E105798BA45}"/>
              </a:ext>
            </a:extLst>
          </p:cNvPr>
          <p:cNvSpPr txBox="1"/>
          <p:nvPr/>
        </p:nvSpPr>
        <p:spPr>
          <a:xfrm>
            <a:off x="10461800" y="4682062"/>
            <a:ext cx="807465" cy="307777"/>
          </a:xfrm>
          <a:prstGeom prst="rect">
            <a:avLst/>
          </a:prstGeom>
          <a:noFill/>
        </p:spPr>
        <p:txBody>
          <a:bodyPr wrap="none" rtlCol="0">
            <a:spAutoFit/>
          </a:bodyPr>
          <a:lstStyle/>
          <a:p>
            <a:r>
              <a:rPr lang="en-GB" sz="1400" dirty="0"/>
              <a:t>~23MeV</a:t>
            </a:r>
          </a:p>
        </p:txBody>
      </p:sp>
      <p:sp>
        <p:nvSpPr>
          <p:cNvPr id="4" name="TextBox 3">
            <a:extLst>
              <a:ext uri="{FF2B5EF4-FFF2-40B4-BE49-F238E27FC236}">
                <a16:creationId xmlns:a16="http://schemas.microsoft.com/office/drawing/2014/main" id="{70DBEED8-A73A-2541-1059-600CA2302062}"/>
              </a:ext>
            </a:extLst>
          </p:cNvPr>
          <p:cNvSpPr txBox="1"/>
          <p:nvPr/>
        </p:nvSpPr>
        <p:spPr>
          <a:xfrm>
            <a:off x="3636253" y="983291"/>
            <a:ext cx="8428846" cy="923330"/>
          </a:xfrm>
          <a:prstGeom prst="rect">
            <a:avLst/>
          </a:prstGeom>
          <a:noFill/>
          <a:ln>
            <a:solidFill>
              <a:schemeClr val="tx1"/>
            </a:solidFill>
          </a:ln>
        </p:spPr>
        <p:txBody>
          <a:bodyPr wrap="none" rtlCol="0">
            <a:spAutoFit/>
          </a:bodyPr>
          <a:lstStyle/>
          <a:p>
            <a:pPr algn="ctr"/>
            <a:r>
              <a:rPr lang="en-GB" b="1" dirty="0"/>
              <a:t>Day 1 – </a:t>
            </a:r>
            <a:r>
              <a:rPr lang="en-GB" dirty="0"/>
              <a:t>Dose titration 0, 1, 2, 4 Gy</a:t>
            </a:r>
          </a:p>
          <a:p>
            <a:pPr algn="ctr"/>
            <a:r>
              <a:rPr lang="en-GB" b="1" dirty="0"/>
              <a:t>Day 2 </a:t>
            </a:r>
            <a:r>
              <a:rPr lang="en-GB" dirty="0"/>
              <a:t>– Repeat</a:t>
            </a:r>
          </a:p>
          <a:p>
            <a:pPr algn="ctr"/>
            <a:r>
              <a:rPr lang="en-GB" b="1" dirty="0"/>
              <a:t>Day 3 </a:t>
            </a:r>
            <a:r>
              <a:rPr lang="en-GB" dirty="0"/>
              <a:t>– Determine shot-to-shot survival reproducibility (3x repeats of 2 Gy [4shots]) </a:t>
            </a:r>
            <a:endParaRPr lang="en-GB" b="1" dirty="0"/>
          </a:p>
        </p:txBody>
      </p:sp>
    </p:spTree>
    <p:extLst>
      <p:ext uri="{BB962C8B-B14F-4D97-AF65-F5344CB8AC3E}">
        <p14:creationId xmlns:p14="http://schemas.microsoft.com/office/powerpoint/2010/main" val="2370590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he image shows a series of microscope slides labeled with well numbers and magnifications, containing cells or particles at a consistent -1.0 micrometer scale.&#10;&#10;AI-generated content may be incorrect.">
            <a:extLst>
              <a:ext uri="{FF2B5EF4-FFF2-40B4-BE49-F238E27FC236}">
                <a16:creationId xmlns:a16="http://schemas.microsoft.com/office/drawing/2014/main" id="{9896C26C-9BC3-770F-CA9A-BF2A34D41F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745" y="666750"/>
            <a:ext cx="3600000" cy="2666232"/>
          </a:xfrm>
          <a:prstGeom prst="rect">
            <a:avLst/>
          </a:prstGeom>
        </p:spPr>
      </p:pic>
      <p:pic>
        <p:nvPicPr>
          <p:cNvPr id="5" name="Picture 4" descr="The image shows a series of petri dishes labeled Wells 1 through 6, with each containing a sample of microscopic particles or cells, all measured at a size of -1.0 micrometer.&#10;&#10;AI-generated content may be incorrect.">
            <a:extLst>
              <a:ext uri="{FF2B5EF4-FFF2-40B4-BE49-F238E27FC236}">
                <a16:creationId xmlns:a16="http://schemas.microsoft.com/office/drawing/2014/main" id="{50E6CC87-FC9F-D6E3-81E7-80418EB3C8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6000" y="666750"/>
            <a:ext cx="3600000" cy="2666232"/>
          </a:xfrm>
          <a:prstGeom prst="rect">
            <a:avLst/>
          </a:prstGeom>
        </p:spPr>
      </p:pic>
      <p:pic>
        <p:nvPicPr>
          <p:cNvPr id="7" name="Picture 6" descr="The image shows a series of microscope slides with three wells each, labeled A01, A02, and A03, containing small, evenly distributed spots or particles. The measurements provided indicate that each spot measures 1.0 micrometer in size.&#10;&#10;AI-generated content may be incorrect.">
            <a:extLst>
              <a:ext uri="{FF2B5EF4-FFF2-40B4-BE49-F238E27FC236}">
                <a16:creationId xmlns:a16="http://schemas.microsoft.com/office/drawing/2014/main" id="{90D61F4D-7E98-0C4B-2708-FC98CF5C60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6000" y="3939540"/>
            <a:ext cx="3600000" cy="2666232"/>
          </a:xfrm>
          <a:prstGeom prst="rect">
            <a:avLst/>
          </a:prstGeom>
        </p:spPr>
      </p:pic>
      <p:pic>
        <p:nvPicPr>
          <p:cNvPr id="9" name="Picture 8" descr="The image displays a series of six wells, each containing a single, dark dot measuring 1.0 micrometer in diameter, arranged in two rows.&#10;&#10;AI-generated content may be incorrect.">
            <a:extLst>
              <a:ext uri="{FF2B5EF4-FFF2-40B4-BE49-F238E27FC236}">
                <a16:creationId xmlns:a16="http://schemas.microsoft.com/office/drawing/2014/main" id="{20BDDE51-3F95-CC9E-0D71-A764F87AA17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05044" y="3848100"/>
            <a:ext cx="3600000" cy="2666232"/>
          </a:xfrm>
          <a:prstGeom prst="rect">
            <a:avLst/>
          </a:prstGeom>
        </p:spPr>
      </p:pic>
      <p:pic>
        <p:nvPicPr>
          <p:cNvPr id="11" name="Picture 10" descr="The image appears to be a series of microscopic images, likely showing a grid of cells or particles, with measurements in micrometers.&#10;&#10;AI-generated content may be incorrect.">
            <a:extLst>
              <a:ext uri="{FF2B5EF4-FFF2-40B4-BE49-F238E27FC236}">
                <a16:creationId xmlns:a16="http://schemas.microsoft.com/office/drawing/2014/main" id="{0FF58D98-5B46-EE78-3FC3-8531EE3AB77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9745" y="3939540"/>
            <a:ext cx="3600000" cy="2666232"/>
          </a:xfrm>
          <a:prstGeom prst="rect">
            <a:avLst/>
          </a:prstGeom>
        </p:spPr>
      </p:pic>
      <p:pic>
        <p:nvPicPr>
          <p:cNvPr id="15" name="Picture 14" descr="The image displays a series of three columns, each containing a set of three wells, with each well containing a grid of points at 1.0 micrometer intervals.&#10;&#10;AI-generated content may be incorrect.">
            <a:extLst>
              <a:ext uri="{FF2B5EF4-FFF2-40B4-BE49-F238E27FC236}">
                <a16:creationId xmlns:a16="http://schemas.microsoft.com/office/drawing/2014/main" id="{CF07E652-D725-52F3-909C-84A7ACC7470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05044" y="666750"/>
            <a:ext cx="3600000" cy="2666232"/>
          </a:xfrm>
          <a:prstGeom prst="rect">
            <a:avLst/>
          </a:prstGeom>
        </p:spPr>
      </p:pic>
      <p:sp>
        <p:nvSpPr>
          <p:cNvPr id="16" name="TextBox 15">
            <a:extLst>
              <a:ext uri="{FF2B5EF4-FFF2-40B4-BE49-F238E27FC236}">
                <a16:creationId xmlns:a16="http://schemas.microsoft.com/office/drawing/2014/main" id="{CF6EB8A4-3574-A939-84ED-3285A6A892F9}"/>
              </a:ext>
            </a:extLst>
          </p:cNvPr>
          <p:cNvSpPr txBox="1"/>
          <p:nvPr/>
        </p:nvSpPr>
        <p:spPr>
          <a:xfrm>
            <a:off x="4391591" y="0"/>
            <a:ext cx="3408818" cy="461665"/>
          </a:xfrm>
          <a:prstGeom prst="rect">
            <a:avLst/>
          </a:prstGeom>
          <a:noFill/>
        </p:spPr>
        <p:txBody>
          <a:bodyPr wrap="none" rtlCol="0">
            <a:spAutoFit/>
          </a:bodyPr>
          <a:lstStyle/>
          <a:p>
            <a:r>
              <a:rPr lang="en-GB" sz="2400" dirty="0"/>
              <a:t>SCAPA Irradiation Plates</a:t>
            </a:r>
          </a:p>
        </p:txBody>
      </p:sp>
      <p:sp>
        <p:nvSpPr>
          <p:cNvPr id="17" name="TextBox 16">
            <a:extLst>
              <a:ext uri="{FF2B5EF4-FFF2-40B4-BE49-F238E27FC236}">
                <a16:creationId xmlns:a16="http://schemas.microsoft.com/office/drawing/2014/main" id="{5B9F4EFE-945B-CC95-A9DF-D0B365D88816}"/>
              </a:ext>
            </a:extLst>
          </p:cNvPr>
          <p:cNvSpPr txBox="1"/>
          <p:nvPr/>
        </p:nvSpPr>
        <p:spPr>
          <a:xfrm>
            <a:off x="189745" y="358973"/>
            <a:ext cx="1261371" cy="307777"/>
          </a:xfrm>
          <a:prstGeom prst="rect">
            <a:avLst/>
          </a:prstGeom>
          <a:noFill/>
        </p:spPr>
        <p:txBody>
          <a:bodyPr wrap="none" rtlCol="0">
            <a:spAutoFit/>
          </a:bodyPr>
          <a:lstStyle/>
          <a:p>
            <a:r>
              <a:rPr lang="en-GB" sz="1400" dirty="0"/>
              <a:t>Dose Titration</a:t>
            </a:r>
          </a:p>
        </p:txBody>
      </p:sp>
      <p:sp>
        <p:nvSpPr>
          <p:cNvPr id="18" name="TextBox 17">
            <a:extLst>
              <a:ext uri="{FF2B5EF4-FFF2-40B4-BE49-F238E27FC236}">
                <a16:creationId xmlns:a16="http://schemas.microsoft.com/office/drawing/2014/main" id="{FE267608-B9B2-98B5-0A6C-39FC918EDC2A}"/>
              </a:ext>
            </a:extLst>
          </p:cNvPr>
          <p:cNvSpPr txBox="1"/>
          <p:nvPr/>
        </p:nvSpPr>
        <p:spPr>
          <a:xfrm>
            <a:off x="144530" y="3655780"/>
            <a:ext cx="969433" cy="307777"/>
          </a:xfrm>
          <a:prstGeom prst="rect">
            <a:avLst/>
          </a:prstGeom>
          <a:noFill/>
        </p:spPr>
        <p:txBody>
          <a:bodyPr wrap="none" rtlCol="0">
            <a:spAutoFit/>
          </a:bodyPr>
          <a:lstStyle/>
          <a:p>
            <a:r>
              <a:rPr lang="en-GB" sz="1400" dirty="0"/>
              <a:t>2Gy Shots</a:t>
            </a:r>
          </a:p>
        </p:txBody>
      </p:sp>
    </p:spTree>
    <p:extLst>
      <p:ext uri="{BB962C8B-B14F-4D97-AF65-F5344CB8AC3E}">
        <p14:creationId xmlns:p14="http://schemas.microsoft.com/office/powerpoint/2010/main" val="3394005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99D27B22-B27E-5479-4A0C-FF6FBE9E691F}"/>
              </a:ext>
            </a:extLst>
          </p:cNvPr>
          <p:cNvGraphicFramePr>
            <a:graphicFrameLocks noGrp="1"/>
          </p:cNvGraphicFramePr>
          <p:nvPr>
            <p:extLst>
              <p:ext uri="{D42A27DB-BD31-4B8C-83A1-F6EECF244321}">
                <p14:modId xmlns:p14="http://schemas.microsoft.com/office/powerpoint/2010/main" val="1281325408"/>
              </p:ext>
            </p:extLst>
          </p:nvPr>
        </p:nvGraphicFramePr>
        <p:xfrm>
          <a:off x="6335182" y="812398"/>
          <a:ext cx="5780622" cy="1339630"/>
        </p:xfrm>
        <a:graphic>
          <a:graphicData uri="http://schemas.openxmlformats.org/drawingml/2006/table">
            <a:tbl>
              <a:tblPr>
                <a:tableStyleId>{5C22544A-7EE6-4342-B048-85BDC9FD1C3A}</a:tableStyleId>
              </a:tblPr>
              <a:tblGrid>
                <a:gridCol w="963437">
                  <a:extLst>
                    <a:ext uri="{9D8B030D-6E8A-4147-A177-3AD203B41FA5}">
                      <a16:colId xmlns:a16="http://schemas.microsoft.com/office/drawing/2014/main" val="3474307413"/>
                    </a:ext>
                  </a:extLst>
                </a:gridCol>
                <a:gridCol w="963437">
                  <a:extLst>
                    <a:ext uri="{9D8B030D-6E8A-4147-A177-3AD203B41FA5}">
                      <a16:colId xmlns:a16="http://schemas.microsoft.com/office/drawing/2014/main" val="507271927"/>
                    </a:ext>
                  </a:extLst>
                </a:gridCol>
                <a:gridCol w="963437">
                  <a:extLst>
                    <a:ext uri="{9D8B030D-6E8A-4147-A177-3AD203B41FA5}">
                      <a16:colId xmlns:a16="http://schemas.microsoft.com/office/drawing/2014/main" val="1439479415"/>
                    </a:ext>
                  </a:extLst>
                </a:gridCol>
                <a:gridCol w="963437">
                  <a:extLst>
                    <a:ext uri="{9D8B030D-6E8A-4147-A177-3AD203B41FA5}">
                      <a16:colId xmlns:a16="http://schemas.microsoft.com/office/drawing/2014/main" val="612503209"/>
                    </a:ext>
                  </a:extLst>
                </a:gridCol>
                <a:gridCol w="963437">
                  <a:extLst>
                    <a:ext uri="{9D8B030D-6E8A-4147-A177-3AD203B41FA5}">
                      <a16:colId xmlns:a16="http://schemas.microsoft.com/office/drawing/2014/main" val="486093458"/>
                    </a:ext>
                  </a:extLst>
                </a:gridCol>
                <a:gridCol w="963437">
                  <a:extLst>
                    <a:ext uri="{9D8B030D-6E8A-4147-A177-3AD203B41FA5}">
                      <a16:colId xmlns:a16="http://schemas.microsoft.com/office/drawing/2014/main" val="603709977"/>
                    </a:ext>
                  </a:extLst>
                </a:gridCol>
              </a:tblGrid>
              <a:tr h="267926">
                <a:tc>
                  <a:txBody>
                    <a:bodyPr/>
                    <a:lstStyle/>
                    <a:p>
                      <a:pPr algn="ctr" fontAlgn="b">
                        <a:buNone/>
                      </a:pP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250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500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1000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2000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Average</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661601845"/>
                  </a:ext>
                </a:extLst>
              </a:tr>
              <a:tr h="267926">
                <a:tc>
                  <a:txBody>
                    <a:bodyPr/>
                    <a:lstStyle/>
                    <a:p>
                      <a:pPr algn="ctr" fontAlgn="b">
                        <a:buNone/>
                      </a:pPr>
                      <a:r>
                        <a:rPr lang="en-GB" sz="1400" u="none" strike="noStrike">
                          <a:effectLst/>
                        </a:rPr>
                        <a:t>1Gy</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0.155857</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dirty="0">
                          <a:effectLst/>
                        </a:rPr>
                        <a:t>0.187423</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dirty="0">
                          <a:effectLst/>
                        </a:rPr>
                        <a:t>0.269889</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0.20439</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740932304"/>
                  </a:ext>
                </a:extLst>
              </a:tr>
              <a:tr h="267926">
                <a:tc>
                  <a:txBody>
                    <a:bodyPr/>
                    <a:lstStyle/>
                    <a:p>
                      <a:pPr algn="ctr" fontAlgn="b">
                        <a:buNone/>
                      </a:pPr>
                      <a:r>
                        <a:rPr lang="en-GB" sz="1400" u="none" strike="noStrike">
                          <a:effectLst/>
                        </a:rPr>
                        <a:t>1Gy</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0.142047</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0.181504</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0.212084</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dirty="0">
                          <a:effectLst/>
                        </a:rPr>
                        <a:t>0.178545</a:t>
                      </a:r>
                      <a:endParaRPr lang="en-GB"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709060659"/>
                  </a:ext>
                </a:extLst>
              </a:tr>
              <a:tr h="267926">
                <a:tc>
                  <a:txBody>
                    <a:bodyPr/>
                    <a:lstStyle/>
                    <a:p>
                      <a:pPr algn="ctr" fontAlgn="b">
                        <a:buNone/>
                      </a:pPr>
                      <a:r>
                        <a:rPr lang="en-GB" sz="1400" u="none" strike="noStrike">
                          <a:effectLst/>
                        </a:rPr>
                        <a:t>2Gy</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0.091739</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0.118372</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0.105055</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19685319"/>
                  </a:ext>
                </a:extLst>
              </a:tr>
              <a:tr h="267926">
                <a:tc>
                  <a:txBody>
                    <a:bodyPr/>
                    <a:lstStyle/>
                    <a:p>
                      <a:pPr algn="ctr" fontAlgn="b">
                        <a:buNone/>
                      </a:pPr>
                      <a:r>
                        <a:rPr lang="en-GB" sz="1400" u="none" strike="noStrike">
                          <a:effectLst/>
                        </a:rPr>
                        <a:t>4Gy</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0.12651</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dirty="0">
                          <a:effectLst/>
                        </a:rPr>
                        <a:t>0.12651</a:t>
                      </a:r>
                      <a:endParaRPr lang="en-GB"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13166875"/>
                  </a:ext>
                </a:extLst>
              </a:tr>
            </a:tbl>
          </a:graphicData>
        </a:graphic>
      </p:graphicFrame>
      <p:graphicFrame>
        <p:nvGraphicFramePr>
          <p:cNvPr id="10" name="Table 9">
            <a:extLst>
              <a:ext uri="{FF2B5EF4-FFF2-40B4-BE49-F238E27FC236}">
                <a16:creationId xmlns:a16="http://schemas.microsoft.com/office/drawing/2014/main" id="{44E928A9-56AC-07D8-457E-BEFD9E3DB388}"/>
              </a:ext>
            </a:extLst>
          </p:cNvPr>
          <p:cNvGraphicFramePr>
            <a:graphicFrameLocks noGrp="1"/>
          </p:cNvGraphicFramePr>
          <p:nvPr>
            <p:extLst>
              <p:ext uri="{D42A27DB-BD31-4B8C-83A1-F6EECF244321}">
                <p14:modId xmlns:p14="http://schemas.microsoft.com/office/powerpoint/2010/main" val="831978160"/>
              </p:ext>
            </p:extLst>
          </p:nvPr>
        </p:nvGraphicFramePr>
        <p:xfrm>
          <a:off x="7027332" y="4411132"/>
          <a:ext cx="4428068" cy="1761067"/>
        </p:xfrm>
        <a:graphic>
          <a:graphicData uri="http://schemas.openxmlformats.org/drawingml/2006/table">
            <a:tbl>
              <a:tblPr/>
              <a:tblGrid>
                <a:gridCol w="1107017">
                  <a:extLst>
                    <a:ext uri="{9D8B030D-6E8A-4147-A177-3AD203B41FA5}">
                      <a16:colId xmlns:a16="http://schemas.microsoft.com/office/drawing/2014/main" val="799947635"/>
                    </a:ext>
                  </a:extLst>
                </a:gridCol>
                <a:gridCol w="1107017">
                  <a:extLst>
                    <a:ext uri="{9D8B030D-6E8A-4147-A177-3AD203B41FA5}">
                      <a16:colId xmlns:a16="http://schemas.microsoft.com/office/drawing/2014/main" val="2707765917"/>
                    </a:ext>
                  </a:extLst>
                </a:gridCol>
                <a:gridCol w="1107017">
                  <a:extLst>
                    <a:ext uri="{9D8B030D-6E8A-4147-A177-3AD203B41FA5}">
                      <a16:colId xmlns:a16="http://schemas.microsoft.com/office/drawing/2014/main" val="328466192"/>
                    </a:ext>
                  </a:extLst>
                </a:gridCol>
                <a:gridCol w="1107017">
                  <a:extLst>
                    <a:ext uri="{9D8B030D-6E8A-4147-A177-3AD203B41FA5}">
                      <a16:colId xmlns:a16="http://schemas.microsoft.com/office/drawing/2014/main" val="3301893778"/>
                    </a:ext>
                  </a:extLst>
                </a:gridCol>
              </a:tblGrid>
              <a:tr h="770467">
                <a:tc>
                  <a:txBody>
                    <a:bodyPr/>
                    <a:lstStyle/>
                    <a:p>
                      <a:pPr algn="ctr" rtl="0" fontAlgn="base">
                        <a:buNone/>
                      </a:pPr>
                      <a:r>
                        <a:rPr lang="en-GB" sz="1400" dirty="0">
                          <a:solidFill>
                            <a:srgbClr val="000000"/>
                          </a:solidFill>
                          <a:effectLst/>
                          <a:latin typeface="Aptos" panose="020B0004020202020204" pitchFamily="34" charset="0"/>
                        </a:rPr>
                        <a:t>Shots</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Mean Dose (Gy)</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1sigma Min Dose (Gy)</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1sigma Max Dose (Gy)</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extLst>
                  <a:ext uri="{0D108BD9-81ED-4DB2-BD59-A6C34878D82A}">
                    <a16:rowId xmlns:a16="http://schemas.microsoft.com/office/drawing/2014/main" val="2805732355"/>
                  </a:ext>
                </a:extLst>
              </a:tr>
              <a:tr h="330200">
                <a:tc>
                  <a:txBody>
                    <a:bodyPr/>
                    <a:lstStyle/>
                    <a:p>
                      <a:pPr algn="ctr" rtl="0" fontAlgn="base">
                        <a:buNone/>
                      </a:pPr>
                      <a:r>
                        <a:rPr lang="en-GB" sz="1400" dirty="0">
                          <a:solidFill>
                            <a:srgbClr val="000000"/>
                          </a:solidFill>
                          <a:effectLst/>
                          <a:latin typeface="Aptos" panose="020B0004020202020204" pitchFamily="34" charset="0"/>
                        </a:rPr>
                        <a:t>4</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2.28</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1.42</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3.14</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extLst>
                  <a:ext uri="{0D108BD9-81ED-4DB2-BD59-A6C34878D82A}">
                    <a16:rowId xmlns:a16="http://schemas.microsoft.com/office/drawing/2014/main" val="1870975806"/>
                  </a:ext>
                </a:extLst>
              </a:tr>
              <a:tr h="330200">
                <a:tc>
                  <a:txBody>
                    <a:bodyPr/>
                    <a:lstStyle/>
                    <a:p>
                      <a:pPr algn="ctr" rtl="0" fontAlgn="base">
                        <a:buNone/>
                      </a:pPr>
                      <a:r>
                        <a:rPr lang="en-GB" sz="1400">
                          <a:solidFill>
                            <a:srgbClr val="000000"/>
                          </a:solidFill>
                          <a:effectLst/>
                          <a:latin typeface="Aptos" panose="020B0004020202020204" pitchFamily="34" charset="0"/>
                        </a:rPr>
                        <a:t>7</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3.99</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2.79</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a:solidFill>
                            <a:srgbClr val="000000"/>
                          </a:solidFill>
                          <a:effectLst/>
                          <a:latin typeface="Aptos" panose="020B0004020202020204" pitchFamily="34" charset="0"/>
                        </a:rPr>
                        <a:t>5.19</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extLst>
                  <a:ext uri="{0D108BD9-81ED-4DB2-BD59-A6C34878D82A}">
                    <a16:rowId xmlns:a16="http://schemas.microsoft.com/office/drawing/2014/main" val="3279157896"/>
                  </a:ext>
                </a:extLst>
              </a:tr>
              <a:tr h="330200">
                <a:tc>
                  <a:txBody>
                    <a:bodyPr/>
                    <a:lstStyle/>
                    <a:p>
                      <a:pPr algn="ctr" rtl="0" fontAlgn="base">
                        <a:buNone/>
                      </a:pPr>
                      <a:r>
                        <a:rPr lang="en-GB" sz="1400">
                          <a:solidFill>
                            <a:srgbClr val="000000"/>
                          </a:solidFill>
                          <a:effectLst/>
                          <a:latin typeface="Aptos" panose="020B0004020202020204" pitchFamily="34" charset="0"/>
                        </a:rPr>
                        <a:t>14</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a:solidFill>
                            <a:srgbClr val="000000"/>
                          </a:solidFill>
                          <a:effectLst/>
                          <a:latin typeface="Aptos" panose="020B0004020202020204" pitchFamily="34" charset="0"/>
                        </a:rPr>
                        <a:t>7.97</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6.07</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9.87</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extLst>
                  <a:ext uri="{0D108BD9-81ED-4DB2-BD59-A6C34878D82A}">
                    <a16:rowId xmlns:a16="http://schemas.microsoft.com/office/drawing/2014/main" val="3348844711"/>
                  </a:ext>
                </a:extLst>
              </a:tr>
            </a:tbl>
          </a:graphicData>
        </a:graphic>
      </p:graphicFrame>
      <p:sp>
        <p:nvSpPr>
          <p:cNvPr id="11" name="TextBox 10">
            <a:extLst>
              <a:ext uri="{FF2B5EF4-FFF2-40B4-BE49-F238E27FC236}">
                <a16:creationId xmlns:a16="http://schemas.microsoft.com/office/drawing/2014/main" id="{76A38BA6-0680-DE8D-7BC6-D3315350669A}"/>
              </a:ext>
            </a:extLst>
          </p:cNvPr>
          <p:cNvSpPr txBox="1"/>
          <p:nvPr/>
        </p:nvSpPr>
        <p:spPr>
          <a:xfrm>
            <a:off x="6335182" y="504621"/>
            <a:ext cx="1056700" cy="307777"/>
          </a:xfrm>
          <a:prstGeom prst="rect">
            <a:avLst/>
          </a:prstGeom>
          <a:noFill/>
        </p:spPr>
        <p:txBody>
          <a:bodyPr wrap="none" rtlCol="0">
            <a:spAutoFit/>
          </a:bodyPr>
          <a:lstStyle/>
          <a:p>
            <a:r>
              <a:rPr lang="en-GB" sz="1400" dirty="0"/>
              <a:t>19.11.2025</a:t>
            </a:r>
          </a:p>
        </p:txBody>
      </p:sp>
      <p:sp>
        <p:nvSpPr>
          <p:cNvPr id="12" name="TextBox 11">
            <a:extLst>
              <a:ext uri="{FF2B5EF4-FFF2-40B4-BE49-F238E27FC236}">
                <a16:creationId xmlns:a16="http://schemas.microsoft.com/office/drawing/2014/main" id="{399A31BA-26CF-2903-23A5-61D1CA4C9ADC}"/>
              </a:ext>
            </a:extLst>
          </p:cNvPr>
          <p:cNvSpPr txBox="1"/>
          <p:nvPr/>
        </p:nvSpPr>
        <p:spPr>
          <a:xfrm>
            <a:off x="6268507" y="2531986"/>
            <a:ext cx="1056700" cy="307777"/>
          </a:xfrm>
          <a:prstGeom prst="rect">
            <a:avLst/>
          </a:prstGeom>
          <a:noFill/>
        </p:spPr>
        <p:txBody>
          <a:bodyPr wrap="none" rtlCol="0">
            <a:spAutoFit/>
          </a:bodyPr>
          <a:lstStyle/>
          <a:p>
            <a:r>
              <a:rPr lang="en-GB" sz="1400" dirty="0"/>
              <a:t>20.11.2025</a:t>
            </a:r>
          </a:p>
        </p:txBody>
      </p:sp>
      <p:pic>
        <p:nvPicPr>
          <p:cNvPr id="14" name="Picture 13" descr="The image illustrates a dose-response curve for a surviving fraction, showing the relationship between radiation dose (measured in Gy) and the proportion of cells surviving at different doses (2.6 keV/um, 4.3 keV/uM, 5.4 keV/uM, 7.8 keV/uM).&#10;&#10;AI-generated content may be incorrect.">
            <a:extLst>
              <a:ext uri="{FF2B5EF4-FFF2-40B4-BE49-F238E27FC236}">
                <a16:creationId xmlns:a16="http://schemas.microsoft.com/office/drawing/2014/main" id="{1CDA64B1-3A92-25CB-458E-C996F6FEF816}"/>
              </a:ext>
            </a:extLst>
          </p:cNvPr>
          <p:cNvPicPr>
            <a:picLocks noChangeAspect="1"/>
          </p:cNvPicPr>
          <p:nvPr/>
        </p:nvPicPr>
        <p:blipFill>
          <a:blip r:embed="rId2">
            <a:extLst>
              <a:ext uri="{28A0092B-C50C-407E-A947-70E740481C1C}">
                <a14:useLocalDpi xmlns:a14="http://schemas.microsoft.com/office/drawing/2010/main" val="0"/>
              </a:ext>
            </a:extLst>
          </a:blip>
          <a:srcRect l="18165"/>
          <a:stretch>
            <a:fillRect/>
          </a:stretch>
        </p:blipFill>
        <p:spPr>
          <a:xfrm>
            <a:off x="0" y="3816056"/>
            <a:ext cx="3930650" cy="2951217"/>
          </a:xfrm>
          <a:prstGeom prst="rect">
            <a:avLst/>
          </a:prstGeom>
        </p:spPr>
      </p:pic>
      <p:sp>
        <p:nvSpPr>
          <p:cNvPr id="15" name="TextBox 14">
            <a:extLst>
              <a:ext uri="{FF2B5EF4-FFF2-40B4-BE49-F238E27FC236}">
                <a16:creationId xmlns:a16="http://schemas.microsoft.com/office/drawing/2014/main" id="{5AA38C07-F401-01FC-D0C1-7F615A8CC3D8}"/>
              </a:ext>
            </a:extLst>
          </p:cNvPr>
          <p:cNvSpPr txBox="1"/>
          <p:nvPr/>
        </p:nvSpPr>
        <p:spPr>
          <a:xfrm>
            <a:off x="0" y="6550223"/>
            <a:ext cx="1798313" cy="307777"/>
          </a:xfrm>
          <a:prstGeom prst="rect">
            <a:avLst/>
          </a:prstGeom>
          <a:noFill/>
        </p:spPr>
        <p:txBody>
          <a:bodyPr wrap="none" rtlCol="0">
            <a:spAutoFit/>
          </a:bodyPr>
          <a:lstStyle/>
          <a:p>
            <a:r>
              <a:rPr lang="en-GB" sz="1400" dirty="0"/>
              <a:t>(</a:t>
            </a:r>
            <a:r>
              <a:rPr lang="en-GB" sz="1400" dirty="0" err="1"/>
              <a:t>Fabbrizi</a:t>
            </a:r>
            <a:r>
              <a:rPr lang="en-GB" sz="1400" dirty="0"/>
              <a:t>, et al. 2025)</a:t>
            </a:r>
          </a:p>
        </p:txBody>
      </p:sp>
      <p:sp>
        <p:nvSpPr>
          <p:cNvPr id="16" name="TextBox 15">
            <a:extLst>
              <a:ext uri="{FF2B5EF4-FFF2-40B4-BE49-F238E27FC236}">
                <a16:creationId xmlns:a16="http://schemas.microsoft.com/office/drawing/2014/main" id="{0496C1C5-3B83-BF52-0F72-B1AD04EA1080}"/>
              </a:ext>
            </a:extLst>
          </p:cNvPr>
          <p:cNvSpPr txBox="1"/>
          <p:nvPr/>
        </p:nvSpPr>
        <p:spPr>
          <a:xfrm>
            <a:off x="4690551" y="0"/>
            <a:ext cx="2810898" cy="461665"/>
          </a:xfrm>
          <a:prstGeom prst="rect">
            <a:avLst/>
          </a:prstGeom>
          <a:noFill/>
        </p:spPr>
        <p:txBody>
          <a:bodyPr wrap="none" rtlCol="0">
            <a:spAutoFit/>
          </a:bodyPr>
          <a:lstStyle/>
          <a:p>
            <a:r>
              <a:rPr lang="en-GB" sz="2400" dirty="0"/>
              <a:t>SCAPA </a:t>
            </a:r>
            <a:r>
              <a:rPr lang="en-GB" sz="2400" dirty="0" err="1"/>
              <a:t>FaDu</a:t>
            </a:r>
            <a:r>
              <a:rPr lang="en-GB" sz="2400" dirty="0"/>
              <a:t> Data…</a:t>
            </a:r>
          </a:p>
        </p:txBody>
      </p:sp>
      <p:graphicFrame>
        <p:nvGraphicFramePr>
          <p:cNvPr id="6" name="Chart 5">
            <a:extLst>
              <a:ext uri="{FF2B5EF4-FFF2-40B4-BE49-F238E27FC236}">
                <a16:creationId xmlns:a16="http://schemas.microsoft.com/office/drawing/2014/main" id="{80C129DB-BDB4-469C-A388-9C0FB5AC61CC}"/>
              </a:ext>
            </a:extLst>
          </p:cNvPr>
          <p:cNvGraphicFramePr>
            <a:graphicFrameLocks/>
          </p:cNvGraphicFramePr>
          <p:nvPr>
            <p:extLst>
              <p:ext uri="{D42A27DB-BD31-4B8C-83A1-F6EECF244321}">
                <p14:modId xmlns:p14="http://schemas.microsoft.com/office/powerpoint/2010/main" val="2817681067"/>
              </p:ext>
            </p:extLst>
          </p:nvPr>
        </p:nvGraphicFramePr>
        <p:xfrm>
          <a:off x="76194" y="203394"/>
          <a:ext cx="5635537" cy="380961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Table 17">
            <a:extLst>
              <a:ext uri="{FF2B5EF4-FFF2-40B4-BE49-F238E27FC236}">
                <a16:creationId xmlns:a16="http://schemas.microsoft.com/office/drawing/2014/main" id="{D95A9BEE-CDB7-F985-8138-8359427D1EC6}"/>
              </a:ext>
            </a:extLst>
          </p:cNvPr>
          <p:cNvGraphicFramePr>
            <a:graphicFrameLocks noGrp="1"/>
          </p:cNvGraphicFramePr>
          <p:nvPr>
            <p:extLst>
              <p:ext uri="{D42A27DB-BD31-4B8C-83A1-F6EECF244321}">
                <p14:modId xmlns:p14="http://schemas.microsoft.com/office/powerpoint/2010/main" val="969592196"/>
              </p:ext>
            </p:extLst>
          </p:nvPr>
        </p:nvGraphicFramePr>
        <p:xfrm>
          <a:off x="6335182" y="2839763"/>
          <a:ext cx="5780622" cy="662940"/>
        </p:xfrm>
        <a:graphic>
          <a:graphicData uri="http://schemas.openxmlformats.org/drawingml/2006/table">
            <a:tbl>
              <a:tblPr>
                <a:tableStyleId>{5C22544A-7EE6-4342-B048-85BDC9FD1C3A}</a:tableStyleId>
              </a:tblPr>
              <a:tblGrid>
                <a:gridCol w="963437">
                  <a:extLst>
                    <a:ext uri="{9D8B030D-6E8A-4147-A177-3AD203B41FA5}">
                      <a16:colId xmlns:a16="http://schemas.microsoft.com/office/drawing/2014/main" val="3977656183"/>
                    </a:ext>
                  </a:extLst>
                </a:gridCol>
                <a:gridCol w="963437">
                  <a:extLst>
                    <a:ext uri="{9D8B030D-6E8A-4147-A177-3AD203B41FA5}">
                      <a16:colId xmlns:a16="http://schemas.microsoft.com/office/drawing/2014/main" val="1842781423"/>
                    </a:ext>
                  </a:extLst>
                </a:gridCol>
                <a:gridCol w="963437">
                  <a:extLst>
                    <a:ext uri="{9D8B030D-6E8A-4147-A177-3AD203B41FA5}">
                      <a16:colId xmlns:a16="http://schemas.microsoft.com/office/drawing/2014/main" val="912589048"/>
                    </a:ext>
                  </a:extLst>
                </a:gridCol>
                <a:gridCol w="963437">
                  <a:extLst>
                    <a:ext uri="{9D8B030D-6E8A-4147-A177-3AD203B41FA5}">
                      <a16:colId xmlns:a16="http://schemas.microsoft.com/office/drawing/2014/main" val="2717925605"/>
                    </a:ext>
                  </a:extLst>
                </a:gridCol>
                <a:gridCol w="963437">
                  <a:extLst>
                    <a:ext uri="{9D8B030D-6E8A-4147-A177-3AD203B41FA5}">
                      <a16:colId xmlns:a16="http://schemas.microsoft.com/office/drawing/2014/main" val="2169037553"/>
                    </a:ext>
                  </a:extLst>
                </a:gridCol>
                <a:gridCol w="963437">
                  <a:extLst>
                    <a:ext uri="{9D8B030D-6E8A-4147-A177-3AD203B41FA5}">
                      <a16:colId xmlns:a16="http://schemas.microsoft.com/office/drawing/2014/main" val="2103174391"/>
                    </a:ext>
                  </a:extLst>
                </a:gridCol>
              </a:tblGrid>
              <a:tr h="182880">
                <a:tc>
                  <a:txBody>
                    <a:bodyPr/>
                    <a:lstStyle/>
                    <a:p>
                      <a:pPr algn="ctr" fontAlgn="b">
                        <a:buNone/>
                      </a:pP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250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500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1000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2000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Average</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84517500"/>
                  </a:ext>
                </a:extLst>
              </a:tr>
              <a:tr h="182880">
                <a:tc>
                  <a:txBody>
                    <a:bodyPr/>
                    <a:lstStyle/>
                    <a:p>
                      <a:pPr algn="ctr" fontAlgn="b">
                        <a:buNone/>
                      </a:pPr>
                      <a:r>
                        <a:rPr lang="en-GB" sz="1400" u="none" strike="noStrike">
                          <a:effectLst/>
                        </a:rPr>
                        <a:t>1Gy</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0.053505</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0.276886</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0.165195</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45216941"/>
                  </a:ext>
                </a:extLst>
              </a:tr>
              <a:tr h="182880">
                <a:tc>
                  <a:txBody>
                    <a:bodyPr/>
                    <a:lstStyle/>
                    <a:p>
                      <a:pPr algn="ctr" fontAlgn="b">
                        <a:buNone/>
                      </a:pPr>
                      <a:r>
                        <a:rPr lang="en-GB" sz="1400" u="none" strike="noStrike">
                          <a:effectLst/>
                        </a:rPr>
                        <a:t>2Gy</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0.080257</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0.077582</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0.117175</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0.082263</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dirty="0">
                          <a:effectLst/>
                        </a:rPr>
                        <a:t>0.089319</a:t>
                      </a:r>
                      <a:endParaRPr lang="en-GB"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361049306"/>
                  </a:ext>
                </a:extLst>
              </a:tr>
            </a:tbl>
          </a:graphicData>
        </a:graphic>
      </p:graphicFrame>
      <p:sp>
        <p:nvSpPr>
          <p:cNvPr id="19" name="TextBox 18">
            <a:extLst>
              <a:ext uri="{FF2B5EF4-FFF2-40B4-BE49-F238E27FC236}">
                <a16:creationId xmlns:a16="http://schemas.microsoft.com/office/drawing/2014/main" id="{13E56B46-DFCE-8A7A-191F-97295C9DD282}"/>
              </a:ext>
            </a:extLst>
          </p:cNvPr>
          <p:cNvSpPr txBox="1"/>
          <p:nvPr/>
        </p:nvSpPr>
        <p:spPr>
          <a:xfrm>
            <a:off x="8654006" y="461665"/>
            <a:ext cx="1559529" cy="307777"/>
          </a:xfrm>
          <a:prstGeom prst="rect">
            <a:avLst/>
          </a:prstGeom>
          <a:noFill/>
        </p:spPr>
        <p:txBody>
          <a:bodyPr wrap="none" rtlCol="0">
            <a:spAutoFit/>
          </a:bodyPr>
          <a:lstStyle/>
          <a:p>
            <a:r>
              <a:rPr lang="en-GB" sz="1400" dirty="0"/>
              <a:t>Average PE: ~33%</a:t>
            </a:r>
          </a:p>
        </p:txBody>
      </p:sp>
      <p:sp>
        <p:nvSpPr>
          <p:cNvPr id="20" name="TextBox 19">
            <a:extLst>
              <a:ext uri="{FF2B5EF4-FFF2-40B4-BE49-F238E27FC236}">
                <a16:creationId xmlns:a16="http://schemas.microsoft.com/office/drawing/2014/main" id="{30EBF57A-3B0C-CD33-B3FF-0C9E51E2423B}"/>
              </a:ext>
            </a:extLst>
          </p:cNvPr>
          <p:cNvSpPr txBox="1"/>
          <p:nvPr/>
        </p:nvSpPr>
        <p:spPr>
          <a:xfrm>
            <a:off x="8654006" y="2548099"/>
            <a:ext cx="1559529" cy="307777"/>
          </a:xfrm>
          <a:prstGeom prst="rect">
            <a:avLst/>
          </a:prstGeom>
          <a:noFill/>
        </p:spPr>
        <p:txBody>
          <a:bodyPr wrap="none" rtlCol="0">
            <a:spAutoFit/>
          </a:bodyPr>
          <a:lstStyle/>
          <a:p>
            <a:r>
              <a:rPr lang="en-GB" sz="1400" dirty="0"/>
              <a:t>Average PE: ~12%</a:t>
            </a:r>
          </a:p>
        </p:txBody>
      </p:sp>
    </p:spTree>
    <p:extLst>
      <p:ext uri="{BB962C8B-B14F-4D97-AF65-F5344CB8AC3E}">
        <p14:creationId xmlns:p14="http://schemas.microsoft.com/office/powerpoint/2010/main" val="109857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49974EC8-BBD8-0449-D04F-409E18AB6DD3}"/>
              </a:ext>
            </a:extLst>
          </p:cNvPr>
          <p:cNvGraphicFramePr>
            <a:graphicFrameLocks/>
          </p:cNvGraphicFramePr>
          <p:nvPr>
            <p:extLst>
              <p:ext uri="{D42A27DB-BD31-4B8C-83A1-F6EECF244321}">
                <p14:modId xmlns:p14="http://schemas.microsoft.com/office/powerpoint/2010/main" val="1221171559"/>
              </p:ext>
            </p:extLst>
          </p:nvPr>
        </p:nvGraphicFramePr>
        <p:xfrm>
          <a:off x="80732" y="1269431"/>
          <a:ext cx="6208942" cy="35597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 name="Table 1">
            <a:extLst>
              <a:ext uri="{FF2B5EF4-FFF2-40B4-BE49-F238E27FC236}">
                <a16:creationId xmlns:a16="http://schemas.microsoft.com/office/drawing/2014/main" id="{DC7BD27F-8BE4-5E72-77D5-35D2A5E5487A}"/>
              </a:ext>
            </a:extLst>
          </p:cNvPr>
          <p:cNvGraphicFramePr>
            <a:graphicFrameLocks noGrp="1"/>
          </p:cNvGraphicFramePr>
          <p:nvPr>
            <p:extLst>
              <p:ext uri="{D42A27DB-BD31-4B8C-83A1-F6EECF244321}">
                <p14:modId xmlns:p14="http://schemas.microsoft.com/office/powerpoint/2010/main" val="749768796"/>
              </p:ext>
            </p:extLst>
          </p:nvPr>
        </p:nvGraphicFramePr>
        <p:xfrm>
          <a:off x="7036857" y="5200160"/>
          <a:ext cx="4428068" cy="1100667"/>
        </p:xfrm>
        <a:graphic>
          <a:graphicData uri="http://schemas.openxmlformats.org/drawingml/2006/table">
            <a:tbl>
              <a:tblPr/>
              <a:tblGrid>
                <a:gridCol w="1107017">
                  <a:extLst>
                    <a:ext uri="{9D8B030D-6E8A-4147-A177-3AD203B41FA5}">
                      <a16:colId xmlns:a16="http://schemas.microsoft.com/office/drawing/2014/main" val="799947635"/>
                    </a:ext>
                  </a:extLst>
                </a:gridCol>
                <a:gridCol w="1107017">
                  <a:extLst>
                    <a:ext uri="{9D8B030D-6E8A-4147-A177-3AD203B41FA5}">
                      <a16:colId xmlns:a16="http://schemas.microsoft.com/office/drawing/2014/main" val="2707765917"/>
                    </a:ext>
                  </a:extLst>
                </a:gridCol>
                <a:gridCol w="1107017">
                  <a:extLst>
                    <a:ext uri="{9D8B030D-6E8A-4147-A177-3AD203B41FA5}">
                      <a16:colId xmlns:a16="http://schemas.microsoft.com/office/drawing/2014/main" val="328466192"/>
                    </a:ext>
                  </a:extLst>
                </a:gridCol>
                <a:gridCol w="1107017">
                  <a:extLst>
                    <a:ext uri="{9D8B030D-6E8A-4147-A177-3AD203B41FA5}">
                      <a16:colId xmlns:a16="http://schemas.microsoft.com/office/drawing/2014/main" val="3301893778"/>
                    </a:ext>
                  </a:extLst>
                </a:gridCol>
              </a:tblGrid>
              <a:tr h="770467">
                <a:tc>
                  <a:txBody>
                    <a:bodyPr/>
                    <a:lstStyle/>
                    <a:p>
                      <a:pPr algn="ctr" rtl="0" fontAlgn="base">
                        <a:buNone/>
                      </a:pPr>
                      <a:r>
                        <a:rPr lang="en-GB" sz="1400" dirty="0">
                          <a:solidFill>
                            <a:srgbClr val="000000"/>
                          </a:solidFill>
                          <a:effectLst/>
                          <a:latin typeface="Aptos" panose="020B0004020202020204" pitchFamily="34" charset="0"/>
                        </a:rPr>
                        <a:t>Shots</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Mean Dose (Gy)</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1sigma Min Dose (Gy)</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1sigma Max Dose (Gy)</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extLst>
                  <a:ext uri="{0D108BD9-81ED-4DB2-BD59-A6C34878D82A}">
                    <a16:rowId xmlns:a16="http://schemas.microsoft.com/office/drawing/2014/main" val="2805732355"/>
                  </a:ext>
                </a:extLst>
              </a:tr>
              <a:tr h="330200">
                <a:tc>
                  <a:txBody>
                    <a:bodyPr/>
                    <a:lstStyle/>
                    <a:p>
                      <a:pPr algn="ctr" rtl="0" fontAlgn="base">
                        <a:buNone/>
                      </a:pPr>
                      <a:r>
                        <a:rPr lang="en-GB" sz="1400" dirty="0">
                          <a:solidFill>
                            <a:srgbClr val="000000"/>
                          </a:solidFill>
                          <a:effectLst/>
                          <a:latin typeface="Aptos" panose="020B0004020202020204" pitchFamily="34" charset="0"/>
                        </a:rPr>
                        <a:t>4</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2.28</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1.42</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tc>
                  <a:txBody>
                    <a:bodyPr/>
                    <a:lstStyle/>
                    <a:p>
                      <a:pPr algn="ctr" rtl="0" fontAlgn="base">
                        <a:buNone/>
                      </a:pPr>
                      <a:r>
                        <a:rPr lang="en-GB" sz="1400" dirty="0">
                          <a:solidFill>
                            <a:srgbClr val="000000"/>
                          </a:solidFill>
                          <a:effectLst/>
                          <a:latin typeface="Aptos" panose="020B0004020202020204" pitchFamily="34" charset="0"/>
                        </a:rPr>
                        <a:t>3.14</a:t>
                      </a:r>
                    </a:p>
                  </a:txBody>
                  <a:tcPr>
                    <a:lnL w="7620" cap="flat" cmpd="sng" algn="ctr">
                      <a:solidFill>
                        <a:srgbClr val="ABABAB"/>
                      </a:solidFill>
                      <a:prstDash val="solid"/>
                      <a:round/>
                      <a:headEnd type="none" w="med" len="med"/>
                      <a:tailEnd type="none" w="med" len="med"/>
                    </a:lnL>
                    <a:lnR w="7620" cap="flat" cmpd="sng" algn="ctr">
                      <a:solidFill>
                        <a:srgbClr val="ABABAB"/>
                      </a:solidFill>
                      <a:prstDash val="solid"/>
                      <a:round/>
                      <a:headEnd type="none" w="med" len="med"/>
                      <a:tailEnd type="none" w="med" len="med"/>
                    </a:lnR>
                    <a:lnT w="7620" cap="flat" cmpd="sng" algn="ctr">
                      <a:solidFill>
                        <a:srgbClr val="ABABAB"/>
                      </a:solidFill>
                      <a:prstDash val="solid"/>
                      <a:round/>
                      <a:headEnd type="none" w="med" len="med"/>
                      <a:tailEnd type="none" w="med" len="med"/>
                    </a:lnT>
                    <a:lnB w="7620" cap="flat" cmpd="sng" algn="ctr">
                      <a:solidFill>
                        <a:srgbClr val="ABABAB"/>
                      </a:solidFill>
                      <a:prstDash val="solid"/>
                      <a:round/>
                      <a:headEnd type="none" w="med" len="med"/>
                      <a:tailEnd type="none" w="med" len="med"/>
                    </a:lnB>
                    <a:solidFill>
                      <a:srgbClr val="FFFFFF"/>
                    </a:solidFill>
                  </a:tcPr>
                </a:tc>
                <a:extLst>
                  <a:ext uri="{0D108BD9-81ED-4DB2-BD59-A6C34878D82A}">
                    <a16:rowId xmlns:a16="http://schemas.microsoft.com/office/drawing/2014/main" val="3279157896"/>
                  </a:ext>
                </a:extLst>
              </a:tr>
            </a:tbl>
          </a:graphicData>
        </a:graphic>
      </p:graphicFrame>
      <p:graphicFrame>
        <p:nvGraphicFramePr>
          <p:cNvPr id="3" name="Table 2">
            <a:extLst>
              <a:ext uri="{FF2B5EF4-FFF2-40B4-BE49-F238E27FC236}">
                <a16:creationId xmlns:a16="http://schemas.microsoft.com/office/drawing/2014/main" id="{BFC30F48-0AF5-2E3B-6953-CD82E64DB6A2}"/>
              </a:ext>
            </a:extLst>
          </p:cNvPr>
          <p:cNvGraphicFramePr>
            <a:graphicFrameLocks noGrp="1"/>
          </p:cNvGraphicFramePr>
          <p:nvPr>
            <p:extLst>
              <p:ext uri="{D42A27DB-BD31-4B8C-83A1-F6EECF244321}">
                <p14:modId xmlns:p14="http://schemas.microsoft.com/office/powerpoint/2010/main" val="3152635783"/>
              </p:ext>
            </p:extLst>
          </p:nvPr>
        </p:nvGraphicFramePr>
        <p:xfrm>
          <a:off x="6461124" y="1107506"/>
          <a:ext cx="5283199" cy="1426144"/>
        </p:xfrm>
        <a:graphic>
          <a:graphicData uri="http://schemas.openxmlformats.org/drawingml/2006/table">
            <a:tbl>
              <a:tblPr>
                <a:tableStyleId>{5C22544A-7EE6-4342-B048-85BDC9FD1C3A}</a:tableStyleId>
              </a:tblPr>
              <a:tblGrid>
                <a:gridCol w="1028274">
                  <a:extLst>
                    <a:ext uri="{9D8B030D-6E8A-4147-A177-3AD203B41FA5}">
                      <a16:colId xmlns:a16="http://schemas.microsoft.com/office/drawing/2014/main" val="3244471487"/>
                    </a:ext>
                  </a:extLst>
                </a:gridCol>
                <a:gridCol w="850985">
                  <a:extLst>
                    <a:ext uri="{9D8B030D-6E8A-4147-A177-3AD203B41FA5}">
                      <a16:colId xmlns:a16="http://schemas.microsoft.com/office/drawing/2014/main" val="1023390612"/>
                    </a:ext>
                  </a:extLst>
                </a:gridCol>
                <a:gridCol w="850985">
                  <a:extLst>
                    <a:ext uri="{9D8B030D-6E8A-4147-A177-3AD203B41FA5}">
                      <a16:colId xmlns:a16="http://schemas.microsoft.com/office/drawing/2014/main" val="2008663813"/>
                    </a:ext>
                  </a:extLst>
                </a:gridCol>
                <a:gridCol w="850985">
                  <a:extLst>
                    <a:ext uri="{9D8B030D-6E8A-4147-A177-3AD203B41FA5}">
                      <a16:colId xmlns:a16="http://schemas.microsoft.com/office/drawing/2014/main" val="1429101068"/>
                    </a:ext>
                  </a:extLst>
                </a:gridCol>
                <a:gridCol w="850985">
                  <a:extLst>
                    <a:ext uri="{9D8B030D-6E8A-4147-A177-3AD203B41FA5}">
                      <a16:colId xmlns:a16="http://schemas.microsoft.com/office/drawing/2014/main" val="1311308556"/>
                    </a:ext>
                  </a:extLst>
                </a:gridCol>
                <a:gridCol w="850985">
                  <a:extLst>
                    <a:ext uri="{9D8B030D-6E8A-4147-A177-3AD203B41FA5}">
                      <a16:colId xmlns:a16="http://schemas.microsoft.com/office/drawing/2014/main" val="1140405026"/>
                    </a:ext>
                  </a:extLst>
                </a:gridCol>
              </a:tblGrid>
              <a:tr h="356536">
                <a:tc>
                  <a:txBody>
                    <a:bodyPr/>
                    <a:lstStyle/>
                    <a:p>
                      <a:pPr algn="ctr" fontAlgn="b">
                        <a:buNone/>
                      </a:pP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500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1000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2000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4000</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Average</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94283367"/>
                  </a:ext>
                </a:extLst>
              </a:tr>
              <a:tr h="356536">
                <a:tc>
                  <a:txBody>
                    <a:bodyPr/>
                    <a:lstStyle/>
                    <a:p>
                      <a:pPr algn="ctr" fontAlgn="b">
                        <a:buNone/>
                      </a:pPr>
                      <a:r>
                        <a:rPr lang="en-GB" sz="1400" u="none" strike="noStrike">
                          <a:effectLst/>
                        </a:rPr>
                        <a:t>Shot 1 (2Gy)</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dirty="0">
                          <a:effectLst/>
                        </a:rPr>
                        <a:t>0.126174</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0.111502</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0.111796</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0.095731</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0.111301</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112016898"/>
                  </a:ext>
                </a:extLst>
              </a:tr>
              <a:tr h="356536">
                <a:tc>
                  <a:txBody>
                    <a:bodyPr/>
                    <a:lstStyle/>
                    <a:p>
                      <a:pPr algn="ctr" fontAlgn="b">
                        <a:buNone/>
                      </a:pPr>
                      <a:r>
                        <a:rPr lang="en-GB" sz="1400" u="none" strike="noStrike">
                          <a:effectLst/>
                        </a:rPr>
                        <a:t>Shot 2 (2Gy)</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0.173856</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0.057952</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0.115904</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12728700"/>
                  </a:ext>
                </a:extLst>
              </a:tr>
              <a:tr h="356536">
                <a:tc>
                  <a:txBody>
                    <a:bodyPr/>
                    <a:lstStyle/>
                    <a:p>
                      <a:pPr algn="ctr" fontAlgn="b">
                        <a:buNone/>
                      </a:pPr>
                      <a:r>
                        <a:rPr lang="en-GB" sz="1400" u="none" strike="noStrike">
                          <a:effectLst/>
                        </a:rPr>
                        <a:t>Shot 3 (2Gy)</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0.161385</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0.126761</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0.168721</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a:effectLst/>
                        </a:rPr>
                        <a:t>0.096464</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buNone/>
                      </a:pPr>
                      <a:r>
                        <a:rPr lang="en-GB" sz="1400" u="none" strike="noStrike" dirty="0">
                          <a:effectLst/>
                        </a:rPr>
                        <a:t>0.138333</a:t>
                      </a:r>
                      <a:endParaRPr lang="en-GB"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045642947"/>
                  </a:ext>
                </a:extLst>
              </a:tr>
            </a:tbl>
          </a:graphicData>
        </a:graphic>
      </p:graphicFrame>
      <p:sp>
        <p:nvSpPr>
          <p:cNvPr id="4" name="TextBox 3">
            <a:extLst>
              <a:ext uri="{FF2B5EF4-FFF2-40B4-BE49-F238E27FC236}">
                <a16:creationId xmlns:a16="http://schemas.microsoft.com/office/drawing/2014/main" id="{776F0128-683B-BF55-0310-347F9DC4D7BA}"/>
              </a:ext>
            </a:extLst>
          </p:cNvPr>
          <p:cNvSpPr txBox="1"/>
          <p:nvPr/>
        </p:nvSpPr>
        <p:spPr>
          <a:xfrm>
            <a:off x="6394449" y="866404"/>
            <a:ext cx="1056700" cy="307777"/>
          </a:xfrm>
          <a:prstGeom prst="rect">
            <a:avLst/>
          </a:prstGeom>
          <a:noFill/>
        </p:spPr>
        <p:txBody>
          <a:bodyPr wrap="none" rtlCol="0">
            <a:spAutoFit/>
          </a:bodyPr>
          <a:lstStyle/>
          <a:p>
            <a:r>
              <a:rPr lang="en-GB" sz="1400" dirty="0"/>
              <a:t>21.11.2025</a:t>
            </a:r>
          </a:p>
        </p:txBody>
      </p:sp>
      <p:sp>
        <p:nvSpPr>
          <p:cNvPr id="5" name="TextBox 4">
            <a:extLst>
              <a:ext uri="{FF2B5EF4-FFF2-40B4-BE49-F238E27FC236}">
                <a16:creationId xmlns:a16="http://schemas.microsoft.com/office/drawing/2014/main" id="{0383D1BE-2800-5155-A608-6257EE79CB24}"/>
              </a:ext>
            </a:extLst>
          </p:cNvPr>
          <p:cNvSpPr txBox="1"/>
          <p:nvPr/>
        </p:nvSpPr>
        <p:spPr>
          <a:xfrm>
            <a:off x="8471126" y="3559127"/>
            <a:ext cx="1559529" cy="307777"/>
          </a:xfrm>
          <a:prstGeom prst="rect">
            <a:avLst/>
          </a:prstGeom>
          <a:noFill/>
        </p:spPr>
        <p:txBody>
          <a:bodyPr wrap="none" rtlCol="0">
            <a:spAutoFit/>
          </a:bodyPr>
          <a:lstStyle/>
          <a:p>
            <a:r>
              <a:rPr lang="en-GB" sz="1400" dirty="0"/>
              <a:t>Average PE: ~11%</a:t>
            </a:r>
          </a:p>
        </p:txBody>
      </p:sp>
      <p:sp>
        <p:nvSpPr>
          <p:cNvPr id="8" name="TextBox 7">
            <a:extLst>
              <a:ext uri="{FF2B5EF4-FFF2-40B4-BE49-F238E27FC236}">
                <a16:creationId xmlns:a16="http://schemas.microsoft.com/office/drawing/2014/main" id="{EA52FB7E-CCB5-F71A-DA0A-E4D0ACBEBE8C}"/>
              </a:ext>
            </a:extLst>
          </p:cNvPr>
          <p:cNvSpPr txBox="1"/>
          <p:nvPr/>
        </p:nvSpPr>
        <p:spPr>
          <a:xfrm>
            <a:off x="4690551" y="0"/>
            <a:ext cx="2810898" cy="461665"/>
          </a:xfrm>
          <a:prstGeom prst="rect">
            <a:avLst/>
          </a:prstGeom>
          <a:noFill/>
        </p:spPr>
        <p:txBody>
          <a:bodyPr wrap="none" rtlCol="0">
            <a:spAutoFit/>
          </a:bodyPr>
          <a:lstStyle/>
          <a:p>
            <a:r>
              <a:rPr lang="en-GB" sz="2400" dirty="0"/>
              <a:t>SCAPA </a:t>
            </a:r>
            <a:r>
              <a:rPr lang="en-GB" sz="2400" dirty="0" err="1"/>
              <a:t>FaDu</a:t>
            </a:r>
            <a:r>
              <a:rPr lang="en-GB" sz="2400" dirty="0"/>
              <a:t> Data…</a:t>
            </a:r>
          </a:p>
        </p:txBody>
      </p:sp>
    </p:spTree>
    <p:extLst>
      <p:ext uri="{BB962C8B-B14F-4D97-AF65-F5344CB8AC3E}">
        <p14:creationId xmlns:p14="http://schemas.microsoft.com/office/powerpoint/2010/main" val="3174827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F657F8-A4CB-2309-39EA-BB9202DB307D}"/>
              </a:ext>
            </a:extLst>
          </p:cNvPr>
          <p:cNvSpPr txBox="1"/>
          <p:nvPr/>
        </p:nvSpPr>
        <p:spPr>
          <a:xfrm>
            <a:off x="152400" y="839470"/>
            <a:ext cx="11887200" cy="5109091"/>
          </a:xfrm>
          <a:prstGeom prst="rect">
            <a:avLst/>
          </a:prstGeom>
          <a:noFill/>
        </p:spPr>
        <p:txBody>
          <a:bodyPr wrap="square" rtlCol="0">
            <a:spAutoFit/>
          </a:bodyPr>
          <a:lstStyle/>
          <a:p>
            <a:r>
              <a:rPr lang="en-GB" sz="2000" b="1" dirty="0"/>
              <a:t>Discussion Points:</a:t>
            </a:r>
          </a:p>
          <a:p>
            <a:endParaRPr lang="en-GB" dirty="0"/>
          </a:p>
          <a:p>
            <a:pPr marL="285750" indent="-285750">
              <a:buFont typeface="Arial" panose="020B0604020202020204" pitchFamily="34" charset="0"/>
              <a:buChar char="•"/>
            </a:pPr>
            <a:r>
              <a:rPr lang="en-GB" dirty="0"/>
              <a:t>Uniform dose across the culture area</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Reduce irradiation time:</a:t>
            </a:r>
            <a:br>
              <a:rPr lang="en-GB" dirty="0"/>
            </a:br>
            <a:r>
              <a:rPr lang="en-GB" dirty="0"/>
              <a:t>- 1 dish &amp; 1 RCF</a:t>
            </a:r>
            <a:br>
              <a:rPr lang="en-GB" dirty="0"/>
            </a:br>
            <a:r>
              <a:rPr lang="en-GB" dirty="0"/>
              <a:t>- One set of dishes followed by one set of RCF separately</a:t>
            </a:r>
            <a:br>
              <a:rPr lang="en-GB" dirty="0"/>
            </a:br>
            <a:r>
              <a:rPr lang="en-GB" dirty="0"/>
              <a:t> - Reduce time between shots (risk some data not saving?) – currently working at 20sec</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Once cells are </a:t>
            </a:r>
            <a:r>
              <a:rPr lang="en-GB" dirty="0" err="1"/>
              <a:t>trypsinised</a:t>
            </a:r>
            <a:r>
              <a:rPr lang="en-GB" dirty="0"/>
              <a:t> and counted, keep in the fridge rather than on ice?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Warm dishes during irradiation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Gas dishes during irradiation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Incubator monitoring – water, gas etc</a:t>
            </a:r>
          </a:p>
          <a:p>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40143231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177</TotalTime>
  <Words>465</Words>
  <Application>Microsoft Office PowerPoint</Application>
  <PresentationFormat>Widescreen</PresentationFormat>
  <Paragraphs>194</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Aptos</vt:lpstr>
      <vt:lpstr>Aptos Display</vt:lpstr>
      <vt:lpstr>Arial</vt:lpstr>
      <vt:lpstr>Calibri</vt:lpstr>
      <vt:lpstr>office theme</vt:lpstr>
      <vt:lpstr>Radiobiology research at SCAPA - PoPLaR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Emma Melia</dc:creator>
  <cp:lastModifiedBy>Emma Melia (Cancer and Genomic Sciences)</cp:lastModifiedBy>
  <cp:revision>11</cp:revision>
  <dcterms:created xsi:type="dcterms:W3CDTF">2026-02-23T19:05:52Z</dcterms:created>
  <dcterms:modified xsi:type="dcterms:W3CDTF">2026-02-24T09:11:14Z</dcterms:modified>
</cp:coreProperties>
</file>