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BE0547-DD96-3773-0E94-7304EBCB8D95}" v="5" dt="2025-11-27T15:37:07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Melia (PhD Cancer + Genomic FT (A300))" userId="S::exm307@student.bham.ac.uk::a13c47ef-9a71-4139-9da6-46ffb92502fe" providerId="AD" clId="Web-{28BE0547-DD96-3773-0E94-7304EBCB8D95}"/>
    <pc:docChg chg="addSld delSld">
      <pc:chgData name="Emma Melia (PhD Cancer + Genomic FT (A300))" userId="S::exm307@student.bham.ac.uk::a13c47ef-9a71-4139-9da6-46ffb92502fe" providerId="AD" clId="Web-{28BE0547-DD96-3773-0E94-7304EBCB8D95}" dt="2025-11-27T15:37:07.340" v="4"/>
      <pc:docMkLst>
        <pc:docMk/>
      </pc:docMkLst>
      <pc:sldChg chg="del">
        <pc:chgData name="Emma Melia (PhD Cancer + Genomic FT (A300))" userId="S::exm307@student.bham.ac.uk::a13c47ef-9a71-4139-9da6-46ffb92502fe" providerId="AD" clId="Web-{28BE0547-DD96-3773-0E94-7304EBCB8D95}" dt="2025-11-27T15:37:07.340" v="4"/>
        <pc:sldMkLst>
          <pc:docMk/>
          <pc:sldMk cId="109857222" sldId="256"/>
        </pc:sldMkLst>
      </pc:sldChg>
      <pc:sldChg chg="add">
        <pc:chgData name="Emma Melia (PhD Cancer + Genomic FT (A300))" userId="S::exm307@student.bham.ac.uk::a13c47ef-9a71-4139-9da6-46ffb92502fe" providerId="AD" clId="Web-{28BE0547-DD96-3773-0E94-7304EBCB8D95}" dt="2025-11-27T15:36:33.868" v="0"/>
        <pc:sldMkLst>
          <pc:docMk/>
          <pc:sldMk cId="2941579865" sldId="257"/>
        </pc:sldMkLst>
      </pc:sldChg>
      <pc:sldChg chg="add">
        <pc:chgData name="Emma Melia (PhD Cancer + Genomic FT (A300))" userId="S::exm307@student.bham.ac.uk::a13c47ef-9a71-4139-9da6-46ffb92502fe" providerId="AD" clId="Web-{28BE0547-DD96-3773-0E94-7304EBCB8D95}" dt="2025-11-27T15:36:34.071" v="1"/>
        <pc:sldMkLst>
          <pc:docMk/>
          <pc:sldMk cId="302803338" sldId="258"/>
        </pc:sldMkLst>
      </pc:sldChg>
      <pc:sldChg chg="add">
        <pc:chgData name="Emma Melia (PhD Cancer + Genomic FT (A300))" userId="S::exm307@student.bham.ac.uk::a13c47ef-9a71-4139-9da6-46ffb92502fe" providerId="AD" clId="Web-{28BE0547-DD96-3773-0E94-7304EBCB8D95}" dt="2025-11-27T15:36:34.118" v="2"/>
        <pc:sldMkLst>
          <pc:docMk/>
          <pc:sldMk cId="3859267780" sldId="259"/>
        </pc:sldMkLst>
      </pc:sldChg>
      <pc:sldChg chg="add">
        <pc:chgData name="Emma Melia (PhD Cancer + Genomic FT (A300))" userId="S::exm307@student.bham.ac.uk::a13c47ef-9a71-4139-9da6-46ffb92502fe" providerId="AD" clId="Web-{28BE0547-DD96-3773-0E94-7304EBCB8D95}" dt="2025-11-27T15:36:34.118" v="3"/>
        <pc:sldMkLst>
          <pc:docMk/>
          <pc:sldMk cId="3521293550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27/11/2025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veral petri dishes with black dots&#10;&#10;Description automatically generated">
            <a:extLst>
              <a:ext uri="{FF2B5EF4-FFF2-40B4-BE49-F238E27FC236}">
                <a16:creationId xmlns:a16="http://schemas.microsoft.com/office/drawing/2014/main" id="{B38D3BB5-F1E2-54C0-44F7-9935BF54D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55" y="1071563"/>
            <a:ext cx="4914900" cy="3640072"/>
          </a:xfrm>
          <a:prstGeom prst="rect">
            <a:avLst/>
          </a:prstGeom>
        </p:spPr>
      </p:pic>
      <p:pic>
        <p:nvPicPr>
          <p:cNvPr id="9" name="Picture 8" descr="Several round objects with black dots&#10;&#10;Description automatically generated with medium confidence">
            <a:extLst>
              <a:ext uri="{FF2B5EF4-FFF2-40B4-BE49-F238E27FC236}">
                <a16:creationId xmlns:a16="http://schemas.microsoft.com/office/drawing/2014/main" id="{9FAA6A44-CAE6-A902-8FD9-EDD42C563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191" y="1071563"/>
            <a:ext cx="4914899" cy="36400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F1E72C-EB5E-CEC8-9FA2-2955F30AA9F0}"/>
              </a:ext>
            </a:extLst>
          </p:cNvPr>
          <p:cNvSpPr txBox="1"/>
          <p:nvPr/>
        </p:nvSpPr>
        <p:spPr>
          <a:xfrm>
            <a:off x="442910" y="390048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5CBDB-8D88-366C-CF0E-B434F02845EF}"/>
              </a:ext>
            </a:extLst>
          </p:cNvPr>
          <p:cNvSpPr txBox="1"/>
          <p:nvPr/>
        </p:nvSpPr>
        <p:spPr>
          <a:xfrm>
            <a:off x="442910" y="193202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0AFA28-0051-7FCD-82B6-23201FD77C32}"/>
              </a:ext>
            </a:extLst>
          </p:cNvPr>
          <p:cNvSpPr txBox="1"/>
          <p:nvPr/>
        </p:nvSpPr>
        <p:spPr>
          <a:xfrm>
            <a:off x="6155800" y="391263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73D1CB-0A72-B471-D51E-F6A70F4225AB}"/>
              </a:ext>
            </a:extLst>
          </p:cNvPr>
          <p:cNvSpPr txBox="1"/>
          <p:nvPr/>
        </p:nvSpPr>
        <p:spPr>
          <a:xfrm>
            <a:off x="6172203" y="193202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7B6EA6-2FDD-9820-7887-89BC5C205168}"/>
              </a:ext>
            </a:extLst>
          </p:cNvPr>
          <p:cNvSpPr txBox="1"/>
          <p:nvPr/>
        </p:nvSpPr>
        <p:spPr>
          <a:xfrm>
            <a:off x="5473133" y="0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HeLa</a:t>
            </a:r>
          </a:p>
          <a:p>
            <a:pPr algn="ctr"/>
            <a:r>
              <a:rPr lang="en-US" dirty="0"/>
              <a:t>PE:~40-50%</a:t>
            </a:r>
          </a:p>
        </p:txBody>
      </p:sp>
    </p:spTree>
    <p:extLst>
      <p:ext uri="{BB962C8B-B14F-4D97-AF65-F5344CB8AC3E}">
        <p14:creationId xmlns:p14="http://schemas.microsoft.com/office/powerpoint/2010/main" val="2941579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round objects with small black dots&#10;&#10;Description automatically generated with medium confidence">
            <a:extLst>
              <a:ext uri="{FF2B5EF4-FFF2-40B4-BE49-F238E27FC236}">
                <a16:creationId xmlns:a16="http://schemas.microsoft.com/office/drawing/2014/main" id="{53C87D9C-98DF-3186-B1A2-1EB481E21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15" y="1357312"/>
            <a:ext cx="5131479" cy="38004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0FBEE0-F643-20C1-0F2F-95C7BDD5D305}"/>
              </a:ext>
            </a:extLst>
          </p:cNvPr>
          <p:cNvSpPr txBox="1"/>
          <p:nvPr/>
        </p:nvSpPr>
        <p:spPr>
          <a:xfrm>
            <a:off x="135801" y="390048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5FA47C-3648-E2E2-7BBA-CF36811900C4}"/>
              </a:ext>
            </a:extLst>
          </p:cNvPr>
          <p:cNvSpPr txBox="1"/>
          <p:nvPr/>
        </p:nvSpPr>
        <p:spPr>
          <a:xfrm>
            <a:off x="135801" y="193202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70163B-DB3E-A67C-56E2-B98D92E58151}"/>
              </a:ext>
            </a:extLst>
          </p:cNvPr>
          <p:cNvSpPr txBox="1"/>
          <p:nvPr/>
        </p:nvSpPr>
        <p:spPr>
          <a:xfrm>
            <a:off x="6155800" y="391263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23784E-FBE0-E2D2-21DD-BEFF0D83C69A}"/>
              </a:ext>
            </a:extLst>
          </p:cNvPr>
          <p:cNvSpPr txBox="1"/>
          <p:nvPr/>
        </p:nvSpPr>
        <p:spPr>
          <a:xfrm>
            <a:off x="6172203" y="193202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E1E989-08E7-F237-9BA2-C607B1BA8647}"/>
              </a:ext>
            </a:extLst>
          </p:cNvPr>
          <p:cNvSpPr txBox="1"/>
          <p:nvPr/>
        </p:nvSpPr>
        <p:spPr>
          <a:xfrm>
            <a:off x="5783325" y="87333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FaDu</a:t>
            </a:r>
          </a:p>
          <a:p>
            <a:pPr algn="ctr"/>
            <a:r>
              <a:rPr lang="en-US" dirty="0"/>
              <a:t>PE:~30%</a:t>
            </a:r>
          </a:p>
        </p:txBody>
      </p:sp>
      <p:pic>
        <p:nvPicPr>
          <p:cNvPr id="10" name="Picture 9" descr="Several round objects with small spots&#10;&#10;Description automatically generated with medium confidence">
            <a:extLst>
              <a:ext uri="{FF2B5EF4-FFF2-40B4-BE49-F238E27FC236}">
                <a16:creationId xmlns:a16="http://schemas.microsoft.com/office/drawing/2014/main" id="{2B5998D2-ECBC-89D5-887F-147040982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94" y="1357312"/>
            <a:ext cx="5131479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3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5C1E60-C23E-3BCD-C55A-296201DCBBCC}"/>
              </a:ext>
            </a:extLst>
          </p:cNvPr>
          <p:cNvSpPr txBox="1"/>
          <p:nvPr/>
        </p:nvSpPr>
        <p:spPr>
          <a:xfrm>
            <a:off x="393700" y="629146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First Run – HeLa Clonogenic R1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(Based on ~0.3Gy/shot)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4 Shots (Expected Dose ~1.2Gy)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4.83Gy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250, 500, 1000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7 Shots (Expected Dose ~2.1Gy)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5.30Gy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500, 1000, 2000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 Shots (Expected Dose ~4.2 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12.85Gy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1000, 2000, 4000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C95E0D-6247-D948-ABCD-EB02319AFEA8}"/>
              </a:ext>
            </a:extLst>
          </p:cNvPr>
          <p:cNvSpPr txBox="1"/>
          <p:nvPr/>
        </p:nvSpPr>
        <p:spPr>
          <a:xfrm>
            <a:off x="7429500" y="588625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Second Run – FaDu Clonogenic R1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4 Shots (Expected Dose ~1.2Gy)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4.75Gy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250, 500, 1000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7 Shots (Expected Dose ~2.1Gy)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5.33Gy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500, 1000, 2000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 Shots (Expected Dose ~4.2 Gy)</a:t>
            </a:r>
          </a:p>
          <a:p>
            <a:pPr algn="l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15.56Gy</a:t>
            </a:r>
          </a:p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1000, 2000, 4000</a:t>
            </a:r>
          </a:p>
          <a:p>
            <a:pPr algn="l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93CAC-B3B3-F3FA-600C-94153F9E53AB}"/>
              </a:ext>
            </a:extLst>
          </p:cNvPr>
          <p:cNvSpPr txBox="1"/>
          <p:nvPr/>
        </p:nvSpPr>
        <p:spPr>
          <a:xfrm>
            <a:off x="4381500" y="4453930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Third Run </a:t>
            </a:r>
            <a:r>
              <a:rPr lang="en-GB" b="1" dirty="0">
                <a:solidFill>
                  <a:srgbClr val="000000"/>
                </a:solidFill>
                <a:latin typeface="Aptos" panose="020B0004020202020204" pitchFamily="34" charset="0"/>
              </a:rPr>
              <a:t>– HeLa/FaDu R2</a:t>
            </a:r>
            <a:endParaRPr lang="en-GB" sz="1800" b="1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7 Shots (Expected Dose ~2.1Gy)</a:t>
            </a: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4.97Gy</a:t>
            </a:r>
          </a:p>
          <a:p>
            <a:pPr algn="l" rtl="0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500, 1000, 2000</a:t>
            </a:r>
          </a:p>
          <a:p>
            <a:pPr algn="l" rtl="0"/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rtl="0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14 Shots (Expected Dose ~4.2 Gy)</a:t>
            </a:r>
          </a:p>
          <a:p>
            <a:pPr algn="l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RCF Dose: 8.16Gy</a:t>
            </a:r>
          </a:p>
          <a:p>
            <a:pPr algn="l"/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1000, 2000, 4000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D4E621-8352-5056-A7AB-4E5BF31132C3}"/>
              </a:ext>
            </a:extLst>
          </p:cNvPr>
          <p:cNvSpPr txBox="1"/>
          <p:nvPr/>
        </p:nvSpPr>
        <p:spPr>
          <a:xfrm>
            <a:off x="4888049" y="0"/>
            <a:ext cx="183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Day 1 – 19.11.25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B6173-D783-4E5B-2839-457BE1C087A8}"/>
              </a:ext>
            </a:extLst>
          </p:cNvPr>
          <p:cNvSpPr txBox="1"/>
          <p:nvPr/>
        </p:nvSpPr>
        <p:spPr>
          <a:xfrm>
            <a:off x="9889703" y="6488668"/>
            <a:ext cx="230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Day 2 – 20.11.25 – R3</a:t>
            </a:r>
          </a:p>
        </p:txBody>
      </p:sp>
    </p:spTree>
    <p:extLst>
      <p:ext uri="{BB962C8B-B14F-4D97-AF65-F5344CB8AC3E}">
        <p14:creationId xmlns:p14="http://schemas.microsoft.com/office/powerpoint/2010/main" val="3859267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879A06-8C49-918B-86A5-46EC444569D3}"/>
              </a:ext>
            </a:extLst>
          </p:cNvPr>
          <p:cNvSpPr txBox="1"/>
          <p:nvPr/>
        </p:nvSpPr>
        <p:spPr>
          <a:xfrm>
            <a:off x="4888049" y="0"/>
            <a:ext cx="183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Day 3 – 21.11.25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056012-EF45-345B-1047-CC9AF303F117}"/>
              </a:ext>
            </a:extLst>
          </p:cNvPr>
          <p:cNvSpPr txBox="1"/>
          <p:nvPr/>
        </p:nvSpPr>
        <p:spPr>
          <a:xfrm>
            <a:off x="4888049" y="1054100"/>
            <a:ext cx="2886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HeLa/FaDu </a:t>
            </a:r>
          </a:p>
          <a:p>
            <a:r>
              <a:rPr lang="en-US" dirty="0"/>
              <a:t>2Gy – 4 shots (~0.5Gy/shot)</a:t>
            </a:r>
          </a:p>
          <a:p>
            <a:r>
              <a:rPr lang="en-US" dirty="0"/>
              <a:t>3x repeats for each cell line</a:t>
            </a:r>
          </a:p>
          <a:p>
            <a:r>
              <a:rPr lang="en-US" dirty="0"/>
              <a:t>500, 1000, 2000, </a:t>
            </a:r>
            <a:r>
              <a:rPr lang="en-US" b="1" dirty="0"/>
              <a:t>4000</a:t>
            </a:r>
          </a:p>
        </p:txBody>
      </p:sp>
    </p:spTree>
    <p:extLst>
      <p:ext uri="{BB962C8B-B14F-4D97-AF65-F5344CB8AC3E}">
        <p14:creationId xmlns:p14="http://schemas.microsoft.com/office/powerpoint/2010/main" val="352129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3</cp:revision>
  <dcterms:created xsi:type="dcterms:W3CDTF">2025-11-27T15:35:54Z</dcterms:created>
  <dcterms:modified xsi:type="dcterms:W3CDTF">2025-11-27T15:37:07Z</dcterms:modified>
</cp:coreProperties>
</file>