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5" r:id="rId3"/>
    <p:sldId id="257" r:id="rId4"/>
    <p:sldId id="258" r:id="rId5"/>
    <p:sldId id="263" r:id="rId6"/>
    <p:sldId id="259" r:id="rId7"/>
    <p:sldId id="260" r:id="rId8"/>
    <p:sldId id="261" r:id="rId9"/>
    <p:sldId id="262" r:id="rId10"/>
    <p:sldId id="264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22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8/7/25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8/7/25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7 August, 2025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cap.hep.ph.ic.ac.uk/trac/raw-attachment/wiki/Research/LhARA/Documents/PoPLaR_SCAPA_Phase_1.pd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Update from SCAPA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Based on </a:t>
            </a:r>
            <a:r>
              <a:rPr lang="en-GB" b="0" dirty="0">
                <a:hlinkClick r:id="rId2" tooltip="Attachment 'PoPLaR_SCAPA_Phase_1.pdf' in Research/LhARA/Documents"/>
              </a:rPr>
              <a:t>LhARA-TN-2025-05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613B2-F7A1-7579-C728-16FCFE035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D5018-851F-9F50-2430-91E3AC406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 start!</a:t>
            </a:r>
          </a:p>
          <a:p>
            <a:r>
              <a:rPr lang="en-US" dirty="0"/>
              <a:t>Mis-alignment scan performed; broadly in line with simulation</a:t>
            </a:r>
          </a:p>
          <a:p>
            <a:r>
              <a:rPr lang="en-US" dirty="0"/>
              <a:t>Need to establish quantitative agreement between measurement and simulation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8181F-1724-9135-9BF7-52FC92807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28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3FD6D-C273-DB66-60B7-F045368A6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2A0591D0-F971-FC8C-B22D-84175DDAE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" y="0"/>
            <a:ext cx="914001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567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5380-B616-75D8-33B8-F7D5B9C54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Setup 1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16C48F1-E7CE-490E-2F19-661B270B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401518"/>
            <a:ext cx="9144000" cy="741981"/>
          </a:xfrm>
        </p:spPr>
        <p:txBody>
          <a:bodyPr>
            <a:normAutofit fontScale="92500"/>
          </a:bodyPr>
          <a:lstStyle/>
          <a:p>
            <a:r>
              <a:rPr lang="en-US" dirty="0"/>
              <a:t>Laser-target set up “consistent” with 13 MeV endpoint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DF059-DE10-938B-B169-AE10613D7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0D0A1A-AF9F-2D83-F1D0-B86F0ACBE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3" y="834971"/>
            <a:ext cx="8990634" cy="347355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9464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E8A54-8324-3177-B359-9B1356B58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Setup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F763B-4AC5-27AF-B7B3-DCBE1511E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 descr="A machine with many metal parts&#10;&#10;AI-generated content may be incorrect.">
            <a:extLst>
              <a:ext uri="{FF2B5EF4-FFF2-40B4-BE49-F238E27FC236}">
                <a16:creationId xmlns:a16="http://schemas.microsoft.com/office/drawing/2014/main" id="{B744492C-D996-BFCF-8436-B611BF9A64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762"/>
          <a:stretch>
            <a:fillRect/>
          </a:stretch>
        </p:blipFill>
        <p:spPr>
          <a:xfrm>
            <a:off x="702510" y="563097"/>
            <a:ext cx="7738980" cy="436699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7180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47CA6-6184-FAC0-3C5F-9789610E1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Initial RCF 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509A4-7CE0-DC66-8125-DC348555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pic>
        <p:nvPicPr>
          <p:cNvPr id="10" name="Picture 9" descr="A close-up of a plastic bag&#10;&#10;AI-generated content may be incorrect.">
            <a:extLst>
              <a:ext uri="{FF2B5EF4-FFF2-40B4-BE49-F238E27FC236}">
                <a16:creationId xmlns:a16="http://schemas.microsoft.com/office/drawing/2014/main" id="{0FABA54C-2B4A-C186-1574-0B91E4D6B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10" y="640958"/>
            <a:ext cx="8373979" cy="44199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D81062-69B6-E7D2-2C47-F57DBB5AD92B}"/>
              </a:ext>
            </a:extLst>
          </p:cNvPr>
          <p:cNvSpPr txBox="1"/>
          <p:nvPr/>
        </p:nvSpPr>
        <p:spPr>
          <a:xfrm>
            <a:off x="113212" y="20116"/>
            <a:ext cx="3828740" cy="7386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2025 June/July Pre-Poplar testing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Run-10, Shot-1, 1xAl Foil + 10 EBT3 stack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Placed after PMQ2 ~140 mm from front of PMQ2</a:t>
            </a:r>
          </a:p>
        </p:txBody>
      </p:sp>
    </p:spTree>
    <p:extLst>
      <p:ext uri="{BB962C8B-B14F-4D97-AF65-F5344CB8AC3E}">
        <p14:creationId xmlns:p14="http://schemas.microsoft.com/office/powerpoint/2010/main" val="332142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8EEE-A57E-6B99-7341-5299586BE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RCF measurement @ 12 cm (RCF3)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8C209-6FEB-54DF-1B5A-70B50232E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7586A5-C8DA-32A8-A283-1F8FABFB0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3" y="741981"/>
            <a:ext cx="9014454" cy="365953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8836C1-97A3-B98E-C9B7-94FC9A715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7" y="4107097"/>
            <a:ext cx="2562189" cy="98990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8E16CBA-0017-47D7-E6EC-848A5585F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898" y="4362774"/>
            <a:ext cx="5912604" cy="695487"/>
          </a:xfrm>
          <a:solidFill>
            <a:schemeClr val="tx1"/>
          </a:solidFill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With RCF stack at RCF3, found that </a:t>
            </a:r>
            <a:r>
              <a:rPr lang="en-US" sz="2000" i="1" dirty="0"/>
              <a:t>maximum</a:t>
            </a:r>
            <a:r>
              <a:rPr lang="en-US" sz="2000" dirty="0"/>
              <a:t> energy of beam was between 11.4 and 12.7 MeV</a:t>
            </a:r>
          </a:p>
        </p:txBody>
      </p:sp>
    </p:spTree>
    <p:extLst>
      <p:ext uri="{BB962C8B-B14F-4D97-AF65-F5344CB8AC3E}">
        <p14:creationId xmlns:p14="http://schemas.microsoft.com/office/powerpoint/2010/main" val="2599814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5CE9B-1EC7-C320-DA3A-53A93F6CA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@ exit window (RCF4)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AFA9E-C0BB-B262-CABC-E9EC53E88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94868"/>
            <a:ext cx="9144000" cy="1648632"/>
          </a:xfrm>
        </p:spPr>
        <p:txBody>
          <a:bodyPr/>
          <a:lstStyle/>
          <a:p>
            <a:r>
              <a:rPr lang="en-US" dirty="0"/>
              <a:t>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34E1FA-8C17-063B-181E-BBE12B3C5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6DF23A-B091-A710-7F21-71B128431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7" y="4107097"/>
            <a:ext cx="2562189" cy="98990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1A4B61-967F-FED1-9237-4B7C6D307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6705" y="617240"/>
            <a:ext cx="4423642" cy="446426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DB7080-BD05-2681-F5F1-E6783B15D12E}"/>
              </a:ext>
            </a:extLst>
          </p:cNvPr>
          <p:cNvSpPr txBox="1"/>
          <p:nvPr/>
        </p:nvSpPr>
        <p:spPr>
          <a:xfrm>
            <a:off x="99442" y="1175327"/>
            <a:ext cx="2430858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Best transmission of </a:t>
            </a:r>
          </a:p>
          <a:p>
            <a:r>
              <a:rPr lang="en-US" sz="1600" dirty="0">
                <a:solidFill>
                  <a:schemeClr val="bg1"/>
                </a:solidFill>
              </a:rPr>
              <a:t>Gaussian energy spectrum </a:t>
            </a:r>
          </a:p>
          <a:p>
            <a:r>
              <a:rPr lang="en-US" sz="1600" dirty="0">
                <a:solidFill>
                  <a:schemeClr val="bg1"/>
                </a:solidFill>
              </a:rPr>
              <a:t>beam </a:t>
            </a:r>
            <a:r>
              <a:rPr lang="en-US" sz="1600" dirty="0" err="1">
                <a:solidFill>
                  <a:schemeClr val="bg1"/>
                </a:solidFill>
              </a:rPr>
              <a:t>centred</a:t>
            </a:r>
            <a:r>
              <a:rPr lang="en-US" sz="1600" dirty="0">
                <a:solidFill>
                  <a:schemeClr val="bg1"/>
                </a:solidFill>
              </a:rPr>
              <a:t> on 10MeV.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0E65DE7-DB07-BA67-2BAA-7267BDB77F4F}"/>
              </a:ext>
            </a:extLst>
          </p:cNvPr>
          <p:cNvCxnSpPr>
            <a:stCxn id="7" idx="3"/>
          </p:cNvCxnSpPr>
          <p:nvPr/>
        </p:nvCxnSpPr>
        <p:spPr>
          <a:xfrm>
            <a:off x="2530300" y="1590826"/>
            <a:ext cx="2181185" cy="253472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C504E51-AC0B-8893-9786-B22991C7B0FC}"/>
              </a:ext>
            </a:extLst>
          </p:cNvPr>
          <p:cNvSpPr txBox="1"/>
          <p:nvPr/>
        </p:nvSpPr>
        <p:spPr>
          <a:xfrm>
            <a:off x="7193889" y="2489136"/>
            <a:ext cx="1880367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Spatial distribution indicated focus </a:t>
            </a:r>
            <a:r>
              <a:rPr lang="en-US" sz="1600" b="1" i="1" dirty="0">
                <a:solidFill>
                  <a:schemeClr val="bg1"/>
                </a:solidFill>
              </a:rPr>
              <a:t>inside </a:t>
            </a:r>
            <a:r>
              <a:rPr lang="en-US" sz="1600" b="1" dirty="0">
                <a:solidFill>
                  <a:schemeClr val="bg1"/>
                </a:solidFill>
              </a:rPr>
              <a:t>vacuum chamber</a:t>
            </a:r>
          </a:p>
        </p:txBody>
      </p:sp>
    </p:spTree>
    <p:extLst>
      <p:ext uri="{BB962C8B-B14F-4D97-AF65-F5344CB8AC3E}">
        <p14:creationId xmlns:p14="http://schemas.microsoft.com/office/powerpoint/2010/main" val="3375934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42D4D-B4B7-C7A6-6880-66477D529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48D92-90A6-9D68-CE2D-BC230F152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Setup 2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4B1EBB7-2790-C36C-F4A6-585F58975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401518"/>
            <a:ext cx="9144000" cy="741981"/>
          </a:xfrm>
        </p:spPr>
        <p:txBody>
          <a:bodyPr>
            <a:normAutofit/>
          </a:bodyPr>
          <a:lstStyle/>
          <a:p>
            <a:r>
              <a:rPr lang="en-US" dirty="0"/>
              <a:t>Q1 5 mm closer to target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444130-6BA7-E196-57F1-8C31B11C6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442BFA-5C1F-76A5-6A5B-83C2FA42B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40" y="842720"/>
            <a:ext cx="8950520" cy="345806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85531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8FD6E-DB9D-4019-15F4-74F61A6F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z</a:t>
            </a:r>
            <a:r>
              <a:rPr lang="en-US" dirty="0"/>
              <a:t> scan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B7A02-0F56-DF1B-F9FF-B1BFA05C1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62810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Keep distance between quads fixed, scan position of Q1 (source to upstream surface) from 105 mm to 115 mm</a:t>
            </a:r>
          </a:p>
          <a:p>
            <a:r>
              <a:rPr lang="en-US" dirty="0"/>
              <a:t>Observation:</a:t>
            </a:r>
          </a:p>
          <a:p>
            <a:pPr lvl="1"/>
            <a:r>
              <a:rPr lang="en-US" dirty="0"/>
              <a:t>“Cross” observed @ z = 105 mm; transition to “horizontal distribution” (with no vertical line) at </a:t>
            </a:r>
            <a:br>
              <a:rPr lang="en-US" dirty="0"/>
            </a:br>
            <a:r>
              <a:rPr lang="en-US" dirty="0"/>
              <a:t>z ~ 110 mm</a:t>
            </a:r>
          </a:p>
          <a:p>
            <a:r>
              <a:rPr lang="en-US" dirty="0"/>
              <a:t>Simulation:</a:t>
            </a:r>
          </a:p>
          <a:p>
            <a:pPr lvl="1"/>
            <a:r>
              <a:rPr lang="en-US" dirty="0"/>
              <a:t>Trend seen in simulation in </a:t>
            </a:r>
            <a:br>
              <a:rPr lang="en-US" dirty="0"/>
            </a:br>
            <a:r>
              <a:rPr lang="en-US" dirty="0"/>
              <a:t>agreement with </a:t>
            </a:r>
            <a:br>
              <a:rPr lang="en-US" dirty="0"/>
            </a:br>
            <a:r>
              <a:rPr lang="en-US" dirty="0"/>
              <a:t>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F26F72-80DA-E7A3-1D24-56304FCBF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12C214-8FA1-61E0-C5A4-1436B3AF6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505" y="2301990"/>
            <a:ext cx="5435600" cy="27813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9" name="Picture 8" descr="A yellow star on a blue background&#10;&#10;AI-generated content may be incorrect.">
            <a:extLst>
              <a:ext uri="{FF2B5EF4-FFF2-40B4-BE49-F238E27FC236}">
                <a16:creationId xmlns:a16="http://schemas.microsoft.com/office/drawing/2014/main" id="{600BFD98-C8C5-55E7-F675-9D67B7EE8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40" y="3189281"/>
            <a:ext cx="3283626" cy="184117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10C68D-2562-17D2-3DFA-450C34381636}"/>
              </a:ext>
            </a:extLst>
          </p:cNvPr>
          <p:cNvSpPr txBox="1"/>
          <p:nvPr/>
        </p:nvSpPr>
        <p:spPr>
          <a:xfrm>
            <a:off x="176440" y="3189281"/>
            <a:ext cx="1996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Lanex</a:t>
            </a:r>
            <a:r>
              <a:rPr lang="en-US" sz="1400" dirty="0">
                <a:solidFill>
                  <a:schemeClr val="bg1"/>
                </a:solidFill>
              </a:rPr>
              <a:t> d/s of exit window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Setup 1</a:t>
            </a:r>
          </a:p>
        </p:txBody>
      </p:sp>
    </p:spTree>
    <p:extLst>
      <p:ext uri="{BB962C8B-B14F-4D97-AF65-F5344CB8AC3E}">
        <p14:creationId xmlns:p14="http://schemas.microsoft.com/office/powerpoint/2010/main" val="659866822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130</TotalTime>
  <Words>218</Words>
  <Application>Microsoft Macintosh PowerPoint</Application>
  <PresentationFormat>On-screen Show (16:9)</PresentationFormat>
  <Paragraphs>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KL-standard-black</vt:lpstr>
      <vt:lpstr>Update from SCAPA</vt:lpstr>
      <vt:lpstr>PowerPoint Presentation</vt:lpstr>
      <vt:lpstr>Setup 1</vt:lpstr>
      <vt:lpstr>Setup 1</vt:lpstr>
      <vt:lpstr>Initial RCF measurement</vt:lpstr>
      <vt:lpstr>Initial RCF measurement @ 12 cm (RCF3)</vt:lpstr>
      <vt:lpstr>Beam @ exit window (RCF4)</vt:lpstr>
      <vt:lpstr>Setup 2</vt:lpstr>
      <vt:lpstr>z scan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7</cp:revision>
  <dcterms:created xsi:type="dcterms:W3CDTF">2025-08-07T11:53:53Z</dcterms:created>
  <dcterms:modified xsi:type="dcterms:W3CDTF">2025-08-07T14:10:41Z</dcterms:modified>
</cp:coreProperties>
</file>