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1523" r:id="rId4"/>
    <p:sldId id="1528" r:id="rId5"/>
    <p:sldId id="257" r:id="rId6"/>
    <p:sldId id="258" r:id="rId7"/>
    <p:sldId id="152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D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6"/>
    <p:restoredTop sz="94694"/>
  </p:normalViewPr>
  <p:slideViewPr>
    <p:cSldViewPr snapToGrid="0" snapToObjects="1">
      <p:cViewPr varScale="1">
        <p:scale>
          <a:sx n="116" d="100"/>
          <a:sy n="116" d="100"/>
        </p:scale>
        <p:origin x="112" y="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14 November,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213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66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54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68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684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03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077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9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968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603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48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11/14/23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45A6F-C888-41C8-A8BC-8DFB059F4FDF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36770-3EE4-4014-A8A2-59D87224F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02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6F87F-59BE-507F-849F-64ECF0D95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Following-up last week’s discussion …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E4FB972-BAAA-D0A0-A8F8-5797D6FE0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0240"/>
            <a:ext cx="12192000" cy="62077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agreed </a:t>
            </a:r>
            <a:r>
              <a:rPr lang="en-US" dirty="0" err="1"/>
              <a:t>parallelised</a:t>
            </a:r>
            <a:r>
              <a:rPr lang="en-US" dirty="0"/>
              <a:t> approach:</a:t>
            </a:r>
          </a:p>
          <a:p>
            <a:pPr lvl="1"/>
            <a:r>
              <a:rPr lang="en-US" dirty="0"/>
              <a:t>Exploit existing facilities to do relevant experiments:</a:t>
            </a:r>
          </a:p>
          <a:p>
            <a:pPr lvl="2"/>
            <a:r>
              <a:rPr lang="en-US" dirty="0"/>
              <a:t>As being done by (e.g.) ND, RG, …; </a:t>
            </a:r>
            <a:r>
              <a:rPr lang="en-US" dirty="0" err="1"/>
              <a:t>JMcG</a:t>
            </a:r>
            <a:r>
              <a:rPr lang="en-US" dirty="0"/>
              <a:t>, </a:t>
            </a:r>
            <a:r>
              <a:rPr lang="en-US" dirty="0" err="1"/>
              <a:t>Jpar</a:t>
            </a:r>
            <a:r>
              <a:rPr lang="en-US" dirty="0"/>
              <a:t>, TP, …</a:t>
            </a:r>
          </a:p>
          <a:p>
            <a:pPr lvl="1"/>
            <a:r>
              <a:rPr lang="en-US" dirty="0"/>
              <a:t>Permanent magnet quad doublet on SCAPA to advance first laser-driven </a:t>
            </a:r>
            <a:r>
              <a:rPr lang="en-US" dirty="0" err="1"/>
              <a:t>rbio</a:t>
            </a:r>
            <a:r>
              <a:rPr lang="en-US" dirty="0"/>
              <a:t> experiments</a:t>
            </a:r>
          </a:p>
          <a:p>
            <a:pPr lvl="1"/>
            <a:r>
              <a:rPr lang="en-US" dirty="0" err="1"/>
              <a:t>Develoment</a:t>
            </a:r>
            <a:r>
              <a:rPr lang="en-US" dirty="0"/>
              <a:t> of staged-implementation concept for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bioPoP</a:t>
            </a:r>
            <a:endParaRPr lang="en-US" dirty="0"/>
          </a:p>
          <a:p>
            <a:r>
              <a:rPr lang="en-US" dirty="0"/>
              <a:t>This update about “PMQ” option to advance start:</a:t>
            </a:r>
          </a:p>
          <a:p>
            <a:pPr lvl="1"/>
            <a:r>
              <a:rPr lang="en-US" dirty="0"/>
              <a:t>First study:</a:t>
            </a:r>
          </a:p>
          <a:p>
            <a:pPr lvl="2"/>
            <a:r>
              <a:rPr lang="en-US" dirty="0"/>
              <a:t>Quad doublet as at LMU</a:t>
            </a:r>
          </a:p>
          <a:p>
            <a:pPr lvl="2"/>
            <a:r>
              <a:rPr lang="en-US" dirty="0"/>
              <a:t>Beam optics: Riddhi/Alfredo</a:t>
            </a:r>
          </a:p>
          <a:p>
            <a:pPr lvl="3"/>
            <a:r>
              <a:rPr lang="en-US" dirty="0"/>
              <a:t>Updates in weeks to come</a:t>
            </a:r>
          </a:p>
          <a:p>
            <a:pPr lvl="2"/>
            <a:r>
              <a:rPr lang="en-US" dirty="0"/>
              <a:t>Feasibility:</a:t>
            </a:r>
          </a:p>
          <a:p>
            <a:pPr lvl="3"/>
            <a:r>
              <a:rPr lang="en-US" dirty="0"/>
              <a:t>Working towards magnet quotes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0C99E5-98AD-0144-C537-29634C702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699" y="4245535"/>
            <a:ext cx="4558301" cy="261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60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C0484-1F06-22AE-C6B1-35F9F54E4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PMQs form Ben Shepherd and Neil Thompson (DL)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F80CC-67E4-F88C-D295-8CA54F840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Initial sketch from BS:</a:t>
            </a:r>
          </a:p>
          <a:p>
            <a:pPr lvl="1"/>
            <a:r>
              <a:rPr lang="en-US" dirty="0"/>
              <a:t>Halbach array concept</a:t>
            </a:r>
          </a:p>
          <a:p>
            <a:r>
              <a:rPr lang="en-US" dirty="0"/>
              <a:t>Design opposite gave:</a:t>
            </a:r>
          </a:p>
          <a:p>
            <a:pPr lvl="1"/>
            <a:r>
              <a:rPr lang="en-US" dirty="0"/>
              <a:t>325 T/m gradient</a:t>
            </a:r>
          </a:p>
          <a:p>
            <a:pPr lvl="1"/>
            <a:r>
              <a:rPr lang="en-US" dirty="0"/>
              <a:t>Aperture 10mm</a:t>
            </a:r>
          </a:p>
          <a:p>
            <a:r>
              <a:rPr lang="en-US" dirty="0"/>
              <a:t>For comparison, LMU:</a:t>
            </a:r>
          </a:p>
          <a:p>
            <a:pPr lvl="1"/>
            <a:r>
              <a:rPr lang="en-US" dirty="0"/>
              <a:t>330 T/m gradient</a:t>
            </a:r>
          </a:p>
          <a:p>
            <a:pPr lvl="1"/>
            <a:r>
              <a:rPr lang="en-US" dirty="0"/>
              <a:t>Aperture 10mm</a:t>
            </a:r>
          </a:p>
          <a:p>
            <a:r>
              <a:rPr lang="en-US" dirty="0"/>
              <a:t>BS, KL, NT, CW:</a:t>
            </a:r>
          </a:p>
          <a:p>
            <a:pPr lvl="1"/>
            <a:r>
              <a:rPr lang="en-US" dirty="0"/>
              <a:t>Met, 13Nov23:</a:t>
            </a:r>
          </a:p>
          <a:p>
            <a:pPr lvl="2"/>
            <a:r>
              <a:rPr lang="en-US" dirty="0"/>
              <a:t>Feasibility discussed</a:t>
            </a:r>
          </a:p>
          <a:p>
            <a:pPr lvl="2"/>
            <a:r>
              <a:rPr lang="en-US" dirty="0"/>
              <a:t>Gradients up to 400 T/m </a:t>
            </a:r>
            <a:br>
              <a:rPr lang="en-US" dirty="0"/>
            </a:br>
            <a:r>
              <a:rPr lang="en-US" dirty="0"/>
              <a:t>possible</a:t>
            </a:r>
          </a:p>
          <a:p>
            <a:pPr lvl="2"/>
            <a:r>
              <a:rPr lang="en-US" dirty="0"/>
              <a:t>Cost for fixed poll-tip </a:t>
            </a:r>
            <a:br>
              <a:rPr lang="en-US" dirty="0"/>
            </a:br>
            <a:r>
              <a:rPr lang="en-US" dirty="0"/>
              <a:t>separation may be ~£20k</a:t>
            </a:r>
          </a:p>
          <a:p>
            <a:pPr lvl="2"/>
            <a:r>
              <a:rPr lang="en-US" dirty="0"/>
              <a:t>NT has some modelling for </a:t>
            </a:r>
            <a:br>
              <a:rPr lang="en-US" dirty="0"/>
            </a:br>
            <a:r>
              <a:rPr lang="en-US" dirty="0"/>
              <a:t>EPAC (next couple of slides)</a:t>
            </a:r>
          </a:p>
        </p:txBody>
      </p:sp>
      <p:pic>
        <p:nvPicPr>
          <p:cNvPr id="5" name="Picture 4" descr="A green circular graph with blue arrows&#10;&#10;Description automatically generated">
            <a:extLst>
              <a:ext uri="{FF2B5EF4-FFF2-40B4-BE49-F238E27FC236}">
                <a16:creationId xmlns:a16="http://schemas.microsoft.com/office/drawing/2014/main" id="{5914E2B5-E51D-2828-DAF9-5A71083A9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129" y="1047963"/>
            <a:ext cx="6752125" cy="537212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2105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438" y="1992548"/>
            <a:ext cx="4485774" cy="481229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41188" y="4104504"/>
          <a:ext cx="404261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512">
                  <a:extLst>
                    <a:ext uri="{9D8B030D-6E8A-4147-A177-3AD203B41FA5}">
                      <a16:colId xmlns:a16="http://schemas.microsoft.com/office/drawing/2014/main" val="1724259893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718337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Peak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~500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787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Physical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43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Integrated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 25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442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Internal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15909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9748" y="1195082"/>
            <a:ext cx="440647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have designed, and are building, four compact, in-vacuum, high-field hybrid permanent magnet quadrupoles for the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Extreme Photonics Application Centre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(EPAC) Project at RAL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quads will be used to capture highly divergent electron bunches as they exit a plasma acceleration stage at up to 5GeV.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They are mountable in two orientations so can be used as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F-Quads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D-Quads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Parameters: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507775" y="888777"/>
            <a:ext cx="1552073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Tapped holes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locating blocks against central pipe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09883" y="1223306"/>
            <a:ext cx="193307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Pole pieces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1006 Steel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33558" y="2461258"/>
            <a:ext cx="1838325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NdFeB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Magnet Blocks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Vacuumschmelze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VACODYM 745 TP,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 = 1.37T, with a &lt;6um titanium nitride coating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643" y="5504256"/>
            <a:ext cx="2225842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Tuning Holes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 holes with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insertable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1006 steel rods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523969" y="1523876"/>
            <a:ext cx="1143977" cy="2223859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876750" y="1195082"/>
            <a:ext cx="120866" cy="1575305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0931395" y="1778367"/>
            <a:ext cx="281037" cy="1049054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3"/>
          </p:cNvCxnSpPr>
          <p:nvPr/>
        </p:nvCxnSpPr>
        <p:spPr>
          <a:xfrm>
            <a:off x="6871883" y="3153756"/>
            <a:ext cx="1634443" cy="10039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405438" y="4850251"/>
            <a:ext cx="1531745" cy="737613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289208" y="893351"/>
            <a:ext cx="2108632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Blocks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clamped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rather than glued to allow block sorting/adjustment after measurement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70910" y="203806"/>
            <a:ext cx="789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Hybrid Permanent Magnet Quadrupoles For EPAC</a:t>
            </a:r>
          </a:p>
        </p:txBody>
      </p:sp>
    </p:spTree>
    <p:extLst>
      <p:ext uri="{BB962C8B-B14F-4D97-AF65-F5344CB8AC3E}">
        <p14:creationId xmlns:p14="http://schemas.microsoft.com/office/powerpoint/2010/main" val="645548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947" y="3062061"/>
            <a:ext cx="4765910" cy="3574433"/>
          </a:xfrm>
          <a:prstGeom prst="rect">
            <a:avLst/>
          </a:prstGeom>
        </p:spPr>
      </p:pic>
      <p:graphicFrame>
        <p:nvGraphicFramePr>
          <p:cNvPr id="3" name="Content Placeholder 5"/>
          <p:cNvGraphicFramePr>
            <a:graphicFrameLocks/>
          </p:cNvGraphicFramePr>
          <p:nvPr/>
        </p:nvGraphicFramePr>
        <p:xfrm>
          <a:off x="988595" y="3237597"/>
          <a:ext cx="4582026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2947">
                  <a:extLst>
                    <a:ext uri="{9D8B030D-6E8A-4147-A177-3AD203B41FA5}">
                      <a16:colId xmlns:a16="http://schemas.microsoft.com/office/drawing/2014/main" val="1841481000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605158946"/>
                    </a:ext>
                  </a:extLst>
                </a:gridCol>
                <a:gridCol w="733926">
                  <a:extLst>
                    <a:ext uri="{9D8B030D-6E8A-4147-A177-3AD203B41FA5}">
                      <a16:colId xmlns:a16="http://schemas.microsoft.com/office/drawing/2014/main" val="1339719638"/>
                    </a:ext>
                  </a:extLst>
                </a:gridCol>
                <a:gridCol w="733926">
                  <a:extLst>
                    <a:ext uri="{9D8B030D-6E8A-4147-A177-3AD203B41FA5}">
                      <a16:colId xmlns:a16="http://schemas.microsoft.com/office/drawing/2014/main" val="4027034934"/>
                    </a:ext>
                  </a:extLst>
                </a:gridCol>
                <a:gridCol w="1281364">
                  <a:extLst>
                    <a:ext uri="{9D8B030D-6E8A-4147-A177-3AD203B41FA5}">
                      <a16:colId xmlns:a16="http://schemas.microsoft.com/office/drawing/2014/main" val="752802514"/>
                    </a:ext>
                  </a:extLst>
                </a:gridCol>
              </a:tblGrid>
              <a:tr h="621941">
                <a:tc>
                  <a:txBody>
                    <a:bodyPr/>
                    <a:lstStyle/>
                    <a:p>
                      <a:r>
                        <a:rPr lang="en-GB" sz="1400" b="1" dirty="0"/>
                        <a:t>Rod combination ID 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Rod-3*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Rod-2*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Rod-1*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Peak Gradient (T/m)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994229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484.6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759246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490.1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311102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493.5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07852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498.8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67645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502.4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99326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506.9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070905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509.9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584962"/>
                  </a:ext>
                </a:extLst>
              </a:tr>
              <a:tr h="259142">
                <a:tc>
                  <a:txBody>
                    <a:bodyPr/>
                    <a:lstStyle/>
                    <a:p>
                      <a:r>
                        <a:rPr lang="en-GB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514.1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43073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19037" y="233885"/>
            <a:ext cx="789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3-Bit Tuning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8924" y="1011091"/>
            <a:ext cx="57022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Tolerance studies indicate that for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perfectly assembled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magnets the gradient variation over 4 quads will be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 to 1.8%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specification, from beam dynamics studies, is that maximum allowed variation is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1%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have therefore designed a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3-Bit Tuning System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using 3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insertable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steel rods, that allows the gradient to be varied in 8 steps of 0.8% over a full range of 6% - this should allow all quads to be brought within specification.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6" t="36397" r="37426" b="37514"/>
          <a:stretch/>
        </p:blipFill>
        <p:spPr>
          <a:xfrm>
            <a:off x="8810323" y="938463"/>
            <a:ext cx="2002859" cy="21235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10951" y="2107933"/>
            <a:ext cx="1933074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Rod/Hole 1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405862" y="1793011"/>
            <a:ext cx="1008849" cy="37769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10951" y="1523106"/>
            <a:ext cx="1933074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Rod/Hole 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7432" y="1017107"/>
            <a:ext cx="1933074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Rod/Hole 3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392025" y="1201549"/>
            <a:ext cx="667754" cy="189622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8405862" y="1636180"/>
            <a:ext cx="888533" cy="8637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71843" y="6407517"/>
            <a:ext cx="3108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0 = Rod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 = Rod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1950187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0DCE-AF90-D14B-8929-0B7A08D05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SCAPA protons from RG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42689A5-E337-40DE-046B-33227E33B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186" y="4471009"/>
            <a:ext cx="6588086" cy="239763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Expect phase-space delivered to sample to be determined by focusing and collimation, but …</a:t>
            </a:r>
          </a:p>
          <a:p>
            <a:r>
              <a:rPr lang="en-US" dirty="0"/>
              <a:t>Would like to understand better relation between “theory” </a:t>
            </a:r>
            <a:r>
              <a:rPr lang="en-US"/>
              <a:t>and measurement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50FDD5-3A54-0823-CBCC-0DD7B21C1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58" y="42966"/>
            <a:ext cx="5977507" cy="441739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E82700-F0FA-0FCC-8787-63340C4F0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830" y="4011631"/>
            <a:ext cx="4900987" cy="28124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0A3E4B-B813-EA4A-CA34-9E8106B0D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830" y="892095"/>
            <a:ext cx="4900987" cy="298979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234D5D-AA41-6F72-C4FD-90EC579E0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2042" y="594892"/>
            <a:ext cx="3540775" cy="75349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F1CC5E-8202-1D0A-4863-BBA669FFC8B2}"/>
              </a:ext>
            </a:extLst>
          </p:cNvPr>
          <p:cNvSpPr txBox="1"/>
          <p:nvPr/>
        </p:nvSpPr>
        <p:spPr>
          <a:xfrm>
            <a:off x="8431768" y="5179319"/>
            <a:ext cx="2932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Used in present simulation</a:t>
            </a:r>
            <a:br>
              <a:rPr lang="en-US" dirty="0"/>
            </a:br>
            <a:r>
              <a:rPr lang="en-US" dirty="0"/>
              <a:t>on advice of </a:t>
            </a:r>
            <a:r>
              <a:rPr lang="en-US" dirty="0" err="1"/>
              <a:t>J.Schreiber</a:t>
            </a:r>
            <a:r>
              <a:rPr lang="en-US" dirty="0"/>
              <a:t>, LMU</a:t>
            </a:r>
          </a:p>
        </p:txBody>
      </p:sp>
    </p:spTree>
    <p:extLst>
      <p:ext uri="{BB962C8B-B14F-4D97-AF65-F5344CB8AC3E}">
        <p14:creationId xmlns:p14="http://schemas.microsoft.com/office/powerpoint/2010/main" val="1440840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</TotalTime>
  <Words>545</Words>
  <Application>Microsoft Macintosh PowerPoint</Application>
  <PresentationFormat>Widescreen</PresentationFormat>
  <Paragraphs>105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1_Office Theme</vt:lpstr>
      <vt:lpstr>Update</vt:lpstr>
      <vt:lpstr>Following-up last week’s discussion …</vt:lpstr>
      <vt:lpstr>PMQs form Ben Shepherd and Neil Thompson (DL)</vt:lpstr>
      <vt:lpstr>PowerPoint Presentation</vt:lpstr>
      <vt:lpstr>PowerPoint Presentation</vt:lpstr>
      <vt:lpstr>SCAPA protons from RG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74</cp:revision>
  <dcterms:created xsi:type="dcterms:W3CDTF">2022-02-08T12:34:24Z</dcterms:created>
  <dcterms:modified xsi:type="dcterms:W3CDTF">2023-11-14T13:25:13Z</dcterms:modified>
</cp:coreProperties>
</file>