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61" r:id="rId3"/>
    <p:sldId id="268" r:id="rId4"/>
    <p:sldId id="269" r:id="rId5"/>
    <p:sldId id="270" r:id="rId6"/>
    <p:sldId id="274" r:id="rId7"/>
    <p:sldId id="271" r:id="rId8"/>
    <p:sldId id="272" r:id="rId9"/>
    <p:sldId id="273" r:id="rId10"/>
    <p:sldId id="276" r:id="rId11"/>
    <p:sldId id="280" r:id="rId12"/>
    <p:sldId id="277" r:id="rId13"/>
    <p:sldId id="275" r:id="rId14"/>
    <p:sldId id="281" r:id="rId15"/>
    <p:sldId id="278" r:id="rId16"/>
    <p:sldId id="279" r:id="rId17"/>
    <p:sldId id="28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A0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/>
    <p:restoredTop sz="94729"/>
  </p:normalViewPr>
  <p:slideViewPr>
    <p:cSldViewPr snapToGrid="0">
      <p:cViewPr>
        <p:scale>
          <a:sx n="92" d="100"/>
          <a:sy n="92" d="100"/>
        </p:scale>
        <p:origin x="1344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3524E-131E-F24A-BAAA-A82CAF15C13B}" type="datetimeFigureOut">
              <a:rPr lang="en-US" smtClean="0"/>
              <a:t>8/21/25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11D439-4721-004E-9C58-79E6342460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09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1D439-4721-004E-9C58-79E63424602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0790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1D439-4721-004E-9C58-79E63424602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194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F5D70-00B8-4704-65EC-5F37F4B272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730AD0-70A3-333C-7046-40A937DBC5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B519F-674A-1867-E781-58B3B1F1E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A1D29D-8305-D84E-DDC1-4BA338869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A004B-00BB-C8E9-9CE5-9F985378D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51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EEA1-65F2-3720-9900-78E203028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2D787-E2AD-787A-04FF-573656E21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496C9-D938-F3D9-8DCA-3048EF225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84829-3F58-6750-4BF1-5DBB078EC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544A0-680E-6713-9F35-5B23B7139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84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A1ECC-7AD1-EC73-BC77-10A11A8DA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9B351F-82C2-2D05-1698-843DD0E07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F4815-6677-2F0C-869E-5AE60181D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7D6E4-7E22-A8F7-C30C-DE7E2FFE9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B62A56-3148-4918-4CDA-38703C861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216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A12EC-91C4-442B-40A9-1AB286D74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4DD46-7941-2429-B831-615A74C2B3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CF77AF-D2F1-AFF2-B0C7-6DE02211FC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CD90E8-428C-056B-0786-AB6E6A89C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A26657-67D5-77AA-4E03-2DEA424F1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D931C0-68D3-50EA-8498-8E4465D9B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92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37204-F865-0DC2-607B-B6BD2C265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7BC14-95DF-1A29-E9BB-002743A4AD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A57A53-8CCF-4D50-F0AE-1E053B075B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14974A-5D19-C16E-D548-98F9AF7AC7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AB2D8A-2563-484F-26B4-360F4BFC88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6EB9F1-4FCB-8E41-E457-DA2C8F25A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F34B1-79C0-34FA-7604-4FEAAC649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F6C366-F499-9171-5208-5198E6F53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481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72A18-16A2-DC7D-30E5-8D400CF1C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190FD5-E9F0-D620-4BE5-7A46D6817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312111-AC90-DD2F-CE4B-3B9143BDF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F08EC0-3639-E9C9-A6C6-40595AE45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828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D40EF9-D819-536A-2516-A45641EB7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99BA1-F557-0989-3647-40B4BBA05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EF656F-3AAB-2201-2212-D9A90447B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94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F62D7-E5D4-8402-417C-9A2ADB8B2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79D94-1521-47AF-0953-E335970F0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19BB88-6CE7-715C-9E4C-315B33A529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DF9511-6D6E-B5BF-6F92-C01CE14FB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2D0091-51B5-45FD-CD3C-F234B8668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77589-F481-FE9C-8C56-F1D3659F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202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A32E0-B08A-B53C-92F2-79181A6BA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4984B3-C414-FDB7-B79D-157A66378A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F616D8-FF72-A481-257C-8980A0B4EA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9C49F-FFC0-8AAC-5C9F-947B26A004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263155-0F7A-A23D-91EC-A6CBF447F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21F055-824B-1A9E-9268-BD652993C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963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B3628-24CC-F895-0151-18A6E6FFE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85F52F-FAD0-B387-8EC7-58E4B5D345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FE8A2-F16C-001B-ACC5-FB2DB2387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B312F-2F36-4619-2E1E-4664F3ED2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59B9D7-8EEA-FEC9-EAB1-3B4762704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64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2C9F79-A591-C39C-86E0-C4093B0FDD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9E0075-3BE1-6806-9B39-910FA1184B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8726A9-624E-9FED-F371-15B12DC60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3D5BE-CBBA-6368-153E-6C1484330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22598A-D708-076A-C912-249B83B7E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721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60C7D9-9B59-EA7F-547A-78E020985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2F38C2-484D-C8DE-20B8-1BA61D95BF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EEE4F5-ADE0-734A-101B-094F2B0EFE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974ADE-7232-5C4C-96C9-CDAD37125C38}" type="datetimeFigureOut">
              <a:rPr lang="en-US" smtClean="0"/>
              <a:t>8/20/25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DEBEFB-ED2B-F966-3CC5-CE919BA8A0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2224E-059D-12DD-F5A9-FF11D46C8D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18194E-F617-C641-A1CC-1EE6685CF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63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microsoft.com/office/2007/relationships/hdphoto" Target="../media/hdphoto2.wdp"/><Relationship Id="rId4" Type="http://schemas.openxmlformats.org/officeDocument/2006/relationships/image" Target="../media/image7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11" Type="http://schemas.openxmlformats.org/officeDocument/2006/relationships/image" Target="../media/image18.png"/><Relationship Id="rId5" Type="http://schemas.openxmlformats.org/officeDocument/2006/relationships/image" Target="../media/image13.png"/><Relationship Id="rId10" Type="http://schemas.openxmlformats.org/officeDocument/2006/relationships/image" Target="../media/image17.png"/><Relationship Id="rId4" Type="http://schemas.microsoft.com/office/2007/relationships/hdphoto" Target="../media/hdphoto3.wdp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hdphoto" Target="../media/hdphoto6.wdp"/><Relationship Id="rId7" Type="http://schemas.microsoft.com/office/2007/relationships/hdphoto" Target="../media/hdphoto8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microsoft.com/office/2007/relationships/hdphoto" Target="../media/hdphoto7.wdp"/><Relationship Id="rId10" Type="http://schemas.openxmlformats.org/officeDocument/2006/relationships/image" Target="../media/image32.png"/><Relationship Id="rId4" Type="http://schemas.openxmlformats.org/officeDocument/2006/relationships/image" Target="../media/image28.png"/><Relationship Id="rId9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3FF54-F832-5CE3-B90F-A937A2B346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SCAPA Phase 1 – Comparison with Simulation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E0B346-C0BD-965C-2768-42B78B3BA4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084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" name="Group 127">
            <a:extLst>
              <a:ext uri="{FF2B5EF4-FFF2-40B4-BE49-F238E27FC236}">
                <a16:creationId xmlns:a16="http://schemas.microsoft.com/office/drawing/2014/main" id="{7055D081-66DD-1DBD-C4A6-9623CB521896}"/>
              </a:ext>
            </a:extLst>
          </p:cNvPr>
          <p:cNvGrpSpPr/>
          <p:nvPr/>
        </p:nvGrpSpPr>
        <p:grpSpPr>
          <a:xfrm>
            <a:off x="153019" y="1781761"/>
            <a:ext cx="11885962" cy="4561490"/>
            <a:chOff x="-1" y="588580"/>
            <a:chExt cx="11885962" cy="4561490"/>
          </a:xfrm>
        </p:grpSpPr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B4156568-CC93-21FA-3352-47456DA22B12}"/>
                </a:ext>
              </a:extLst>
            </p:cNvPr>
            <p:cNvSpPr/>
            <p:nvPr/>
          </p:nvSpPr>
          <p:spPr>
            <a:xfrm>
              <a:off x="0" y="588580"/>
              <a:ext cx="11501788" cy="4561490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A80B963-E504-7479-63F0-7B5E06AC43F6}"/>
                </a:ext>
              </a:extLst>
            </p:cNvPr>
            <p:cNvSpPr/>
            <p:nvPr/>
          </p:nvSpPr>
          <p:spPr>
            <a:xfrm>
              <a:off x="-1" y="992459"/>
              <a:ext cx="8619893" cy="369105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458C910-88A1-305A-7B7F-39C80270983F}"/>
                </a:ext>
              </a:extLst>
            </p:cNvPr>
            <p:cNvSpPr/>
            <p:nvPr/>
          </p:nvSpPr>
          <p:spPr>
            <a:xfrm>
              <a:off x="8619893" y="2520176"/>
              <a:ext cx="2096429" cy="512956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972EB56-D3BD-44F0-94E5-351CFA66D455}"/>
                </a:ext>
              </a:extLst>
            </p:cNvPr>
            <p:cNvSpPr/>
            <p:nvPr/>
          </p:nvSpPr>
          <p:spPr>
            <a:xfrm>
              <a:off x="8513956" y="2520176"/>
              <a:ext cx="149943" cy="51295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78A5C59-F5F7-6D4E-08CB-F1094BD45D51}"/>
                </a:ext>
              </a:extLst>
            </p:cNvPr>
            <p:cNvCxnSpPr/>
            <p:nvPr/>
          </p:nvCxnSpPr>
          <p:spPr>
            <a:xfrm>
              <a:off x="11229278" y="2124222"/>
              <a:ext cx="0" cy="141071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8FB46720-58A5-532B-B35C-9D7052108431}"/>
                </a:ext>
              </a:extLst>
            </p:cNvPr>
            <p:cNvCxnSpPr>
              <a:cxnSpLocks/>
            </p:cNvCxnSpPr>
            <p:nvPr/>
          </p:nvCxnSpPr>
          <p:spPr>
            <a:xfrm>
              <a:off x="1153551" y="3313531"/>
              <a:ext cx="1277414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23767D5F-046D-B99D-37DE-FFC1879ABFB0}"/>
                </a:ext>
              </a:extLst>
            </p:cNvPr>
            <p:cNvCxnSpPr>
              <a:cxnSpLocks/>
            </p:cNvCxnSpPr>
            <p:nvPr/>
          </p:nvCxnSpPr>
          <p:spPr>
            <a:xfrm>
              <a:off x="2737324" y="3314903"/>
              <a:ext cx="1104870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6A361FB6-A3E4-ABE6-E006-57B86EB6DCAB}"/>
                </a:ext>
              </a:extLst>
            </p:cNvPr>
            <p:cNvCxnSpPr>
              <a:cxnSpLocks/>
            </p:cNvCxnSpPr>
            <p:nvPr/>
          </p:nvCxnSpPr>
          <p:spPr>
            <a:xfrm>
              <a:off x="3992136" y="3518697"/>
              <a:ext cx="4627757" cy="1624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689F6037-F822-1D62-D136-9F93FD13D57F}"/>
                </a:ext>
              </a:extLst>
            </p:cNvPr>
            <p:cNvCxnSpPr>
              <a:cxnSpLocks/>
            </p:cNvCxnSpPr>
            <p:nvPr/>
          </p:nvCxnSpPr>
          <p:spPr>
            <a:xfrm>
              <a:off x="8619893" y="3122342"/>
              <a:ext cx="2052423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3D05048E-6740-5919-1032-4DEE000B13D4}"/>
                </a:ext>
              </a:extLst>
            </p:cNvPr>
            <p:cNvCxnSpPr>
              <a:cxnSpLocks/>
            </p:cNvCxnSpPr>
            <p:nvPr/>
          </p:nvCxnSpPr>
          <p:spPr>
            <a:xfrm>
              <a:off x="10716322" y="2803560"/>
              <a:ext cx="512956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1AC73D83-5140-AB61-004B-BC10D1B18093}"/>
                </a:ext>
              </a:extLst>
            </p:cNvPr>
            <p:cNvSpPr txBox="1"/>
            <p:nvPr/>
          </p:nvSpPr>
          <p:spPr>
            <a:xfrm>
              <a:off x="1332570" y="299933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110mm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4D416CE7-0B70-6397-104D-0CFDD25D35B1}"/>
                </a:ext>
              </a:extLst>
            </p:cNvPr>
            <p:cNvSpPr txBox="1"/>
            <p:nvPr/>
          </p:nvSpPr>
          <p:spPr>
            <a:xfrm>
              <a:off x="2808986" y="299933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100mm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A3AEB7E-CC56-46E4-E4CA-FB3BDCD6DFE3}"/>
                </a:ext>
              </a:extLst>
            </p:cNvPr>
            <p:cNvSpPr txBox="1"/>
            <p:nvPr/>
          </p:nvSpPr>
          <p:spPr>
            <a:xfrm>
              <a:off x="5781309" y="3534937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705mm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C4AAF3A7-D3A5-27B8-BE46-E74E13FCE1A3}"/>
                </a:ext>
              </a:extLst>
            </p:cNvPr>
            <p:cNvSpPr txBox="1"/>
            <p:nvPr/>
          </p:nvSpPr>
          <p:spPr>
            <a:xfrm>
              <a:off x="9322121" y="3163548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420mm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6F476FC1-3E8C-F341-6096-E660F5DDD0F5}"/>
                </a:ext>
              </a:extLst>
            </p:cNvPr>
            <p:cNvSpPr txBox="1"/>
            <p:nvPr/>
          </p:nvSpPr>
          <p:spPr>
            <a:xfrm>
              <a:off x="10637025" y="1466958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CFB0BEB-591D-423A-65D5-78942C7DD18F}"/>
                </a:ext>
              </a:extLst>
            </p:cNvPr>
            <p:cNvCxnSpPr/>
            <p:nvPr/>
          </p:nvCxnSpPr>
          <p:spPr>
            <a:xfrm>
              <a:off x="5786285" y="2470809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3" name="Straight Arrow Connector 42">
              <a:extLst>
                <a:ext uri="{FF2B5EF4-FFF2-40B4-BE49-F238E27FC236}">
                  <a16:creationId xmlns:a16="http://schemas.microsoft.com/office/drawing/2014/main" id="{E87D713A-6792-7B7A-8493-E9C96299D121}"/>
                </a:ext>
              </a:extLst>
            </p:cNvPr>
            <p:cNvCxnSpPr>
              <a:cxnSpLocks/>
            </p:cNvCxnSpPr>
            <p:nvPr/>
          </p:nvCxnSpPr>
          <p:spPr>
            <a:xfrm>
              <a:off x="3936829" y="3313531"/>
              <a:ext cx="1805450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034847E4-8315-4BFF-0786-CF30CAAB10CF}"/>
                </a:ext>
              </a:extLst>
            </p:cNvPr>
            <p:cNvSpPr txBox="1"/>
            <p:nvPr/>
          </p:nvSpPr>
          <p:spPr>
            <a:xfrm>
              <a:off x="4321621" y="299933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120mm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5C443D2B-973B-8CDF-6B68-2A72CAD8D959}"/>
                </a:ext>
              </a:extLst>
            </p:cNvPr>
            <p:cNvSpPr txBox="1"/>
            <p:nvPr/>
          </p:nvSpPr>
          <p:spPr>
            <a:xfrm>
              <a:off x="2278994" y="1783116"/>
              <a:ext cx="16109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FQ (150T/m)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F48C2584-3124-BE6A-0572-07167682637F}"/>
                </a:ext>
              </a:extLst>
            </p:cNvPr>
            <p:cNvSpPr txBox="1"/>
            <p:nvPr/>
          </p:nvSpPr>
          <p:spPr>
            <a:xfrm>
              <a:off x="3718930" y="1781451"/>
              <a:ext cx="151914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FQ (150 T/m)</a:t>
              </a: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8A0E386F-3913-AA1C-DFB4-6665653ED317}"/>
                </a:ext>
              </a:extLst>
            </p:cNvPr>
            <p:cNvSpPr txBox="1"/>
            <p:nvPr/>
          </p:nvSpPr>
          <p:spPr>
            <a:xfrm>
              <a:off x="1652075" y="2043776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RCF1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4561CCC6-CF84-590E-87B7-8EF3CCA51967}"/>
                </a:ext>
              </a:extLst>
            </p:cNvPr>
            <p:cNvSpPr txBox="1"/>
            <p:nvPr/>
          </p:nvSpPr>
          <p:spPr>
            <a:xfrm>
              <a:off x="3433454" y="1461719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RCF2</a:t>
              </a: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91DD5FC-8B2F-340F-84E2-ED0038CD92FB}"/>
                </a:ext>
              </a:extLst>
            </p:cNvPr>
            <p:cNvSpPr txBox="1"/>
            <p:nvPr/>
          </p:nvSpPr>
          <p:spPr>
            <a:xfrm>
              <a:off x="5442393" y="2026904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RCF3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74A25F50-3A4F-D41B-6903-FC9C74F2DE54}"/>
                </a:ext>
              </a:extLst>
            </p:cNvPr>
            <p:cNvSpPr txBox="1"/>
            <p:nvPr/>
          </p:nvSpPr>
          <p:spPr>
            <a:xfrm>
              <a:off x="7738946" y="1871262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RCF4</a:t>
              </a:r>
            </a:p>
          </p:txBody>
        </p: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0FF344C5-2C08-F2D2-5CFE-AD228E7E5AB2}"/>
                </a:ext>
              </a:extLst>
            </p:cNvPr>
            <p:cNvCxnSpPr>
              <a:cxnSpLocks/>
            </p:cNvCxnSpPr>
            <p:nvPr/>
          </p:nvCxnSpPr>
          <p:spPr>
            <a:xfrm>
              <a:off x="8159303" y="2223122"/>
              <a:ext cx="446649" cy="579307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4DE8C0C7-3486-20DB-DA1E-FB1212678FC2}"/>
                </a:ext>
              </a:extLst>
            </p:cNvPr>
            <p:cNvSpPr txBox="1"/>
            <p:nvPr/>
          </p:nvSpPr>
          <p:spPr>
            <a:xfrm>
              <a:off x="747431" y="3636889"/>
              <a:ext cx="108693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/>
                <a:t>LsrDrvn</a:t>
              </a:r>
              <a:r>
                <a:rPr lang="en-US" dirty="0"/>
                <a:t> Source</a:t>
              </a:r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490CE928-6EB3-C107-9FD8-D5FBD71C5E8F}"/>
                </a:ext>
              </a:extLst>
            </p:cNvPr>
            <p:cNvSpPr/>
            <p:nvPr/>
          </p:nvSpPr>
          <p:spPr>
            <a:xfrm>
              <a:off x="2425389" y="3163548"/>
              <a:ext cx="312234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F928FEA0-9D0C-C0B2-5B7F-D3543BE25CD2}"/>
                </a:ext>
              </a:extLst>
            </p:cNvPr>
            <p:cNvSpPr/>
            <p:nvPr/>
          </p:nvSpPr>
          <p:spPr>
            <a:xfrm>
              <a:off x="3837964" y="3163548"/>
              <a:ext cx="154171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4B0B8EFA-BC3C-840C-4486-3720DD2B3015}"/>
                </a:ext>
              </a:extLst>
            </p:cNvPr>
            <p:cNvCxnSpPr>
              <a:cxnSpLocks/>
            </p:cNvCxnSpPr>
            <p:nvPr/>
          </p:nvCxnSpPr>
          <p:spPr>
            <a:xfrm>
              <a:off x="2425389" y="3848830"/>
              <a:ext cx="311935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CA312C1F-376D-61E1-F933-469AB71A4B88}"/>
                </a:ext>
              </a:extLst>
            </p:cNvPr>
            <p:cNvSpPr txBox="1"/>
            <p:nvPr/>
          </p:nvSpPr>
          <p:spPr>
            <a:xfrm>
              <a:off x="2330904" y="3913888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40mm</a:t>
              </a:r>
            </a:p>
          </p:txBody>
        </p:sp>
        <p:cxnSp>
          <p:nvCxnSpPr>
            <p:cNvPr id="70" name="Straight Arrow Connector 69">
              <a:extLst>
                <a:ext uri="{FF2B5EF4-FFF2-40B4-BE49-F238E27FC236}">
                  <a16:creationId xmlns:a16="http://schemas.microsoft.com/office/drawing/2014/main" id="{CAF94988-DC0E-728D-613E-0297FC33C06C}"/>
                </a:ext>
              </a:extLst>
            </p:cNvPr>
            <p:cNvCxnSpPr>
              <a:cxnSpLocks/>
            </p:cNvCxnSpPr>
            <p:nvPr/>
          </p:nvCxnSpPr>
          <p:spPr>
            <a:xfrm>
              <a:off x="3837964" y="3844811"/>
              <a:ext cx="177795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2FC32725-DB92-3191-9BD2-7CE3543D3F51}"/>
                </a:ext>
              </a:extLst>
            </p:cNvPr>
            <p:cNvSpPr txBox="1"/>
            <p:nvPr/>
          </p:nvSpPr>
          <p:spPr>
            <a:xfrm>
              <a:off x="3623543" y="3881873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cxnSp>
          <p:nvCxnSpPr>
            <p:cNvPr id="73" name="Straight Arrow Connector 72">
              <a:extLst>
                <a:ext uri="{FF2B5EF4-FFF2-40B4-BE49-F238E27FC236}">
                  <a16:creationId xmlns:a16="http://schemas.microsoft.com/office/drawing/2014/main" id="{D90E997B-FC55-69EC-A878-E30306B18072}"/>
                </a:ext>
              </a:extLst>
            </p:cNvPr>
            <p:cNvCxnSpPr>
              <a:cxnSpLocks/>
              <a:stCxn id="27" idx="3"/>
              <a:endCxn id="7" idx="2"/>
            </p:cNvCxnSpPr>
            <p:nvPr/>
          </p:nvCxnSpPr>
          <p:spPr>
            <a:xfrm flipV="1">
              <a:off x="2581506" y="2698440"/>
              <a:ext cx="5577" cy="485561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Arrow Connector 75">
              <a:extLst>
                <a:ext uri="{FF2B5EF4-FFF2-40B4-BE49-F238E27FC236}">
                  <a16:creationId xmlns:a16="http://schemas.microsoft.com/office/drawing/2014/main" id="{EABD3E99-AC35-4328-99E5-5160DFA65EAD}"/>
                </a:ext>
              </a:extLst>
            </p:cNvPr>
            <p:cNvCxnSpPr>
              <a:cxnSpLocks/>
              <a:endCxn id="8" idx="2"/>
            </p:cNvCxnSpPr>
            <p:nvPr/>
          </p:nvCxnSpPr>
          <p:spPr>
            <a:xfrm flipV="1">
              <a:off x="3909831" y="2698440"/>
              <a:ext cx="0" cy="458934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66F69436-85B4-B7CC-795F-F7D7247C843B}"/>
                </a:ext>
              </a:extLst>
            </p:cNvPr>
            <p:cNvSpPr txBox="1"/>
            <p:nvPr/>
          </p:nvSpPr>
          <p:spPr>
            <a:xfrm>
              <a:off x="2533661" y="2730977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1DB6062A-D1A9-C94A-9EC9-BE2964616519}"/>
                </a:ext>
              </a:extLst>
            </p:cNvPr>
            <p:cNvSpPr txBox="1"/>
            <p:nvPr/>
          </p:nvSpPr>
          <p:spPr>
            <a:xfrm>
              <a:off x="3863289" y="2704589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cxnSp>
          <p:nvCxnSpPr>
            <p:cNvPr id="80" name="Straight Arrow Connector 79">
              <a:extLst>
                <a:ext uri="{FF2B5EF4-FFF2-40B4-BE49-F238E27FC236}">
                  <a16:creationId xmlns:a16="http://schemas.microsoft.com/office/drawing/2014/main" id="{223CADC0-04E0-3643-6C95-16887C5D9EE0}"/>
                </a:ext>
              </a:extLst>
            </p:cNvPr>
            <p:cNvCxnSpPr>
              <a:cxnSpLocks/>
            </p:cNvCxnSpPr>
            <p:nvPr/>
          </p:nvCxnSpPr>
          <p:spPr>
            <a:xfrm>
              <a:off x="10255731" y="2219289"/>
              <a:ext cx="446649" cy="579307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241B2623-F8B0-D102-9079-90FDF0830D41}"/>
                </a:ext>
              </a:extLst>
            </p:cNvPr>
            <p:cNvSpPr txBox="1"/>
            <p:nvPr/>
          </p:nvSpPr>
          <p:spPr>
            <a:xfrm>
              <a:off x="9300714" y="1880793"/>
              <a:ext cx="15063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Mylar (50um)</a:t>
              </a:r>
            </a:p>
          </p:txBody>
        </p:sp>
        <p:cxnSp>
          <p:nvCxnSpPr>
            <p:cNvPr id="82" name="Straight Arrow Connector 81">
              <a:extLst>
                <a:ext uri="{FF2B5EF4-FFF2-40B4-BE49-F238E27FC236}">
                  <a16:creationId xmlns:a16="http://schemas.microsoft.com/office/drawing/2014/main" id="{8F190FDB-0174-2757-C533-9C4C8C93CAE7}"/>
                </a:ext>
              </a:extLst>
            </p:cNvPr>
            <p:cNvCxnSpPr>
              <a:cxnSpLocks/>
              <a:stCxn id="10" idx="2"/>
              <a:endCxn id="10" idx="0"/>
            </p:cNvCxnSpPr>
            <p:nvPr/>
          </p:nvCxnSpPr>
          <p:spPr>
            <a:xfrm flipV="1">
              <a:off x="9668108" y="2520176"/>
              <a:ext cx="0" cy="512956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1D189F38-2943-BECB-6581-ABAED8DCAAAB}"/>
                </a:ext>
              </a:extLst>
            </p:cNvPr>
            <p:cNvSpPr txBox="1"/>
            <p:nvPr/>
          </p:nvSpPr>
          <p:spPr>
            <a:xfrm>
              <a:off x="8884581" y="2587984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40mm</a:t>
              </a:r>
            </a:p>
          </p:txBody>
        </p:sp>
        <p:sp>
          <p:nvSpPr>
            <p:cNvPr id="86" name="Right Arrow 85">
              <a:extLst>
                <a:ext uri="{FF2B5EF4-FFF2-40B4-BE49-F238E27FC236}">
                  <a16:creationId xmlns:a16="http://schemas.microsoft.com/office/drawing/2014/main" id="{5A110E85-272B-949D-F1E4-644563970CA2}"/>
                </a:ext>
              </a:extLst>
            </p:cNvPr>
            <p:cNvSpPr/>
            <p:nvPr/>
          </p:nvSpPr>
          <p:spPr>
            <a:xfrm rot="1378372">
              <a:off x="74211" y="2451183"/>
              <a:ext cx="1107140" cy="485937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FB5C1CAC-8353-0646-997D-CE9E3FF4DFF9}"/>
                </a:ext>
              </a:extLst>
            </p:cNvPr>
            <p:cNvSpPr txBox="1"/>
            <p:nvPr/>
          </p:nvSpPr>
          <p:spPr>
            <a:xfrm>
              <a:off x="7435006" y="104525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Vacuum</a:t>
              </a: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B47CDA97-6DE6-1B03-B8D5-E45B67C4A0FA}"/>
                </a:ext>
              </a:extLst>
            </p:cNvPr>
            <p:cNvSpPr txBox="1"/>
            <p:nvPr/>
          </p:nvSpPr>
          <p:spPr>
            <a:xfrm>
              <a:off x="9467385" y="986956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Air</a:t>
              </a:r>
            </a:p>
          </p:txBody>
        </p:sp>
        <p:cxnSp>
          <p:nvCxnSpPr>
            <p:cNvPr id="90" name="Straight Arrow Connector 89">
              <a:extLst>
                <a:ext uri="{FF2B5EF4-FFF2-40B4-BE49-F238E27FC236}">
                  <a16:creationId xmlns:a16="http://schemas.microsoft.com/office/drawing/2014/main" id="{8EBCFC3B-D822-F562-87CB-4766A7B24ED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526100" y="3100309"/>
              <a:ext cx="703178" cy="998245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4C5BA94B-3E11-2405-C7C3-D4A7F2607C4F}"/>
                </a:ext>
              </a:extLst>
            </p:cNvPr>
            <p:cNvSpPr txBox="1"/>
            <p:nvPr/>
          </p:nvSpPr>
          <p:spPr>
            <a:xfrm>
              <a:off x="9668107" y="4042080"/>
              <a:ext cx="159338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Beamline End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2440D1E-C7FC-B2DA-084E-61F4EF573665}"/>
                </a:ext>
              </a:extLst>
            </p:cNvPr>
            <p:cNvSpPr/>
            <p:nvPr/>
          </p:nvSpPr>
          <p:spPr>
            <a:xfrm>
              <a:off x="3828124" y="2124222"/>
              <a:ext cx="163414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CED5E3B-C4FD-8533-EC84-AE79E64B036B}"/>
                </a:ext>
              </a:extLst>
            </p:cNvPr>
            <p:cNvSpPr/>
            <p:nvPr/>
          </p:nvSpPr>
          <p:spPr>
            <a:xfrm>
              <a:off x="2430966" y="2124222"/>
              <a:ext cx="312234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4" name="Straight Arrow Connector 93">
              <a:extLst>
                <a:ext uri="{FF2B5EF4-FFF2-40B4-BE49-F238E27FC236}">
                  <a16:creationId xmlns:a16="http://schemas.microsoft.com/office/drawing/2014/main" id="{AD722C09-AE3B-60E7-8DA7-4400F9096DA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944595" y="1754664"/>
              <a:ext cx="80368" cy="1009643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Elbow Connector 100">
              <a:extLst>
                <a:ext uri="{FF2B5EF4-FFF2-40B4-BE49-F238E27FC236}">
                  <a16:creationId xmlns:a16="http://schemas.microsoft.com/office/drawing/2014/main" id="{846F5EA0-9F40-269F-A9FD-8497E24D63B5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3171040" y="2266210"/>
              <a:ext cx="1134590" cy="165072"/>
            </a:xfrm>
            <a:prstGeom prst="bentConnector2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CEA882EC-EC57-F719-3DB9-FF55EAB39FC8}"/>
                </a:ext>
              </a:extLst>
            </p:cNvPr>
            <p:cNvCxnSpPr/>
            <p:nvPr/>
          </p:nvCxnSpPr>
          <p:spPr>
            <a:xfrm>
              <a:off x="2406186" y="2550731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6B0DB73F-2891-E906-117B-32E6591CE7A1}"/>
                </a:ext>
              </a:extLst>
            </p:cNvPr>
            <p:cNvCxnSpPr/>
            <p:nvPr/>
          </p:nvCxnSpPr>
          <p:spPr>
            <a:xfrm>
              <a:off x="3811752" y="2472180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D1EFE264-8E67-588C-66F2-E1D173DECEED}"/>
                </a:ext>
              </a:extLst>
            </p:cNvPr>
            <p:cNvCxnSpPr/>
            <p:nvPr/>
          </p:nvCxnSpPr>
          <p:spPr>
            <a:xfrm>
              <a:off x="8619892" y="2353562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8" name="Elbow Connector 107">
              <a:extLst>
                <a:ext uri="{FF2B5EF4-FFF2-40B4-BE49-F238E27FC236}">
                  <a16:creationId xmlns:a16="http://schemas.microsoft.com/office/drawing/2014/main" id="{67EA76F8-3F9E-0127-1C01-5BFAA0FD4A7F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908653" y="2431033"/>
              <a:ext cx="574362" cy="470076"/>
            </a:xfrm>
            <a:prstGeom prst="bentConnector2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22620834-B30B-C29D-E96A-31989BA54BA9}"/>
                </a:ext>
              </a:extLst>
            </p:cNvPr>
            <p:cNvCxnSpPr/>
            <p:nvPr/>
          </p:nvCxnSpPr>
          <p:spPr>
            <a:xfrm>
              <a:off x="1153551" y="2124222"/>
              <a:ext cx="0" cy="154744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2D2402-EC8E-DCD0-F4EC-FAA6507D386D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SCAPA Beamline</a:t>
            </a:r>
          </a:p>
        </p:txBody>
      </p:sp>
    </p:spTree>
    <p:extLst>
      <p:ext uri="{BB962C8B-B14F-4D97-AF65-F5344CB8AC3E}">
        <p14:creationId xmlns:p14="http://schemas.microsoft.com/office/powerpoint/2010/main" val="4164336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C5E9E-8722-3F98-1DC0-64D10AFA2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Shot 1 – RCF at cell dish location </a:t>
            </a: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E743797-C04A-CB00-F09F-B416D85968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931" y="1569028"/>
            <a:ext cx="3101419" cy="26011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EC99A46-8464-AA2F-D15B-A0A18A960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569028"/>
            <a:ext cx="3068070" cy="26011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BB04B47-BF2C-359B-1BA8-139241709E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1669" y="1569028"/>
            <a:ext cx="3101419" cy="26011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7DB78B7-0BE9-EFB0-588B-97CD21298C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931" y="4170218"/>
            <a:ext cx="3101419" cy="26011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644FE48-45CF-EC59-EDE6-C136FA3FB7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0050" y="4170218"/>
            <a:ext cx="3234813" cy="260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361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24E996-D200-9C37-C3AE-8CEFF03E07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481BB-888D-EFD4-2CA9-98C156B59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Shot 2 – RCF before each quad and 12cm after Q2</a:t>
            </a:r>
          </a:p>
        </p:txBody>
      </p:sp>
      <p:pic>
        <p:nvPicPr>
          <p:cNvPr id="15" name="Picture 14" descr="A ruler and a square with a black spot on it&#10;&#10;AI-generated content may be incorrect.">
            <a:extLst>
              <a:ext uri="{FF2B5EF4-FFF2-40B4-BE49-F238E27FC236}">
                <a16:creationId xmlns:a16="http://schemas.microsoft.com/office/drawing/2014/main" id="{5DFCA038-FA4F-CA29-4CB1-BEEF73C3E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rcRect l="18920" t="25210" r="42783" b="18993"/>
          <a:stretch>
            <a:fillRect/>
          </a:stretch>
        </p:blipFill>
        <p:spPr>
          <a:xfrm rot="5400000">
            <a:off x="935565" y="1593322"/>
            <a:ext cx="2100942" cy="2295674"/>
          </a:xfrm>
          <a:prstGeom prst="rect">
            <a:avLst/>
          </a:prstGeom>
        </p:spPr>
      </p:pic>
      <p:pic>
        <p:nvPicPr>
          <p:cNvPr id="17" name="Picture 16" descr="A ruler and a square&#10;&#10;AI-generated content may be incorrect.">
            <a:extLst>
              <a:ext uri="{FF2B5EF4-FFF2-40B4-BE49-F238E27FC236}">
                <a16:creationId xmlns:a16="http://schemas.microsoft.com/office/drawing/2014/main" id="{4A850ABF-E05F-8773-5929-99D8C5DC71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26843" t="40861" r="42522" b="19632"/>
          <a:stretch>
            <a:fillRect/>
          </a:stretch>
        </p:blipFill>
        <p:spPr>
          <a:xfrm rot="5400000">
            <a:off x="4634529" y="1640543"/>
            <a:ext cx="2100942" cy="2032037"/>
          </a:xfrm>
          <a:prstGeom prst="rect">
            <a:avLst/>
          </a:prstGeom>
        </p:spPr>
      </p:pic>
      <p:pic>
        <p:nvPicPr>
          <p:cNvPr id="19" name="Picture 18" descr="A ruler and a square with a green plastic piece&#10;&#10;AI-generated content may be incorrect.">
            <a:extLst>
              <a:ext uri="{FF2B5EF4-FFF2-40B4-BE49-F238E27FC236}">
                <a16:creationId xmlns:a16="http://schemas.microsoft.com/office/drawing/2014/main" id="{160688F8-1689-771F-142A-FD9DADB4DEB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264" t="20203" r="18523" b="25443"/>
          <a:stretch>
            <a:fillRect/>
          </a:stretch>
        </p:blipFill>
        <p:spPr>
          <a:xfrm rot="16200000">
            <a:off x="8341012" y="1591659"/>
            <a:ext cx="2100944" cy="212980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11AF019-CA24-32A4-0497-D3F9F8960E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2735" y="3791628"/>
            <a:ext cx="3416300" cy="29718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AFB0CC4-9F88-7C07-718E-51D6451477D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2755" y="3791628"/>
            <a:ext cx="3505200" cy="29718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05265D1-8029-1182-0DC3-932AAE78958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2016" y="3791628"/>
            <a:ext cx="35433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166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5756FC-29C1-F368-CF96-4E4E465B6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F9EC7-B2C5-D21F-CEEB-8C32D0DE4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Shot 3 – RCF stack 12cm after Q2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1CE8FB9-073A-B61D-12F2-1A97FD75E4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1429144">
            <a:off x="184686" y="1536508"/>
            <a:ext cx="9255028" cy="22208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5434D08-05A1-F6CE-F155-F1E68217DF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22483" y="1307986"/>
            <a:ext cx="2282796" cy="222089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02C43A9-BADB-ED0E-F2C8-07D2407B89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74" y="4279124"/>
            <a:ext cx="2485644" cy="208473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16B0D34-1F8B-BDD0-A01E-0F490FA5EF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62572" y="4263043"/>
            <a:ext cx="2485644" cy="208473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A8969A3-A6C2-EDBA-D621-63B2422D73B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7904" y="4279124"/>
            <a:ext cx="2485644" cy="208473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44D08AD-D482-3B21-5721-343AA768C4D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83809" y="4255900"/>
            <a:ext cx="2485644" cy="208473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BB4E449-2559-2574-F50D-0B00C1B253C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419635" y="4279124"/>
            <a:ext cx="2485644" cy="208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4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F340FB-288F-CBBC-A764-6541EA9B5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" name="Group 127">
            <a:extLst>
              <a:ext uri="{FF2B5EF4-FFF2-40B4-BE49-F238E27FC236}">
                <a16:creationId xmlns:a16="http://schemas.microsoft.com/office/drawing/2014/main" id="{0CCCC178-A0F7-D9DE-8D2F-0072211735C6}"/>
              </a:ext>
            </a:extLst>
          </p:cNvPr>
          <p:cNvGrpSpPr/>
          <p:nvPr/>
        </p:nvGrpSpPr>
        <p:grpSpPr>
          <a:xfrm>
            <a:off x="153019" y="1781761"/>
            <a:ext cx="11885962" cy="4561490"/>
            <a:chOff x="-1" y="588580"/>
            <a:chExt cx="11885962" cy="4561490"/>
          </a:xfrm>
        </p:grpSpPr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07C8FC92-7EE7-A00B-9771-81227F4DA88B}"/>
                </a:ext>
              </a:extLst>
            </p:cNvPr>
            <p:cNvSpPr/>
            <p:nvPr/>
          </p:nvSpPr>
          <p:spPr>
            <a:xfrm>
              <a:off x="0" y="588580"/>
              <a:ext cx="11501788" cy="4561490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5637072-762F-1E4D-2154-23EF466AB4E2}"/>
                </a:ext>
              </a:extLst>
            </p:cNvPr>
            <p:cNvSpPr/>
            <p:nvPr/>
          </p:nvSpPr>
          <p:spPr>
            <a:xfrm>
              <a:off x="-1" y="992459"/>
              <a:ext cx="8619893" cy="369105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C4408B6-1866-A669-C5FB-71846357E338}"/>
                </a:ext>
              </a:extLst>
            </p:cNvPr>
            <p:cNvSpPr/>
            <p:nvPr/>
          </p:nvSpPr>
          <p:spPr>
            <a:xfrm>
              <a:off x="8619893" y="2520176"/>
              <a:ext cx="2096429" cy="512956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FAE8CC9-827F-64FB-29AF-69CF1A598D09}"/>
                </a:ext>
              </a:extLst>
            </p:cNvPr>
            <p:cNvSpPr/>
            <p:nvPr/>
          </p:nvSpPr>
          <p:spPr>
            <a:xfrm>
              <a:off x="8513956" y="2520176"/>
              <a:ext cx="149943" cy="51295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51D5949-017A-A7CC-19A9-F6A90DFDEFAA}"/>
                </a:ext>
              </a:extLst>
            </p:cNvPr>
            <p:cNvCxnSpPr/>
            <p:nvPr/>
          </p:nvCxnSpPr>
          <p:spPr>
            <a:xfrm>
              <a:off x="11229278" y="2124222"/>
              <a:ext cx="0" cy="141071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7E833D11-0F89-E366-72FC-28BBD1480A1E}"/>
                </a:ext>
              </a:extLst>
            </p:cNvPr>
            <p:cNvCxnSpPr>
              <a:cxnSpLocks/>
            </p:cNvCxnSpPr>
            <p:nvPr/>
          </p:nvCxnSpPr>
          <p:spPr>
            <a:xfrm>
              <a:off x="1153551" y="3313531"/>
              <a:ext cx="1277414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C423C54-E2B2-4F6D-623D-96DCE372F8F6}"/>
                </a:ext>
              </a:extLst>
            </p:cNvPr>
            <p:cNvCxnSpPr>
              <a:cxnSpLocks/>
            </p:cNvCxnSpPr>
            <p:nvPr/>
          </p:nvCxnSpPr>
          <p:spPr>
            <a:xfrm>
              <a:off x="2737324" y="3314903"/>
              <a:ext cx="1104870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DE97384E-B77A-6237-057E-5676AB4F2674}"/>
                </a:ext>
              </a:extLst>
            </p:cNvPr>
            <p:cNvCxnSpPr>
              <a:cxnSpLocks/>
            </p:cNvCxnSpPr>
            <p:nvPr/>
          </p:nvCxnSpPr>
          <p:spPr>
            <a:xfrm>
              <a:off x="3992136" y="3518697"/>
              <a:ext cx="4627757" cy="1624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D02DB8FB-ED6C-27FD-3B7E-3CDB66603B11}"/>
                </a:ext>
              </a:extLst>
            </p:cNvPr>
            <p:cNvCxnSpPr>
              <a:cxnSpLocks/>
            </p:cNvCxnSpPr>
            <p:nvPr/>
          </p:nvCxnSpPr>
          <p:spPr>
            <a:xfrm>
              <a:off x="8619893" y="3122342"/>
              <a:ext cx="2052423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30CDFE04-BABF-3BA4-A8D2-8E1829695218}"/>
                </a:ext>
              </a:extLst>
            </p:cNvPr>
            <p:cNvCxnSpPr>
              <a:cxnSpLocks/>
            </p:cNvCxnSpPr>
            <p:nvPr/>
          </p:nvCxnSpPr>
          <p:spPr>
            <a:xfrm>
              <a:off x="10716322" y="2803560"/>
              <a:ext cx="512956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B86F96F-3F31-7088-CD94-AA84351889B6}"/>
                </a:ext>
              </a:extLst>
            </p:cNvPr>
            <p:cNvSpPr txBox="1"/>
            <p:nvPr/>
          </p:nvSpPr>
          <p:spPr>
            <a:xfrm>
              <a:off x="1332570" y="299933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110mm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61B5EF72-D5C3-FDC4-5573-C6F4822EB7BB}"/>
                </a:ext>
              </a:extLst>
            </p:cNvPr>
            <p:cNvSpPr txBox="1"/>
            <p:nvPr/>
          </p:nvSpPr>
          <p:spPr>
            <a:xfrm>
              <a:off x="2808986" y="299933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100mm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2A29ADC7-4B42-EC17-6CE7-F2E6317BF66D}"/>
                </a:ext>
              </a:extLst>
            </p:cNvPr>
            <p:cNvSpPr txBox="1"/>
            <p:nvPr/>
          </p:nvSpPr>
          <p:spPr>
            <a:xfrm>
              <a:off x="5781309" y="3534937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705mm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835216A-513F-0F05-316C-B3A31D8391CF}"/>
                </a:ext>
              </a:extLst>
            </p:cNvPr>
            <p:cNvSpPr txBox="1"/>
            <p:nvPr/>
          </p:nvSpPr>
          <p:spPr>
            <a:xfrm>
              <a:off x="9322121" y="3163548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420mm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AC4A0817-1318-390D-26DD-7E34E42AC98D}"/>
                </a:ext>
              </a:extLst>
            </p:cNvPr>
            <p:cNvSpPr txBox="1"/>
            <p:nvPr/>
          </p:nvSpPr>
          <p:spPr>
            <a:xfrm>
              <a:off x="10637025" y="1466958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E4DA05B-FACE-C7FF-8912-6BCCBA2404C6}"/>
                </a:ext>
              </a:extLst>
            </p:cNvPr>
            <p:cNvCxnSpPr/>
            <p:nvPr/>
          </p:nvCxnSpPr>
          <p:spPr>
            <a:xfrm>
              <a:off x="5786285" y="2470809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3" name="Straight Arrow Connector 42">
              <a:extLst>
                <a:ext uri="{FF2B5EF4-FFF2-40B4-BE49-F238E27FC236}">
                  <a16:creationId xmlns:a16="http://schemas.microsoft.com/office/drawing/2014/main" id="{D8659032-4470-13E4-A1A5-DEB399274E92}"/>
                </a:ext>
              </a:extLst>
            </p:cNvPr>
            <p:cNvCxnSpPr>
              <a:cxnSpLocks/>
            </p:cNvCxnSpPr>
            <p:nvPr/>
          </p:nvCxnSpPr>
          <p:spPr>
            <a:xfrm>
              <a:off x="3936829" y="3313531"/>
              <a:ext cx="1805450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B72E3F9B-0B0E-3627-9EF3-B1562ED58BD8}"/>
                </a:ext>
              </a:extLst>
            </p:cNvPr>
            <p:cNvSpPr txBox="1"/>
            <p:nvPr/>
          </p:nvSpPr>
          <p:spPr>
            <a:xfrm>
              <a:off x="4321621" y="299933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120mm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169CA26C-B503-D2DD-E09F-29A71A11D001}"/>
                </a:ext>
              </a:extLst>
            </p:cNvPr>
            <p:cNvSpPr txBox="1"/>
            <p:nvPr/>
          </p:nvSpPr>
          <p:spPr>
            <a:xfrm>
              <a:off x="2278994" y="1783116"/>
              <a:ext cx="16109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FQ (150T/m)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87B285AF-AE0A-DDFB-68AA-95ACFD3116AB}"/>
                </a:ext>
              </a:extLst>
            </p:cNvPr>
            <p:cNvSpPr txBox="1"/>
            <p:nvPr/>
          </p:nvSpPr>
          <p:spPr>
            <a:xfrm>
              <a:off x="3718930" y="1781451"/>
              <a:ext cx="151914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DQ (150 T/m)</a:t>
              </a: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BC6C0D95-BA3E-4E5E-2FFE-F3ED105989B6}"/>
                </a:ext>
              </a:extLst>
            </p:cNvPr>
            <p:cNvSpPr txBox="1"/>
            <p:nvPr/>
          </p:nvSpPr>
          <p:spPr>
            <a:xfrm>
              <a:off x="1652075" y="2043776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RCF1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9DCA0271-A07A-F6FF-8201-89DBBAD125C0}"/>
                </a:ext>
              </a:extLst>
            </p:cNvPr>
            <p:cNvSpPr txBox="1"/>
            <p:nvPr/>
          </p:nvSpPr>
          <p:spPr>
            <a:xfrm>
              <a:off x="3433454" y="1461719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RCF2</a:t>
              </a: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DC6ED0BD-085A-1DE1-5EF9-B50898ADCC05}"/>
                </a:ext>
              </a:extLst>
            </p:cNvPr>
            <p:cNvSpPr txBox="1"/>
            <p:nvPr/>
          </p:nvSpPr>
          <p:spPr>
            <a:xfrm>
              <a:off x="5442393" y="2026904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RCF3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05956F4D-7EF8-25DC-22FB-DF0CFBAC69CD}"/>
                </a:ext>
              </a:extLst>
            </p:cNvPr>
            <p:cNvSpPr txBox="1"/>
            <p:nvPr/>
          </p:nvSpPr>
          <p:spPr>
            <a:xfrm>
              <a:off x="7738946" y="1871262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RCF4</a:t>
              </a:r>
            </a:p>
          </p:txBody>
        </p: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4A9E9FBB-5A0D-4C02-17CA-C75330F0581A}"/>
                </a:ext>
              </a:extLst>
            </p:cNvPr>
            <p:cNvCxnSpPr>
              <a:cxnSpLocks/>
            </p:cNvCxnSpPr>
            <p:nvPr/>
          </p:nvCxnSpPr>
          <p:spPr>
            <a:xfrm>
              <a:off x="8159303" y="2223122"/>
              <a:ext cx="446649" cy="579307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4FD0FB34-90C6-81F7-679D-1ED01E683B46}"/>
                </a:ext>
              </a:extLst>
            </p:cNvPr>
            <p:cNvSpPr txBox="1"/>
            <p:nvPr/>
          </p:nvSpPr>
          <p:spPr>
            <a:xfrm>
              <a:off x="747431" y="3636889"/>
              <a:ext cx="108693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/>
                <a:t>LsrDrvn</a:t>
              </a:r>
              <a:r>
                <a:rPr lang="en-US" dirty="0"/>
                <a:t> Source</a:t>
              </a:r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39BA7406-4D16-40C6-0E0D-07199807F3C5}"/>
                </a:ext>
              </a:extLst>
            </p:cNvPr>
            <p:cNvSpPr/>
            <p:nvPr/>
          </p:nvSpPr>
          <p:spPr>
            <a:xfrm>
              <a:off x="2425389" y="3163548"/>
              <a:ext cx="312234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B895A58E-7622-C155-A9B9-A622E8474904}"/>
                </a:ext>
              </a:extLst>
            </p:cNvPr>
            <p:cNvSpPr/>
            <p:nvPr/>
          </p:nvSpPr>
          <p:spPr>
            <a:xfrm>
              <a:off x="3837964" y="3163548"/>
              <a:ext cx="154171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A0D0060D-888A-26AB-B1FC-EBD5DE88954A}"/>
                </a:ext>
              </a:extLst>
            </p:cNvPr>
            <p:cNvCxnSpPr>
              <a:cxnSpLocks/>
            </p:cNvCxnSpPr>
            <p:nvPr/>
          </p:nvCxnSpPr>
          <p:spPr>
            <a:xfrm>
              <a:off x="2425389" y="3848830"/>
              <a:ext cx="311935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2A769C39-8864-08B1-C7E6-B0D6348C34C7}"/>
                </a:ext>
              </a:extLst>
            </p:cNvPr>
            <p:cNvSpPr txBox="1"/>
            <p:nvPr/>
          </p:nvSpPr>
          <p:spPr>
            <a:xfrm>
              <a:off x="2330904" y="3913888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40mm</a:t>
              </a:r>
            </a:p>
          </p:txBody>
        </p:sp>
        <p:cxnSp>
          <p:nvCxnSpPr>
            <p:cNvPr id="70" name="Straight Arrow Connector 69">
              <a:extLst>
                <a:ext uri="{FF2B5EF4-FFF2-40B4-BE49-F238E27FC236}">
                  <a16:creationId xmlns:a16="http://schemas.microsoft.com/office/drawing/2014/main" id="{41767CBE-EFD5-637C-595D-89F93A1EDFE1}"/>
                </a:ext>
              </a:extLst>
            </p:cNvPr>
            <p:cNvCxnSpPr>
              <a:cxnSpLocks/>
            </p:cNvCxnSpPr>
            <p:nvPr/>
          </p:nvCxnSpPr>
          <p:spPr>
            <a:xfrm>
              <a:off x="3837964" y="3844811"/>
              <a:ext cx="177795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B294FBD7-60BB-ACDF-9D58-AB0EB3ED9BC1}"/>
                </a:ext>
              </a:extLst>
            </p:cNvPr>
            <p:cNvSpPr txBox="1"/>
            <p:nvPr/>
          </p:nvSpPr>
          <p:spPr>
            <a:xfrm>
              <a:off x="3623543" y="3881873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cxnSp>
          <p:nvCxnSpPr>
            <p:cNvPr id="73" name="Straight Arrow Connector 72">
              <a:extLst>
                <a:ext uri="{FF2B5EF4-FFF2-40B4-BE49-F238E27FC236}">
                  <a16:creationId xmlns:a16="http://schemas.microsoft.com/office/drawing/2014/main" id="{4BD80D0C-1759-3F59-847C-C9E32712EF61}"/>
                </a:ext>
              </a:extLst>
            </p:cNvPr>
            <p:cNvCxnSpPr>
              <a:cxnSpLocks/>
              <a:stCxn id="27" idx="3"/>
              <a:endCxn id="7" idx="2"/>
            </p:cNvCxnSpPr>
            <p:nvPr/>
          </p:nvCxnSpPr>
          <p:spPr>
            <a:xfrm flipV="1">
              <a:off x="2581506" y="2698440"/>
              <a:ext cx="5577" cy="485561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Arrow Connector 75">
              <a:extLst>
                <a:ext uri="{FF2B5EF4-FFF2-40B4-BE49-F238E27FC236}">
                  <a16:creationId xmlns:a16="http://schemas.microsoft.com/office/drawing/2014/main" id="{EF2C68A9-C080-5C75-E035-C20F0B3D9C55}"/>
                </a:ext>
              </a:extLst>
            </p:cNvPr>
            <p:cNvCxnSpPr>
              <a:cxnSpLocks/>
              <a:endCxn id="8" idx="2"/>
            </p:cNvCxnSpPr>
            <p:nvPr/>
          </p:nvCxnSpPr>
          <p:spPr>
            <a:xfrm flipV="1">
              <a:off x="3909831" y="2698440"/>
              <a:ext cx="0" cy="458934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81770BDC-EF9B-08D8-6C39-9BCA90B3A590}"/>
                </a:ext>
              </a:extLst>
            </p:cNvPr>
            <p:cNvSpPr txBox="1"/>
            <p:nvPr/>
          </p:nvSpPr>
          <p:spPr>
            <a:xfrm>
              <a:off x="2533661" y="2730977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CC7A31C8-7C02-764C-29AC-0A2C7C987FFE}"/>
                </a:ext>
              </a:extLst>
            </p:cNvPr>
            <p:cNvSpPr txBox="1"/>
            <p:nvPr/>
          </p:nvSpPr>
          <p:spPr>
            <a:xfrm>
              <a:off x="3863289" y="2704589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cxnSp>
          <p:nvCxnSpPr>
            <p:cNvPr id="80" name="Straight Arrow Connector 79">
              <a:extLst>
                <a:ext uri="{FF2B5EF4-FFF2-40B4-BE49-F238E27FC236}">
                  <a16:creationId xmlns:a16="http://schemas.microsoft.com/office/drawing/2014/main" id="{B091ED62-C38C-6DD6-D479-AE26333E94D1}"/>
                </a:ext>
              </a:extLst>
            </p:cNvPr>
            <p:cNvCxnSpPr>
              <a:cxnSpLocks/>
            </p:cNvCxnSpPr>
            <p:nvPr/>
          </p:nvCxnSpPr>
          <p:spPr>
            <a:xfrm>
              <a:off x="10255731" y="2219289"/>
              <a:ext cx="446649" cy="579307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469124F9-0BAD-0A1A-F233-93ED15C88349}"/>
                </a:ext>
              </a:extLst>
            </p:cNvPr>
            <p:cNvSpPr txBox="1"/>
            <p:nvPr/>
          </p:nvSpPr>
          <p:spPr>
            <a:xfrm>
              <a:off x="9300714" y="1880793"/>
              <a:ext cx="15063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Mylar (50um)</a:t>
              </a:r>
            </a:p>
          </p:txBody>
        </p:sp>
        <p:cxnSp>
          <p:nvCxnSpPr>
            <p:cNvPr id="82" name="Straight Arrow Connector 81">
              <a:extLst>
                <a:ext uri="{FF2B5EF4-FFF2-40B4-BE49-F238E27FC236}">
                  <a16:creationId xmlns:a16="http://schemas.microsoft.com/office/drawing/2014/main" id="{0DDA8188-4C5A-2051-94A0-DFD4DB04141F}"/>
                </a:ext>
              </a:extLst>
            </p:cNvPr>
            <p:cNvCxnSpPr>
              <a:cxnSpLocks/>
              <a:stCxn id="10" idx="2"/>
              <a:endCxn id="10" idx="0"/>
            </p:cNvCxnSpPr>
            <p:nvPr/>
          </p:nvCxnSpPr>
          <p:spPr>
            <a:xfrm flipV="1">
              <a:off x="9668108" y="2520176"/>
              <a:ext cx="0" cy="512956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538E4AAB-869E-BD6F-403E-34A3DBE31292}"/>
                </a:ext>
              </a:extLst>
            </p:cNvPr>
            <p:cNvSpPr txBox="1"/>
            <p:nvPr/>
          </p:nvSpPr>
          <p:spPr>
            <a:xfrm>
              <a:off x="8884581" y="2587984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40mm</a:t>
              </a:r>
            </a:p>
          </p:txBody>
        </p:sp>
        <p:sp>
          <p:nvSpPr>
            <p:cNvPr id="86" name="Right Arrow 85">
              <a:extLst>
                <a:ext uri="{FF2B5EF4-FFF2-40B4-BE49-F238E27FC236}">
                  <a16:creationId xmlns:a16="http://schemas.microsoft.com/office/drawing/2014/main" id="{BBB899ED-ECC0-32D0-8D5E-60BF9C0922F7}"/>
                </a:ext>
              </a:extLst>
            </p:cNvPr>
            <p:cNvSpPr/>
            <p:nvPr/>
          </p:nvSpPr>
          <p:spPr>
            <a:xfrm rot="1378372">
              <a:off x="74211" y="2451183"/>
              <a:ext cx="1107140" cy="485937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FFE687A6-75F6-EA9A-E8A6-75D29CD2EC88}"/>
                </a:ext>
              </a:extLst>
            </p:cNvPr>
            <p:cNvSpPr txBox="1"/>
            <p:nvPr/>
          </p:nvSpPr>
          <p:spPr>
            <a:xfrm>
              <a:off x="7435006" y="104525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Vacuum</a:t>
              </a: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E2A014EF-D6A3-FFE4-7608-9BD3B64DE973}"/>
                </a:ext>
              </a:extLst>
            </p:cNvPr>
            <p:cNvSpPr txBox="1"/>
            <p:nvPr/>
          </p:nvSpPr>
          <p:spPr>
            <a:xfrm>
              <a:off x="9467385" y="986956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Air</a:t>
              </a:r>
            </a:p>
          </p:txBody>
        </p:sp>
        <p:cxnSp>
          <p:nvCxnSpPr>
            <p:cNvPr id="90" name="Straight Arrow Connector 89">
              <a:extLst>
                <a:ext uri="{FF2B5EF4-FFF2-40B4-BE49-F238E27FC236}">
                  <a16:creationId xmlns:a16="http://schemas.microsoft.com/office/drawing/2014/main" id="{C02665B0-7339-9A63-0294-8778886E291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526100" y="3100309"/>
              <a:ext cx="703178" cy="998245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3079ECE1-0F64-867A-A3FF-A9E75A191648}"/>
                </a:ext>
              </a:extLst>
            </p:cNvPr>
            <p:cNvSpPr txBox="1"/>
            <p:nvPr/>
          </p:nvSpPr>
          <p:spPr>
            <a:xfrm>
              <a:off x="9668107" y="4042080"/>
              <a:ext cx="159338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Beamline End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5C41D45-102C-6A9B-B82E-0C8808B44B37}"/>
                </a:ext>
              </a:extLst>
            </p:cNvPr>
            <p:cNvSpPr/>
            <p:nvPr/>
          </p:nvSpPr>
          <p:spPr>
            <a:xfrm>
              <a:off x="3828124" y="2124222"/>
              <a:ext cx="163414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A016614-5294-EF6D-C48F-13CCA23CE6D4}"/>
                </a:ext>
              </a:extLst>
            </p:cNvPr>
            <p:cNvSpPr/>
            <p:nvPr/>
          </p:nvSpPr>
          <p:spPr>
            <a:xfrm>
              <a:off x="2430966" y="2124222"/>
              <a:ext cx="312234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4" name="Straight Arrow Connector 93">
              <a:extLst>
                <a:ext uri="{FF2B5EF4-FFF2-40B4-BE49-F238E27FC236}">
                  <a16:creationId xmlns:a16="http://schemas.microsoft.com/office/drawing/2014/main" id="{04C1EF3A-1C84-5CCB-8AAF-227C722F47B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944595" y="1754664"/>
              <a:ext cx="80368" cy="1009643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Elbow Connector 100">
              <a:extLst>
                <a:ext uri="{FF2B5EF4-FFF2-40B4-BE49-F238E27FC236}">
                  <a16:creationId xmlns:a16="http://schemas.microsoft.com/office/drawing/2014/main" id="{43EDB198-2EA1-D46E-05A3-A2966F1F9ACB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3171040" y="2266210"/>
              <a:ext cx="1134590" cy="165072"/>
            </a:xfrm>
            <a:prstGeom prst="bentConnector2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58F84489-AC52-15B9-4B7F-5A40BA7C431C}"/>
                </a:ext>
              </a:extLst>
            </p:cNvPr>
            <p:cNvCxnSpPr/>
            <p:nvPr/>
          </p:nvCxnSpPr>
          <p:spPr>
            <a:xfrm>
              <a:off x="2406186" y="2550731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65871A71-1B4B-B104-0351-2B6FFA23F114}"/>
                </a:ext>
              </a:extLst>
            </p:cNvPr>
            <p:cNvCxnSpPr/>
            <p:nvPr/>
          </p:nvCxnSpPr>
          <p:spPr>
            <a:xfrm>
              <a:off x="3811752" y="2472180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5ACEAE8-C06B-9AA9-4D4E-FD957A299D1E}"/>
                </a:ext>
              </a:extLst>
            </p:cNvPr>
            <p:cNvCxnSpPr/>
            <p:nvPr/>
          </p:nvCxnSpPr>
          <p:spPr>
            <a:xfrm>
              <a:off x="8619892" y="2353562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8" name="Elbow Connector 107">
              <a:extLst>
                <a:ext uri="{FF2B5EF4-FFF2-40B4-BE49-F238E27FC236}">
                  <a16:creationId xmlns:a16="http://schemas.microsoft.com/office/drawing/2014/main" id="{6439DECA-5EAF-5B06-28D5-E2E388FEFACE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908653" y="2431033"/>
              <a:ext cx="574362" cy="470076"/>
            </a:xfrm>
            <a:prstGeom prst="bentConnector2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6946861-298A-0A55-FF10-AD431BC9EDF6}"/>
                </a:ext>
              </a:extLst>
            </p:cNvPr>
            <p:cNvCxnSpPr/>
            <p:nvPr/>
          </p:nvCxnSpPr>
          <p:spPr>
            <a:xfrm>
              <a:off x="1153551" y="2124222"/>
              <a:ext cx="0" cy="154744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08D28B-AF61-FD68-588D-33B3B7423647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SCAPA Beamline – Quads corrected</a:t>
            </a:r>
          </a:p>
        </p:txBody>
      </p:sp>
    </p:spTree>
    <p:extLst>
      <p:ext uri="{BB962C8B-B14F-4D97-AF65-F5344CB8AC3E}">
        <p14:creationId xmlns:p14="http://schemas.microsoft.com/office/powerpoint/2010/main" val="3843189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8F3FE-9E96-9EDE-C6D6-5EAF8A5C8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27" y="0"/>
            <a:ext cx="10515600" cy="6858000"/>
          </a:xfrm>
        </p:spPr>
        <p:txBody>
          <a:bodyPr>
            <a:normAutofit/>
          </a:bodyPr>
          <a:lstStyle/>
          <a:p>
            <a:r>
              <a:rPr lang="en-US" dirty="0"/>
              <a:t>Shot 4 –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RCF 12cm after Q2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Full stack at cell </a:t>
            </a:r>
            <a:br>
              <a:rPr lang="en-US" dirty="0"/>
            </a:br>
            <a:r>
              <a:rPr lang="en-US" dirty="0"/>
              <a:t>dish location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AE21D6D-3EDE-D47C-2C48-BBC4266BAB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0530" y="881404"/>
            <a:ext cx="2753047" cy="254759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21418C0-5977-8F87-DF29-D75088F005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4453" y="723106"/>
            <a:ext cx="3416300" cy="29718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B37AD32-1463-FE1A-B7DA-571D7001FE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4453" y="3836502"/>
            <a:ext cx="3467100" cy="29718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AEE5366-A21D-B347-427B-6034DC153C4A}"/>
              </a:ext>
            </a:extLst>
          </p:cNvPr>
          <p:cNvSpPr txBox="1"/>
          <p:nvPr/>
        </p:nvSpPr>
        <p:spPr>
          <a:xfrm>
            <a:off x="9116291" y="3976255"/>
            <a:ext cx="2637286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algn="ctr"/>
            <a:r>
              <a:rPr lang="en-US" dirty="0"/>
              <a:t>No signal on RCF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344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91C820-D924-1D8B-C111-0D074495F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86AAB-B02A-7447-F2C8-02D6E6E22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23" y="30472"/>
            <a:ext cx="10515600" cy="1325563"/>
          </a:xfrm>
        </p:spPr>
        <p:txBody>
          <a:bodyPr/>
          <a:lstStyle/>
          <a:p>
            <a:r>
              <a:rPr lang="en-US" dirty="0"/>
              <a:t>Shot 5 – Stack 12cm after Q2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8207072-085E-3A7D-8A5F-D9150BB455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rcRect t="32871" r="12960"/>
          <a:stretch>
            <a:fillRect/>
          </a:stretch>
        </p:blipFill>
        <p:spPr>
          <a:xfrm>
            <a:off x="1197478" y="2258291"/>
            <a:ext cx="8182050" cy="184263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B20AA6D-94C6-7DB6-E3E5-A444B57256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134197"/>
            <a:ext cx="2971156" cy="258457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7987EDF-FDD6-EF41-6B30-2CA771A10B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1156" y="4100921"/>
            <a:ext cx="3015336" cy="258457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C05E53D-B8A4-04F6-5049-B4F5464F0D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9688" y="4100921"/>
            <a:ext cx="2971156" cy="258457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4C874B1-1A26-20FB-B990-361B86554B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0844" y="4134197"/>
            <a:ext cx="2971156" cy="2584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425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9EB932-FFD1-FE64-6CA6-7E3B9CF80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5CEA9-9708-8051-CAA0-C1873D966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23" y="130680"/>
            <a:ext cx="10515600" cy="1325563"/>
          </a:xfrm>
        </p:spPr>
        <p:txBody>
          <a:bodyPr/>
          <a:lstStyle/>
          <a:p>
            <a:r>
              <a:rPr lang="en-US" dirty="0"/>
              <a:t>Shot 6 – Stack at vacuum tube hole</a:t>
            </a:r>
          </a:p>
        </p:txBody>
      </p:sp>
      <p:pic>
        <p:nvPicPr>
          <p:cNvPr id="7" name="Picture 6" descr="A ruler and a square with green liquid&#10;&#10;AI-generated content may be incorrect.">
            <a:extLst>
              <a:ext uri="{FF2B5EF4-FFF2-40B4-BE49-F238E27FC236}">
                <a16:creationId xmlns:a16="http://schemas.microsoft.com/office/drawing/2014/main" id="{1884E048-5C15-D63E-B311-1AF40B45BE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rcRect l="33580" t="23374" r="28401" b="26961"/>
          <a:stretch>
            <a:fillRect/>
          </a:stretch>
        </p:blipFill>
        <p:spPr>
          <a:xfrm rot="5400000">
            <a:off x="807794" y="1467137"/>
            <a:ext cx="2201360" cy="2156766"/>
          </a:xfrm>
          <a:prstGeom prst="rect">
            <a:avLst/>
          </a:prstGeom>
        </p:spPr>
      </p:pic>
      <p:pic>
        <p:nvPicPr>
          <p:cNvPr id="10" name="Picture 9" descr="A ruler and square on a white paper&#10;&#10;AI-generated content may be incorrect.">
            <a:extLst>
              <a:ext uri="{FF2B5EF4-FFF2-40B4-BE49-F238E27FC236}">
                <a16:creationId xmlns:a16="http://schemas.microsoft.com/office/drawing/2014/main" id="{8315887C-3524-760D-2AC9-52D9F760CC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rcRect l="30711" t="19964" r="26026" b="20568"/>
          <a:stretch>
            <a:fillRect/>
          </a:stretch>
        </p:blipFill>
        <p:spPr>
          <a:xfrm rot="5400000">
            <a:off x="4371106" y="1519874"/>
            <a:ext cx="2092039" cy="2156767"/>
          </a:xfrm>
          <a:prstGeom prst="rect">
            <a:avLst/>
          </a:prstGeom>
        </p:spPr>
      </p:pic>
      <p:pic>
        <p:nvPicPr>
          <p:cNvPr id="13" name="Picture 12" descr="A ruler and a square with a green square on it&#10;&#10;AI-generated content may be incorrect.">
            <a:extLst>
              <a:ext uri="{FF2B5EF4-FFF2-40B4-BE49-F238E27FC236}">
                <a16:creationId xmlns:a16="http://schemas.microsoft.com/office/drawing/2014/main" id="{898A64B8-C6C0-8CAF-DDF7-FD978AEF794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rcRect l="28911" t="9249" r="20730" b="21593"/>
          <a:stretch>
            <a:fillRect/>
          </a:stretch>
        </p:blipFill>
        <p:spPr>
          <a:xfrm rot="5400000">
            <a:off x="8005477" y="1467136"/>
            <a:ext cx="2093961" cy="215676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BF44AE9-76C8-E07D-BADA-E1EF11EF6E2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3886200"/>
            <a:ext cx="3467100" cy="29718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A85BD21-34B3-1B83-5B10-33670A59F1D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83576" y="3755520"/>
            <a:ext cx="3467100" cy="297180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757CFD7-C51F-7D0A-968A-619A0550C01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3305" y="3755520"/>
            <a:ext cx="34163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256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5FC2C-4452-0E6A-E3D6-CB8DA0ED8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80C4D-8C31-E8C4-5DAC-01773432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503" y="34883"/>
            <a:ext cx="10515600" cy="1325563"/>
          </a:xfrm>
        </p:spPr>
        <p:txBody>
          <a:bodyPr/>
          <a:lstStyle/>
          <a:p>
            <a:r>
              <a:rPr lang="en-US" dirty="0"/>
              <a:t>Beam Focusses too early? – D1: 110mm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20DDF97-5F7F-8876-93C0-7F0F473E650C}"/>
              </a:ext>
            </a:extLst>
          </p:cNvPr>
          <p:cNvGrpSpPr/>
          <p:nvPr/>
        </p:nvGrpSpPr>
        <p:grpSpPr>
          <a:xfrm>
            <a:off x="2145048" y="1369846"/>
            <a:ext cx="8340072" cy="5117617"/>
            <a:chOff x="950232" y="791233"/>
            <a:chExt cx="9204142" cy="5696230"/>
          </a:xfrm>
        </p:grpSpPr>
        <p:pic>
          <p:nvPicPr>
            <p:cNvPr id="7" name="Picture 6" descr="A diagram of a graph&#10;&#10;AI-generated content may be incorrect.">
              <a:extLst>
                <a:ext uri="{FF2B5EF4-FFF2-40B4-BE49-F238E27FC236}">
                  <a16:creationId xmlns:a16="http://schemas.microsoft.com/office/drawing/2014/main" id="{C86DEFDB-5001-52E0-4E64-B695B6BD92B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t="3086" b="3208"/>
            <a:stretch>
              <a:fillRect/>
            </a:stretch>
          </p:blipFill>
          <p:spPr>
            <a:xfrm>
              <a:off x="950232" y="2397377"/>
              <a:ext cx="9204142" cy="4090086"/>
            </a:xfrm>
            <a:prstGeom prst="rect">
              <a:avLst/>
            </a:prstGeom>
          </p:spPr>
        </p:pic>
        <p:pic>
          <p:nvPicPr>
            <p:cNvPr id="9" name="Picture 8" descr="A graph of a line&#10;&#10;AI-generated content may be incorrect.">
              <a:extLst>
                <a:ext uri="{FF2B5EF4-FFF2-40B4-BE49-F238E27FC236}">
                  <a16:creationId xmlns:a16="http://schemas.microsoft.com/office/drawing/2014/main" id="{6C216131-95F6-F7D5-C0A2-D798574F1E4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50232" y="791233"/>
              <a:ext cx="9010104" cy="159568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94327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D4E96D-B703-1A76-D0A5-44C932EFD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" name="Group 127">
            <a:extLst>
              <a:ext uri="{FF2B5EF4-FFF2-40B4-BE49-F238E27FC236}">
                <a16:creationId xmlns:a16="http://schemas.microsoft.com/office/drawing/2014/main" id="{C95C7B02-E4F6-5464-5648-0CED80624B2D}"/>
              </a:ext>
            </a:extLst>
          </p:cNvPr>
          <p:cNvGrpSpPr/>
          <p:nvPr/>
        </p:nvGrpSpPr>
        <p:grpSpPr>
          <a:xfrm>
            <a:off x="153019" y="1781761"/>
            <a:ext cx="11885962" cy="4561490"/>
            <a:chOff x="-1" y="588580"/>
            <a:chExt cx="11885962" cy="4561490"/>
          </a:xfrm>
        </p:grpSpPr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21F54027-78CA-3BD6-37A1-43C1D3B127BE}"/>
                </a:ext>
              </a:extLst>
            </p:cNvPr>
            <p:cNvSpPr/>
            <p:nvPr/>
          </p:nvSpPr>
          <p:spPr>
            <a:xfrm>
              <a:off x="0" y="588580"/>
              <a:ext cx="11501788" cy="4561490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CF4C6D9-8FF1-98FF-EF44-9E0ABB487EDA}"/>
                </a:ext>
              </a:extLst>
            </p:cNvPr>
            <p:cNvSpPr/>
            <p:nvPr/>
          </p:nvSpPr>
          <p:spPr>
            <a:xfrm>
              <a:off x="-1" y="992459"/>
              <a:ext cx="8619893" cy="369105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B07059F-BFFF-9C02-338F-96C7CB8290BB}"/>
                </a:ext>
              </a:extLst>
            </p:cNvPr>
            <p:cNvSpPr/>
            <p:nvPr/>
          </p:nvSpPr>
          <p:spPr>
            <a:xfrm>
              <a:off x="8619893" y="2520176"/>
              <a:ext cx="2096429" cy="512956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CDA9A06-5266-68EF-E5B6-0C2EC5E7DB6B}"/>
                </a:ext>
              </a:extLst>
            </p:cNvPr>
            <p:cNvSpPr/>
            <p:nvPr/>
          </p:nvSpPr>
          <p:spPr>
            <a:xfrm>
              <a:off x="8513956" y="2520176"/>
              <a:ext cx="149943" cy="51295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C85CD07-CF67-F746-21D7-EC8876EF1D8A}"/>
                </a:ext>
              </a:extLst>
            </p:cNvPr>
            <p:cNvCxnSpPr/>
            <p:nvPr/>
          </p:nvCxnSpPr>
          <p:spPr>
            <a:xfrm>
              <a:off x="11229278" y="2124222"/>
              <a:ext cx="0" cy="141071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6D375517-1C8C-2AAC-1FF0-1122E1FAA008}"/>
                </a:ext>
              </a:extLst>
            </p:cNvPr>
            <p:cNvCxnSpPr>
              <a:cxnSpLocks/>
            </p:cNvCxnSpPr>
            <p:nvPr/>
          </p:nvCxnSpPr>
          <p:spPr>
            <a:xfrm>
              <a:off x="1153551" y="3313531"/>
              <a:ext cx="1277414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7C834DC6-83F6-0015-26FB-C7EA64B08E30}"/>
                </a:ext>
              </a:extLst>
            </p:cNvPr>
            <p:cNvCxnSpPr>
              <a:cxnSpLocks/>
            </p:cNvCxnSpPr>
            <p:nvPr/>
          </p:nvCxnSpPr>
          <p:spPr>
            <a:xfrm>
              <a:off x="2737324" y="3314903"/>
              <a:ext cx="1104870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0B1FE2E3-425C-BDCB-EDDE-C796FDAE5DF1}"/>
                </a:ext>
              </a:extLst>
            </p:cNvPr>
            <p:cNvCxnSpPr>
              <a:cxnSpLocks/>
            </p:cNvCxnSpPr>
            <p:nvPr/>
          </p:nvCxnSpPr>
          <p:spPr>
            <a:xfrm>
              <a:off x="3992136" y="3518697"/>
              <a:ext cx="4627757" cy="1624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BCCEEA6E-62C8-970F-CB7B-34CB2BE91D1E}"/>
                </a:ext>
              </a:extLst>
            </p:cNvPr>
            <p:cNvCxnSpPr>
              <a:cxnSpLocks/>
            </p:cNvCxnSpPr>
            <p:nvPr/>
          </p:nvCxnSpPr>
          <p:spPr>
            <a:xfrm>
              <a:off x="8619893" y="3122342"/>
              <a:ext cx="2052423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BC18BE39-954A-CA88-2D69-69C38ABCC5D6}"/>
                </a:ext>
              </a:extLst>
            </p:cNvPr>
            <p:cNvCxnSpPr>
              <a:cxnSpLocks/>
            </p:cNvCxnSpPr>
            <p:nvPr/>
          </p:nvCxnSpPr>
          <p:spPr>
            <a:xfrm>
              <a:off x="10716322" y="2803560"/>
              <a:ext cx="512956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8F9CD450-03C0-903D-430F-6738644E3F53}"/>
                </a:ext>
              </a:extLst>
            </p:cNvPr>
            <p:cNvSpPr txBox="1"/>
            <p:nvPr/>
          </p:nvSpPr>
          <p:spPr>
            <a:xfrm>
              <a:off x="1332570" y="299933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105mm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FFAD8D70-98DE-6A87-3AF8-5D8EEC29AB72}"/>
                </a:ext>
              </a:extLst>
            </p:cNvPr>
            <p:cNvSpPr txBox="1"/>
            <p:nvPr/>
          </p:nvSpPr>
          <p:spPr>
            <a:xfrm>
              <a:off x="2808986" y="299933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100mm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D1F46932-12DF-F7CC-07A7-C6084D15E01C}"/>
                </a:ext>
              </a:extLst>
            </p:cNvPr>
            <p:cNvSpPr txBox="1"/>
            <p:nvPr/>
          </p:nvSpPr>
          <p:spPr>
            <a:xfrm>
              <a:off x="5781309" y="3534937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710mm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B205E17-52B2-0441-1BAC-AA5068354D46}"/>
                </a:ext>
              </a:extLst>
            </p:cNvPr>
            <p:cNvSpPr txBox="1"/>
            <p:nvPr/>
          </p:nvSpPr>
          <p:spPr>
            <a:xfrm>
              <a:off x="9322121" y="3163548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420mm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C44CAD39-C3A9-58B3-990A-84C772BD279E}"/>
                </a:ext>
              </a:extLst>
            </p:cNvPr>
            <p:cNvSpPr txBox="1"/>
            <p:nvPr/>
          </p:nvSpPr>
          <p:spPr>
            <a:xfrm>
              <a:off x="10637025" y="1466958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973CEA7-4B91-C292-39DC-4B9703252929}"/>
                </a:ext>
              </a:extLst>
            </p:cNvPr>
            <p:cNvCxnSpPr/>
            <p:nvPr/>
          </p:nvCxnSpPr>
          <p:spPr>
            <a:xfrm>
              <a:off x="5786285" y="2470809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3" name="Straight Arrow Connector 42">
              <a:extLst>
                <a:ext uri="{FF2B5EF4-FFF2-40B4-BE49-F238E27FC236}">
                  <a16:creationId xmlns:a16="http://schemas.microsoft.com/office/drawing/2014/main" id="{C67837B1-02C5-460C-7B08-57A329FFEF59}"/>
                </a:ext>
              </a:extLst>
            </p:cNvPr>
            <p:cNvCxnSpPr>
              <a:cxnSpLocks/>
            </p:cNvCxnSpPr>
            <p:nvPr/>
          </p:nvCxnSpPr>
          <p:spPr>
            <a:xfrm>
              <a:off x="3936829" y="3313531"/>
              <a:ext cx="1805450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307724D8-72EF-CBC0-5724-FB0F8B4FBC60}"/>
                </a:ext>
              </a:extLst>
            </p:cNvPr>
            <p:cNvSpPr txBox="1"/>
            <p:nvPr/>
          </p:nvSpPr>
          <p:spPr>
            <a:xfrm>
              <a:off x="4321621" y="299933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120mm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16404D06-B79D-EF5D-7245-64CEEC488E82}"/>
                </a:ext>
              </a:extLst>
            </p:cNvPr>
            <p:cNvSpPr txBox="1"/>
            <p:nvPr/>
          </p:nvSpPr>
          <p:spPr>
            <a:xfrm>
              <a:off x="2278994" y="1783116"/>
              <a:ext cx="16109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FQ (150T/m)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23AD8942-F820-D81F-6114-C44300365764}"/>
                </a:ext>
              </a:extLst>
            </p:cNvPr>
            <p:cNvSpPr txBox="1"/>
            <p:nvPr/>
          </p:nvSpPr>
          <p:spPr>
            <a:xfrm>
              <a:off x="3718930" y="1781451"/>
              <a:ext cx="151914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DQ (150 T/m)</a:t>
              </a: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75185C3B-DB40-133C-A368-5D710D9288B5}"/>
                </a:ext>
              </a:extLst>
            </p:cNvPr>
            <p:cNvSpPr txBox="1"/>
            <p:nvPr/>
          </p:nvSpPr>
          <p:spPr>
            <a:xfrm>
              <a:off x="1652075" y="2043776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RCF1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18F98750-6487-F863-6565-E30FB94884A9}"/>
                </a:ext>
              </a:extLst>
            </p:cNvPr>
            <p:cNvSpPr txBox="1"/>
            <p:nvPr/>
          </p:nvSpPr>
          <p:spPr>
            <a:xfrm>
              <a:off x="3433454" y="1461719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RCF2</a:t>
              </a: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9649506F-8037-978C-AC5E-AB5F14061214}"/>
                </a:ext>
              </a:extLst>
            </p:cNvPr>
            <p:cNvSpPr txBox="1"/>
            <p:nvPr/>
          </p:nvSpPr>
          <p:spPr>
            <a:xfrm>
              <a:off x="5442393" y="2026904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RCF3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7DCFBFA0-99FC-4A1B-3B02-8605A2B9B16C}"/>
                </a:ext>
              </a:extLst>
            </p:cNvPr>
            <p:cNvSpPr txBox="1"/>
            <p:nvPr/>
          </p:nvSpPr>
          <p:spPr>
            <a:xfrm>
              <a:off x="7738946" y="1871262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RCF4</a:t>
              </a:r>
            </a:p>
          </p:txBody>
        </p: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B11FD888-CE47-2107-3190-78A61CF87330}"/>
                </a:ext>
              </a:extLst>
            </p:cNvPr>
            <p:cNvCxnSpPr>
              <a:cxnSpLocks/>
            </p:cNvCxnSpPr>
            <p:nvPr/>
          </p:nvCxnSpPr>
          <p:spPr>
            <a:xfrm>
              <a:off x="8159303" y="2223122"/>
              <a:ext cx="446649" cy="579307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52E16659-D61C-7A0E-554E-3145BBC51B5B}"/>
                </a:ext>
              </a:extLst>
            </p:cNvPr>
            <p:cNvSpPr txBox="1"/>
            <p:nvPr/>
          </p:nvSpPr>
          <p:spPr>
            <a:xfrm>
              <a:off x="747431" y="3636889"/>
              <a:ext cx="108693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/>
                <a:t>LsrDrvn</a:t>
              </a:r>
              <a:r>
                <a:rPr lang="en-US" dirty="0"/>
                <a:t> Source</a:t>
              </a:r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7A7D8EDF-5A59-6524-10D1-21A2A4CF4A07}"/>
                </a:ext>
              </a:extLst>
            </p:cNvPr>
            <p:cNvSpPr/>
            <p:nvPr/>
          </p:nvSpPr>
          <p:spPr>
            <a:xfrm>
              <a:off x="2425389" y="3163548"/>
              <a:ext cx="312234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4390E668-43A7-F6EF-3C69-C40EB905D3F6}"/>
                </a:ext>
              </a:extLst>
            </p:cNvPr>
            <p:cNvSpPr/>
            <p:nvPr/>
          </p:nvSpPr>
          <p:spPr>
            <a:xfrm>
              <a:off x="3837964" y="3163548"/>
              <a:ext cx="154171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4B21B9B5-FBEB-F264-D73C-11E4DAC1E30A}"/>
                </a:ext>
              </a:extLst>
            </p:cNvPr>
            <p:cNvCxnSpPr>
              <a:cxnSpLocks/>
            </p:cNvCxnSpPr>
            <p:nvPr/>
          </p:nvCxnSpPr>
          <p:spPr>
            <a:xfrm>
              <a:off x="2425389" y="3848830"/>
              <a:ext cx="311935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7BFA2817-A291-A886-4B6C-2B1B08F5E15F}"/>
                </a:ext>
              </a:extLst>
            </p:cNvPr>
            <p:cNvSpPr txBox="1"/>
            <p:nvPr/>
          </p:nvSpPr>
          <p:spPr>
            <a:xfrm>
              <a:off x="2330904" y="3913888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40mm</a:t>
              </a:r>
            </a:p>
          </p:txBody>
        </p:sp>
        <p:cxnSp>
          <p:nvCxnSpPr>
            <p:cNvPr id="70" name="Straight Arrow Connector 69">
              <a:extLst>
                <a:ext uri="{FF2B5EF4-FFF2-40B4-BE49-F238E27FC236}">
                  <a16:creationId xmlns:a16="http://schemas.microsoft.com/office/drawing/2014/main" id="{7FD7A46E-72F7-0A5E-F229-6410F97AC3CD}"/>
                </a:ext>
              </a:extLst>
            </p:cNvPr>
            <p:cNvCxnSpPr>
              <a:cxnSpLocks/>
            </p:cNvCxnSpPr>
            <p:nvPr/>
          </p:nvCxnSpPr>
          <p:spPr>
            <a:xfrm>
              <a:off x="3837964" y="3844811"/>
              <a:ext cx="177795" cy="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F0FB97DA-4608-71E7-A884-3D0FF51A2C1E}"/>
                </a:ext>
              </a:extLst>
            </p:cNvPr>
            <p:cNvSpPr txBox="1"/>
            <p:nvPr/>
          </p:nvSpPr>
          <p:spPr>
            <a:xfrm>
              <a:off x="3623543" y="3881873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cxnSp>
          <p:nvCxnSpPr>
            <p:cNvPr id="73" name="Straight Arrow Connector 72">
              <a:extLst>
                <a:ext uri="{FF2B5EF4-FFF2-40B4-BE49-F238E27FC236}">
                  <a16:creationId xmlns:a16="http://schemas.microsoft.com/office/drawing/2014/main" id="{27EB3399-E062-C10E-3762-7E815B542008}"/>
                </a:ext>
              </a:extLst>
            </p:cNvPr>
            <p:cNvCxnSpPr>
              <a:cxnSpLocks/>
              <a:stCxn id="27" idx="3"/>
              <a:endCxn id="7" idx="2"/>
            </p:cNvCxnSpPr>
            <p:nvPr/>
          </p:nvCxnSpPr>
          <p:spPr>
            <a:xfrm flipV="1">
              <a:off x="2581506" y="2698440"/>
              <a:ext cx="5577" cy="485561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Arrow Connector 75">
              <a:extLst>
                <a:ext uri="{FF2B5EF4-FFF2-40B4-BE49-F238E27FC236}">
                  <a16:creationId xmlns:a16="http://schemas.microsoft.com/office/drawing/2014/main" id="{0E0A19A1-D82A-2B7C-E529-032E1A9A8747}"/>
                </a:ext>
              </a:extLst>
            </p:cNvPr>
            <p:cNvCxnSpPr>
              <a:cxnSpLocks/>
              <a:endCxn id="8" idx="2"/>
            </p:cNvCxnSpPr>
            <p:nvPr/>
          </p:nvCxnSpPr>
          <p:spPr>
            <a:xfrm flipV="1">
              <a:off x="3909831" y="2698440"/>
              <a:ext cx="0" cy="458934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7D264C61-CE9E-B8C5-7BD0-C863C1C84122}"/>
                </a:ext>
              </a:extLst>
            </p:cNvPr>
            <p:cNvSpPr txBox="1"/>
            <p:nvPr/>
          </p:nvSpPr>
          <p:spPr>
            <a:xfrm>
              <a:off x="2533661" y="2730977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D452B546-1FD3-B5BA-613D-57D2E5920006}"/>
                </a:ext>
              </a:extLst>
            </p:cNvPr>
            <p:cNvSpPr txBox="1"/>
            <p:nvPr/>
          </p:nvSpPr>
          <p:spPr>
            <a:xfrm>
              <a:off x="3863289" y="2704589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20mm</a:t>
              </a:r>
            </a:p>
          </p:txBody>
        </p:sp>
        <p:cxnSp>
          <p:nvCxnSpPr>
            <p:cNvPr id="80" name="Straight Arrow Connector 79">
              <a:extLst>
                <a:ext uri="{FF2B5EF4-FFF2-40B4-BE49-F238E27FC236}">
                  <a16:creationId xmlns:a16="http://schemas.microsoft.com/office/drawing/2014/main" id="{505B0725-9190-F018-B57A-36F5A159772E}"/>
                </a:ext>
              </a:extLst>
            </p:cNvPr>
            <p:cNvCxnSpPr>
              <a:cxnSpLocks/>
            </p:cNvCxnSpPr>
            <p:nvPr/>
          </p:nvCxnSpPr>
          <p:spPr>
            <a:xfrm>
              <a:off x="10255731" y="2219289"/>
              <a:ext cx="446649" cy="579307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08479CF0-9138-1B12-5ACC-155F6AC2611F}"/>
                </a:ext>
              </a:extLst>
            </p:cNvPr>
            <p:cNvSpPr txBox="1"/>
            <p:nvPr/>
          </p:nvSpPr>
          <p:spPr>
            <a:xfrm>
              <a:off x="9300714" y="1880793"/>
              <a:ext cx="15063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Mylar (50um)</a:t>
              </a:r>
            </a:p>
          </p:txBody>
        </p:sp>
        <p:cxnSp>
          <p:nvCxnSpPr>
            <p:cNvPr id="82" name="Straight Arrow Connector 81">
              <a:extLst>
                <a:ext uri="{FF2B5EF4-FFF2-40B4-BE49-F238E27FC236}">
                  <a16:creationId xmlns:a16="http://schemas.microsoft.com/office/drawing/2014/main" id="{9750057C-B1F3-1364-A593-3C89E16C7677}"/>
                </a:ext>
              </a:extLst>
            </p:cNvPr>
            <p:cNvCxnSpPr>
              <a:cxnSpLocks/>
              <a:stCxn id="10" idx="2"/>
              <a:endCxn id="10" idx="0"/>
            </p:cNvCxnSpPr>
            <p:nvPr/>
          </p:nvCxnSpPr>
          <p:spPr>
            <a:xfrm flipV="1">
              <a:off x="9668108" y="2520176"/>
              <a:ext cx="0" cy="512956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8049AE59-F31B-F2FF-E062-D689B58A9EB8}"/>
                </a:ext>
              </a:extLst>
            </p:cNvPr>
            <p:cNvSpPr txBox="1"/>
            <p:nvPr/>
          </p:nvSpPr>
          <p:spPr>
            <a:xfrm>
              <a:off x="8884581" y="2587984"/>
              <a:ext cx="9364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40mm</a:t>
              </a:r>
            </a:p>
          </p:txBody>
        </p:sp>
        <p:sp>
          <p:nvSpPr>
            <p:cNvPr id="86" name="Right Arrow 85">
              <a:extLst>
                <a:ext uri="{FF2B5EF4-FFF2-40B4-BE49-F238E27FC236}">
                  <a16:creationId xmlns:a16="http://schemas.microsoft.com/office/drawing/2014/main" id="{5AF34294-1808-BC72-575E-A344CBAABB98}"/>
                </a:ext>
              </a:extLst>
            </p:cNvPr>
            <p:cNvSpPr/>
            <p:nvPr/>
          </p:nvSpPr>
          <p:spPr>
            <a:xfrm rot="1378372">
              <a:off x="74211" y="2451183"/>
              <a:ext cx="1107140" cy="485937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EBCE171E-8D80-BA4E-F7FA-868756E867D9}"/>
                </a:ext>
              </a:extLst>
            </p:cNvPr>
            <p:cNvSpPr txBox="1"/>
            <p:nvPr/>
          </p:nvSpPr>
          <p:spPr>
            <a:xfrm>
              <a:off x="7435006" y="1045255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Vacuum</a:t>
              </a: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177B5908-C988-473C-8F12-C0B887A97E58}"/>
                </a:ext>
              </a:extLst>
            </p:cNvPr>
            <p:cNvSpPr txBox="1"/>
            <p:nvPr/>
          </p:nvSpPr>
          <p:spPr>
            <a:xfrm>
              <a:off x="9467385" y="986956"/>
              <a:ext cx="12489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Air</a:t>
              </a:r>
            </a:p>
          </p:txBody>
        </p:sp>
        <p:cxnSp>
          <p:nvCxnSpPr>
            <p:cNvPr id="90" name="Straight Arrow Connector 89">
              <a:extLst>
                <a:ext uri="{FF2B5EF4-FFF2-40B4-BE49-F238E27FC236}">
                  <a16:creationId xmlns:a16="http://schemas.microsoft.com/office/drawing/2014/main" id="{70B503DC-E63E-3DAE-6B16-9382F8CA458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526100" y="3100309"/>
              <a:ext cx="703178" cy="998245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B1198FAF-D624-AC4C-BEF8-D9CDAFBA26D4}"/>
                </a:ext>
              </a:extLst>
            </p:cNvPr>
            <p:cNvSpPr txBox="1"/>
            <p:nvPr/>
          </p:nvSpPr>
          <p:spPr>
            <a:xfrm>
              <a:off x="9668107" y="4042080"/>
              <a:ext cx="159338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Beamline End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8D69E04-1818-FD91-C6C1-136813735F9F}"/>
                </a:ext>
              </a:extLst>
            </p:cNvPr>
            <p:cNvSpPr/>
            <p:nvPr/>
          </p:nvSpPr>
          <p:spPr>
            <a:xfrm>
              <a:off x="3828124" y="2124222"/>
              <a:ext cx="163414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E846CD2-EF24-132D-563A-D0477F207683}"/>
                </a:ext>
              </a:extLst>
            </p:cNvPr>
            <p:cNvSpPr/>
            <p:nvPr/>
          </p:nvSpPr>
          <p:spPr>
            <a:xfrm>
              <a:off x="2430966" y="2124222"/>
              <a:ext cx="312234" cy="574218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4" name="Straight Arrow Connector 93">
              <a:extLst>
                <a:ext uri="{FF2B5EF4-FFF2-40B4-BE49-F238E27FC236}">
                  <a16:creationId xmlns:a16="http://schemas.microsoft.com/office/drawing/2014/main" id="{5B46EC92-2F5A-6DE2-2EF2-7EF82A49094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944595" y="1754664"/>
              <a:ext cx="80368" cy="1009643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Elbow Connector 100">
              <a:extLst>
                <a:ext uri="{FF2B5EF4-FFF2-40B4-BE49-F238E27FC236}">
                  <a16:creationId xmlns:a16="http://schemas.microsoft.com/office/drawing/2014/main" id="{2CB6FFCC-1753-91E6-88C2-90F748D1E1C0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3171040" y="2266210"/>
              <a:ext cx="1134590" cy="165072"/>
            </a:xfrm>
            <a:prstGeom prst="bentConnector2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59A19CC0-2232-AC70-A14B-ADE5DD69AAF7}"/>
                </a:ext>
              </a:extLst>
            </p:cNvPr>
            <p:cNvCxnSpPr/>
            <p:nvPr/>
          </p:nvCxnSpPr>
          <p:spPr>
            <a:xfrm>
              <a:off x="2406186" y="2550731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20DDE3CB-AC51-9BB3-607B-A36F8E57C669}"/>
                </a:ext>
              </a:extLst>
            </p:cNvPr>
            <p:cNvCxnSpPr/>
            <p:nvPr/>
          </p:nvCxnSpPr>
          <p:spPr>
            <a:xfrm>
              <a:off x="3811752" y="2472180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8D057CB3-FDA3-20A8-7C1A-1F146003D67F}"/>
                </a:ext>
              </a:extLst>
            </p:cNvPr>
            <p:cNvCxnSpPr/>
            <p:nvPr/>
          </p:nvCxnSpPr>
          <p:spPr>
            <a:xfrm>
              <a:off x="8619892" y="2353562"/>
              <a:ext cx="0" cy="84409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8" name="Elbow Connector 107">
              <a:extLst>
                <a:ext uri="{FF2B5EF4-FFF2-40B4-BE49-F238E27FC236}">
                  <a16:creationId xmlns:a16="http://schemas.microsoft.com/office/drawing/2014/main" id="{59A5F661-D8C1-304F-0FB9-904D0D2B787D}"/>
                </a:ext>
              </a:extLst>
            </p:cNvPr>
            <p:cNvCxnSpPr>
              <a:cxnSpLocks/>
            </p:cNvCxnSpPr>
            <p:nvPr/>
          </p:nvCxnSpPr>
          <p:spPr>
            <a:xfrm rot="16200000" flipH="1">
              <a:off x="1908653" y="2431033"/>
              <a:ext cx="574362" cy="470076"/>
            </a:xfrm>
            <a:prstGeom prst="bentConnector2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35A38C2-C714-346C-4F06-DA0E3576BB96}"/>
                </a:ext>
              </a:extLst>
            </p:cNvPr>
            <p:cNvCxnSpPr/>
            <p:nvPr/>
          </p:nvCxnSpPr>
          <p:spPr>
            <a:xfrm>
              <a:off x="1153551" y="2124222"/>
              <a:ext cx="0" cy="154744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B0AA1B-E6B7-C497-880E-72D3987B2F63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SCAPA Beamline – D1 shortened</a:t>
            </a:r>
          </a:p>
        </p:txBody>
      </p:sp>
    </p:spTree>
    <p:extLst>
      <p:ext uri="{BB962C8B-B14F-4D97-AF65-F5344CB8AC3E}">
        <p14:creationId xmlns:p14="http://schemas.microsoft.com/office/powerpoint/2010/main" val="164391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84C03-DD91-3C0B-D323-7763BDD9C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419DF-8763-28F1-36C6-AD97F4A66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503" y="34883"/>
            <a:ext cx="10515600" cy="1325563"/>
          </a:xfrm>
        </p:spPr>
        <p:txBody>
          <a:bodyPr/>
          <a:lstStyle/>
          <a:p>
            <a:r>
              <a:rPr lang="en-US" dirty="0"/>
              <a:t>Beam Focusses too early? – D1: 105mm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0D79156-ACB8-655B-9291-817CEB9DCAA7}"/>
              </a:ext>
            </a:extLst>
          </p:cNvPr>
          <p:cNvGrpSpPr/>
          <p:nvPr/>
        </p:nvGrpSpPr>
        <p:grpSpPr>
          <a:xfrm>
            <a:off x="1668526" y="1121664"/>
            <a:ext cx="8597138" cy="5569238"/>
            <a:chOff x="2022094" y="1597346"/>
            <a:chExt cx="7772400" cy="4983828"/>
          </a:xfrm>
        </p:grpSpPr>
        <p:pic>
          <p:nvPicPr>
            <p:cNvPr id="4" name="Picture 3" descr="A graph of a graph&#10;&#10;AI-generated content may be incorrect.">
              <a:extLst>
                <a:ext uri="{FF2B5EF4-FFF2-40B4-BE49-F238E27FC236}">
                  <a16:creationId xmlns:a16="http://schemas.microsoft.com/office/drawing/2014/main" id="{A5DDE7A9-EF2F-A13D-B1B7-1C0568F06BB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022094" y="1597346"/>
              <a:ext cx="7772400" cy="1376486"/>
            </a:xfrm>
            <a:prstGeom prst="rect">
              <a:avLst/>
            </a:prstGeom>
          </p:spPr>
        </p:pic>
        <p:pic>
          <p:nvPicPr>
            <p:cNvPr id="6" name="Picture 5" descr="A diagram of a graph&#10;&#10;AI-generated content may be incorrect.">
              <a:extLst>
                <a:ext uri="{FF2B5EF4-FFF2-40B4-BE49-F238E27FC236}">
                  <a16:creationId xmlns:a16="http://schemas.microsoft.com/office/drawing/2014/main" id="{0F988C5D-2FC3-E90B-B397-49008A08888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022094" y="2973832"/>
              <a:ext cx="7772400" cy="3607342"/>
            </a:xfrm>
            <a:prstGeom prst="rect">
              <a:avLst/>
            </a:prstGeom>
          </p:spPr>
        </p:pic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95FBC55-B23D-B38E-199E-E1BD72C73970}"/>
              </a:ext>
            </a:extLst>
          </p:cNvPr>
          <p:cNvCxnSpPr/>
          <p:nvPr/>
        </p:nvCxnSpPr>
        <p:spPr>
          <a:xfrm>
            <a:off x="7094764" y="1559379"/>
            <a:ext cx="135527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4188753-7B47-1288-5A3E-DE77ECF8453B}"/>
              </a:ext>
            </a:extLst>
          </p:cNvPr>
          <p:cNvCxnSpPr/>
          <p:nvPr/>
        </p:nvCxnSpPr>
        <p:spPr>
          <a:xfrm>
            <a:off x="7094764" y="1956707"/>
            <a:ext cx="135527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43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F35BF3-F90D-4449-9F38-533F99BD3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DF8AC-C522-0318-0918-1693106A4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40" y="33159"/>
            <a:ext cx="10515600" cy="1325563"/>
          </a:xfrm>
        </p:spPr>
        <p:txBody>
          <a:bodyPr/>
          <a:lstStyle/>
          <a:p>
            <a:r>
              <a:rPr lang="en-US" dirty="0"/>
              <a:t>Change with D1</a:t>
            </a:r>
          </a:p>
        </p:txBody>
      </p:sp>
      <p:pic>
        <p:nvPicPr>
          <p:cNvPr id="5" name="Picture 4" descr="A blue and green square with white text&#10;&#10;AI-generated content may be incorrect.">
            <a:extLst>
              <a:ext uri="{FF2B5EF4-FFF2-40B4-BE49-F238E27FC236}">
                <a16:creationId xmlns:a16="http://schemas.microsoft.com/office/drawing/2014/main" id="{DA09C253-B677-D0F6-10CA-BC1BC9599E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1658" y="465667"/>
            <a:ext cx="3556000" cy="2963333"/>
          </a:xfrm>
          <a:prstGeom prst="rect">
            <a:avLst/>
          </a:prstGeom>
        </p:spPr>
      </p:pic>
      <p:pic>
        <p:nvPicPr>
          <p:cNvPr id="9" name="Picture 8" descr="A colorful image of a sound wave&#10;&#10;AI-generated content may be incorrect.">
            <a:extLst>
              <a:ext uri="{FF2B5EF4-FFF2-40B4-BE49-F238E27FC236}">
                <a16:creationId xmlns:a16="http://schemas.microsoft.com/office/drawing/2014/main" id="{5184A966-F851-57EB-FF8E-E3D85141AC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0877" y="465667"/>
            <a:ext cx="3556000" cy="2963333"/>
          </a:xfrm>
          <a:prstGeom prst="rect">
            <a:avLst/>
          </a:prstGeom>
        </p:spPr>
      </p:pic>
      <p:pic>
        <p:nvPicPr>
          <p:cNvPr id="13" name="Picture 12" descr="A comparison of a comparison of a spectrum&#10;&#10;AI-generated content may be incorrect.">
            <a:extLst>
              <a:ext uri="{FF2B5EF4-FFF2-40B4-BE49-F238E27FC236}">
                <a16:creationId xmlns:a16="http://schemas.microsoft.com/office/drawing/2014/main" id="{A0843E67-0067-1D1B-4106-9C2B1AE589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5257" y="3677905"/>
            <a:ext cx="7924801" cy="298959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291363C-3A34-E1B4-3365-E873CD6B0392}"/>
              </a:ext>
            </a:extLst>
          </p:cNvPr>
          <p:cNvSpPr/>
          <p:nvPr/>
        </p:nvSpPr>
        <p:spPr>
          <a:xfrm flipV="1">
            <a:off x="5056003" y="5321763"/>
            <a:ext cx="581891" cy="457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126CACF-6BC3-0C38-984B-5A63545F3359}"/>
              </a:ext>
            </a:extLst>
          </p:cNvPr>
          <p:cNvSpPr txBox="1"/>
          <p:nvPr/>
        </p:nvSpPr>
        <p:spPr>
          <a:xfrm>
            <a:off x="4695785" y="5344622"/>
            <a:ext cx="942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~1cm</a:t>
            </a:r>
          </a:p>
        </p:txBody>
      </p:sp>
    </p:spTree>
    <p:extLst>
      <p:ext uri="{BB962C8B-B14F-4D97-AF65-F5344CB8AC3E}">
        <p14:creationId xmlns:p14="http://schemas.microsoft.com/office/powerpoint/2010/main" val="3751927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3ACC94-6795-D11D-0093-9875A236F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52CCB-8328-5938-9C25-5BA741478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40" y="33159"/>
            <a:ext cx="10515600" cy="1325563"/>
          </a:xfrm>
        </p:spPr>
        <p:txBody>
          <a:bodyPr/>
          <a:lstStyle/>
          <a:p>
            <a:r>
              <a:rPr lang="en-US" dirty="0"/>
              <a:t>RCF at end and D1: 105mm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4D959C-7471-10AE-E52A-17F17FE083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8260" y="1046889"/>
            <a:ext cx="2292909" cy="22095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FA2A0F9-09E9-4F95-B65F-E608917789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5767" y="1081003"/>
            <a:ext cx="2408202" cy="23479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AC6B2D-C76E-770A-73F9-D5CCBCF593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5373" y="1054584"/>
            <a:ext cx="2292908" cy="23046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E69791E-392C-19AA-CDC3-0EDCEE2529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164" y="3760285"/>
            <a:ext cx="3467100" cy="29718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5ADF260-9ABA-F21F-14CE-32EF04452F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8277" y="3760285"/>
            <a:ext cx="3467100" cy="29718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D973957-FB47-17FE-A57C-DF485C0308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55390" y="3760285"/>
            <a:ext cx="34671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8611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DB1D3A-B10A-5CEC-5F23-F9F0DC5819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8CAFA-CB94-10DF-8F65-5BCAB840F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503" y="34883"/>
            <a:ext cx="10515600" cy="1325563"/>
          </a:xfrm>
        </p:spPr>
        <p:txBody>
          <a:bodyPr/>
          <a:lstStyle/>
          <a:p>
            <a:r>
              <a:rPr lang="en-US" dirty="0"/>
              <a:t>Future beam improvements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1A2DFD-59F6-89DB-2DC9-BD3BAE1487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844" y="1175968"/>
            <a:ext cx="5230899" cy="527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157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C9079B-2159-44E4-716B-AA36DCFDA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0EEFCD3-F922-678E-9336-951069ADA3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56" y="1175968"/>
            <a:ext cx="5230899" cy="5273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C7FEC9-9EBF-E729-D08B-BD688AD90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503" y="34883"/>
            <a:ext cx="10515600" cy="1325563"/>
          </a:xfrm>
        </p:spPr>
        <p:txBody>
          <a:bodyPr/>
          <a:lstStyle/>
          <a:p>
            <a:r>
              <a:rPr lang="en-US" dirty="0"/>
              <a:t>Uniformity</a:t>
            </a:r>
          </a:p>
        </p:txBody>
      </p:sp>
      <p:pic>
        <p:nvPicPr>
          <p:cNvPr id="7" name="Picture 6" descr="A chart of a circle with a red circle&#10;&#10;AI-generated content may be incorrect.">
            <a:extLst>
              <a:ext uri="{FF2B5EF4-FFF2-40B4-BE49-F238E27FC236}">
                <a16:creationId xmlns:a16="http://schemas.microsoft.com/office/drawing/2014/main" id="{66BBBC81-65C8-EB57-3852-B20FFDA7A4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3336" y="0"/>
            <a:ext cx="4357624" cy="3473766"/>
          </a:xfrm>
          <a:prstGeom prst="rect">
            <a:avLst/>
          </a:prstGeom>
        </p:spPr>
      </p:pic>
      <p:pic>
        <p:nvPicPr>
          <p:cNvPr id="5" name="Picture 4" descr="A circular chart with a red circle&#10;&#10;AI-generated content may be incorrect.">
            <a:extLst>
              <a:ext uri="{FF2B5EF4-FFF2-40B4-BE49-F238E27FC236}">
                <a16:creationId xmlns:a16="http://schemas.microsoft.com/office/drawing/2014/main" id="{1999B6F1-14B2-A413-D845-4DCDF95874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3336" y="3412525"/>
            <a:ext cx="4278376" cy="3410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33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D7256-45BC-24A7-1904-87E13047E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874BA-9493-57FF-0B45-F7AAC2D9C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Uniformity through scattering</a:t>
            </a:r>
          </a:p>
        </p:txBody>
      </p:sp>
      <p:pic>
        <p:nvPicPr>
          <p:cNvPr id="8" name="Content Placeholder 7" descr="A red and yellow light in a grid&#10;&#10;AI-generated content may be incorrect.">
            <a:extLst>
              <a:ext uri="{FF2B5EF4-FFF2-40B4-BE49-F238E27FC236}">
                <a16:creationId xmlns:a16="http://schemas.microsoft.com/office/drawing/2014/main" id="{6F1872EC-15DB-5687-26CA-2899FA031F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870137"/>
            <a:ext cx="4130124" cy="3158330"/>
          </a:xfrm>
        </p:spPr>
      </p:pic>
      <p:pic>
        <p:nvPicPr>
          <p:cNvPr id="10" name="Picture 9" descr="A red circle with white squares&#10;&#10;AI-generated content may be incorrect.">
            <a:extLst>
              <a:ext uri="{FF2B5EF4-FFF2-40B4-BE49-F238E27FC236}">
                <a16:creationId xmlns:a16="http://schemas.microsoft.com/office/drawing/2014/main" id="{36234287-9519-4B29-A1E3-B0A3831819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1041" y="2839911"/>
            <a:ext cx="3767174" cy="3188556"/>
          </a:xfrm>
          <a:prstGeom prst="rect">
            <a:avLst/>
          </a:prstGeom>
        </p:spPr>
      </p:pic>
      <p:pic>
        <p:nvPicPr>
          <p:cNvPr id="12" name="Picture 11" descr="A red circle with white text&#10;&#10;AI-generated content may be incorrect.">
            <a:extLst>
              <a:ext uri="{FF2B5EF4-FFF2-40B4-BE49-F238E27FC236}">
                <a16:creationId xmlns:a16="http://schemas.microsoft.com/office/drawing/2014/main" id="{F3D921FF-B81C-1195-6604-AC7B79ACE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8215" y="2839911"/>
            <a:ext cx="3737125" cy="3188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37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1953</TotalTime>
  <Words>239</Words>
  <Application>Microsoft Macintosh PowerPoint</Application>
  <PresentationFormat>Widescreen</PresentationFormat>
  <Paragraphs>93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SCAPA Phase 1 – Comparison with Simulation</vt:lpstr>
      <vt:lpstr>PowerPoint Presentation</vt:lpstr>
      <vt:lpstr>Shot 1 – RCF at cell dish location </vt:lpstr>
      <vt:lpstr>Shot 2 – RCF before each quad and 12cm after Q2</vt:lpstr>
      <vt:lpstr>Shot 3 – RCF stack 12cm after Q2</vt:lpstr>
      <vt:lpstr>PowerPoint Presentation</vt:lpstr>
      <vt:lpstr>Shot 4 –   RCF 12cm after Q2      Full stack at cell  dish location</vt:lpstr>
      <vt:lpstr>Shot 5 – Stack 12cm after Q2</vt:lpstr>
      <vt:lpstr>Shot 6 – Stack at vacuum tube hole</vt:lpstr>
      <vt:lpstr>Beam Focusses too early? – D1: 110mm</vt:lpstr>
      <vt:lpstr>PowerPoint Presentation</vt:lpstr>
      <vt:lpstr>Beam Focusses too early? – D1: 105mm</vt:lpstr>
      <vt:lpstr>Change with D1</vt:lpstr>
      <vt:lpstr>RCF at end and D1: 105mm</vt:lpstr>
      <vt:lpstr>Future beam improvements</vt:lpstr>
      <vt:lpstr>Uniformity</vt:lpstr>
      <vt:lpstr>Uniformity through scattering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Calvin Dyson</dc:creator>
  <cp:lastModifiedBy>Calvin Dyson</cp:lastModifiedBy>
  <cp:revision>9</cp:revision>
  <dcterms:created xsi:type="dcterms:W3CDTF">2025-08-20T09:26:14Z</dcterms:created>
  <dcterms:modified xsi:type="dcterms:W3CDTF">2025-08-21T18:00:07Z</dcterms:modified>
</cp:coreProperties>
</file>