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4" r:id="rId4"/>
    <p:sldId id="259" r:id="rId5"/>
    <p:sldId id="258" r:id="rId6"/>
    <p:sldId id="260" r:id="rId7"/>
    <p:sldId id="267" r:id="rId8"/>
    <p:sldId id="268" r:id="rId9"/>
    <p:sldId id="269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39"/>
    <p:restoredTop sz="86190"/>
  </p:normalViewPr>
  <p:slideViewPr>
    <p:cSldViewPr snapToGrid="0" snapToObjects="1">
      <p:cViewPr varScale="1">
        <p:scale>
          <a:sx n="105" d="100"/>
          <a:sy n="105" d="100"/>
        </p:scale>
        <p:origin x="1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8" d="100"/>
        <a:sy n="1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257940-82CD-E344-92DC-51C25B27FCD6}" type="datetimeFigureOut">
              <a:rPr lang="en-US" smtClean="0"/>
              <a:t>8/29/23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5D34E-37FE-AB4E-9A5D-3A8577E81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12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5D34E-37FE-AB4E-9A5D-3A8577E81CD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978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5D34E-37FE-AB4E-9A5D-3A8577E81CD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09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5D34E-37FE-AB4E-9A5D-3A8577E81CD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661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5D34E-37FE-AB4E-9A5D-3A8577E81CD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710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1610E-70B6-6A45-AB0F-D18C2C1F28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</a:rPr>
              <a:t>Review of radiobiology experiments using laser accelerated protons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ECC764-1D01-ED6D-A0F2-3A3AB282AAC3}"/>
              </a:ext>
            </a:extLst>
          </p:cNvPr>
          <p:cNvSpPr txBox="1"/>
          <p:nvPr/>
        </p:nvSpPr>
        <p:spPr>
          <a:xfrm>
            <a:off x="7388352" y="5596128"/>
            <a:ext cx="2635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E. </a:t>
            </a:r>
            <a:r>
              <a:rPr lang="en-US" sz="2400" b="1" dirty="0" err="1"/>
              <a:t>Tassano</a:t>
            </a:r>
            <a:r>
              <a:rPr lang="en-US" sz="2400" b="1" dirty="0"/>
              <a:t>-Smith</a:t>
            </a:r>
          </a:p>
        </p:txBody>
      </p:sp>
    </p:spTree>
    <p:extLst>
      <p:ext uri="{BB962C8B-B14F-4D97-AF65-F5344CB8AC3E}">
        <p14:creationId xmlns:p14="http://schemas.microsoft.com/office/powerpoint/2010/main" val="1996941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BFB73-7CBA-8F4E-87FF-1DD0BE4FD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E90A3-ED78-EE4F-A47E-0400F4816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in vitro studies find that there is little difference between the RBE and dose effects from LAP and CAP indicating LAP can be used. </a:t>
            </a:r>
          </a:p>
          <a:p>
            <a:r>
              <a:rPr lang="en-US" dirty="0"/>
              <a:t>Hard to determine the effects of FLASH as only three studies looked single Gy level pulses.</a:t>
            </a:r>
          </a:p>
          <a:p>
            <a:r>
              <a:rPr lang="en-US" dirty="0"/>
              <a:t>Few studies looked at normal tissues, those that did LAP better survival than X-rays but similar compared to CAP.</a:t>
            </a:r>
          </a:p>
          <a:p>
            <a:r>
              <a:rPr lang="en-US" dirty="0"/>
              <a:t>In vivo studies starting to emerge, but currently more proof of concept.</a:t>
            </a:r>
          </a:p>
        </p:txBody>
      </p:sp>
    </p:spTree>
    <p:extLst>
      <p:ext uri="{BB962C8B-B14F-4D97-AF65-F5344CB8AC3E}">
        <p14:creationId xmlns:p14="http://schemas.microsoft.com/office/powerpoint/2010/main" val="716083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9CC03-74C0-BB48-A293-5A5457797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CA5949-E0F8-534C-994D-C4F28EA8B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Ken gave me some starting references</a:t>
            </a:r>
          </a:p>
          <a:p>
            <a:r>
              <a:rPr lang="en-US" dirty="0"/>
              <a:t>Used Scopus search engine terms: laser AND radiobiology</a:t>
            </a:r>
          </a:p>
          <a:p>
            <a:r>
              <a:rPr lang="en-US" dirty="0"/>
              <a:t>Followed references backwards and forwards to obtain wider pool</a:t>
            </a:r>
          </a:p>
          <a:p>
            <a:r>
              <a:rPr lang="en-US" dirty="0"/>
              <a:t>Found a couple of similar review articles which proved useful in gathering references</a:t>
            </a:r>
          </a:p>
          <a:p>
            <a:r>
              <a:rPr lang="en-US" dirty="0"/>
              <a:t>Reviewed each paper and took out the highlights and put in a table for use</a:t>
            </a:r>
          </a:p>
        </p:txBody>
      </p:sp>
    </p:spTree>
    <p:extLst>
      <p:ext uri="{BB962C8B-B14F-4D97-AF65-F5344CB8AC3E}">
        <p14:creationId xmlns:p14="http://schemas.microsoft.com/office/powerpoint/2010/main" val="2563280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B03D3-C23B-EE40-81D2-48F3837E1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5AB731-59E3-9545-BB71-A4F24A8DF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225" y="2222286"/>
            <a:ext cx="11391218" cy="4447454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US" sz="1000" b="1" dirty="0"/>
              <a:t>Cellular Irradiations with laser driven carbon ions at ultra high dose rates</a:t>
            </a:r>
            <a:r>
              <a:rPr lang="en-US" sz="1000" dirty="0"/>
              <a:t>.  </a:t>
            </a:r>
            <a:r>
              <a:rPr lang="en-US" sz="800" dirty="0"/>
              <a:t>doi: 10.1088/1361-6560/aca387 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A new platform for ultra high dose rate radiobiological Research using the BELLA PW Laser Proton Beamline. </a:t>
            </a:r>
            <a:r>
              <a:rPr lang="en-US" sz="800" dirty="0"/>
              <a:t>doi: 10.1038/s41598-022-05181-3  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Tumour irradiation in mice with a laser-accelerated proton beam. </a:t>
            </a:r>
            <a:r>
              <a:rPr lang="en-US" sz="800" dirty="0"/>
              <a:t>doi: 10.1038/s41567-022-01520-3   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Ultra-High Dose Rate FLASH Irradiation Induced Radio-Resistance of Normal Fibroblast Cells Can Be Enhanced by Hypoxia and Mitochondrial Dysfunction Resulting From Loss of Cytochrome C.</a:t>
            </a:r>
            <a:r>
              <a:rPr lang="en-US" sz="1000" dirty="0"/>
              <a:t> </a:t>
            </a:r>
            <a:r>
              <a:rPr lang="en-US" sz="800" dirty="0"/>
              <a:t>doi: 10.3389/fcell.2021.672929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Spectral and spatial shaping of laser driven proton beams using a pulsed high field magnetic beamline. </a:t>
            </a:r>
            <a:r>
              <a:rPr lang="en-US" sz="800" dirty="0"/>
              <a:t>doi: 10.1038/s41598-020-65775-7  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A feasibility study of zebrafish embryo irradiation with laser- accelerated protons. </a:t>
            </a:r>
            <a:r>
              <a:rPr lang="en-US" sz="800" dirty="0"/>
              <a:t>doi: 10.1063/5.0008512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Fast dose fractionation using ultra-short laser accelerated proton pulses can increase cancer cell mortality, which relies on functional PARP1 Protein. </a:t>
            </a:r>
            <a:r>
              <a:rPr lang="en-US" sz="800" dirty="0"/>
              <a:t>doi: 10.1038/s41598-019-46512-1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DNA DSB Repair Dynamics following Irradiation with Laser-Driven protons at Ultra-High Dose Rates. </a:t>
            </a:r>
            <a:r>
              <a:rPr lang="en-US" sz="800" dirty="0"/>
              <a:t>doi: 10/1038/s41598-019-40339-6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The radiobiology of laser-driven particle beams: focus on sub-lethal responses of normal human cells. </a:t>
            </a:r>
            <a:r>
              <a:rPr lang="en-US" sz="800" dirty="0"/>
              <a:t>doi: 10.1088/1748-0221/12/03/C03084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Ultra-short laser accelerated proton pulses have similar DNA-damaging effectiveness but produce less immediate nitroxidative stress than conventional proton beams. </a:t>
            </a:r>
            <a:r>
              <a:rPr lang="en-US" sz="800" dirty="0"/>
              <a:t>doi: 10.1038/srep3244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Dose controlled irradiation of cancer cells with laser-accelerated proton pulses. </a:t>
            </a:r>
            <a:r>
              <a:rPr lang="en-US" sz="800" dirty="0"/>
              <a:t>doi: 10.1007/s00340-012-5275-3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A laser driven nanosecond proton source for radiobiological studies. </a:t>
            </a:r>
            <a:r>
              <a:rPr lang="en-US" sz="800" dirty="0"/>
              <a:t>doi 10.1063/1.4769372 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Biological effectiveness on live cells of laser driven protons at dose rates exceeding 10^9 Gy/s. </a:t>
            </a:r>
            <a:r>
              <a:rPr lang="en-US" sz="800" dirty="0"/>
              <a:t>doi: 10.1063/1.3699063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Dosimetry and spectral analysis of a radiobiological experiment using laser-driven proton beams. </a:t>
            </a:r>
            <a:r>
              <a:rPr lang="en-US" sz="800" dirty="0"/>
              <a:t>doi: 10.1088/0031-9155/56/21/013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Measurement of relative biological effectiveness of protons in human cancer cells using a laser driven quasimonoenergetic proton beamline. </a:t>
            </a:r>
            <a:r>
              <a:rPr lang="en-US" sz="800" dirty="0"/>
              <a:t>doi: 10.1063/1.3551623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Dose-dependent biological damage of tumour cells by laser-accelerated proton beams. </a:t>
            </a:r>
            <a:r>
              <a:rPr lang="en-US" sz="800" dirty="0"/>
              <a:t>doi: 10.1088/1367-2630/12/8/085003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Application of laser accelerated protons to the demonstration of DNA double strand breaks in human cancer cells. </a:t>
            </a:r>
            <a:r>
              <a:rPr lang="en-US" sz="800" dirty="0"/>
              <a:t>doi: 10.1063/1.3126452</a:t>
            </a:r>
          </a:p>
        </p:txBody>
      </p:sp>
    </p:spTree>
    <p:extLst>
      <p:ext uri="{BB962C8B-B14F-4D97-AF65-F5344CB8AC3E}">
        <p14:creationId xmlns:p14="http://schemas.microsoft.com/office/powerpoint/2010/main" val="842677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B8592-D1A1-B243-AF41-6E2841B7E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Table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288C3-C611-5149-9A27-4C9E32B24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333123"/>
            <a:ext cx="10554574" cy="3636511"/>
          </a:xfrm>
        </p:spPr>
        <p:txBody>
          <a:bodyPr/>
          <a:lstStyle/>
          <a:p>
            <a:r>
              <a:rPr lang="en-US" dirty="0"/>
              <a:t>I reviewed each paper and took what I thought were the key pieces of information and laid it out in a table:</a:t>
            </a:r>
          </a:p>
          <a:p>
            <a:pPr lvl="1"/>
            <a:r>
              <a:rPr lang="en-US" dirty="0"/>
              <a:t>Year of publication</a:t>
            </a:r>
          </a:p>
          <a:p>
            <a:pPr lvl="1"/>
            <a:r>
              <a:rPr lang="en-US" dirty="0"/>
              <a:t>Laser Beamline</a:t>
            </a:r>
          </a:p>
          <a:p>
            <a:pPr lvl="1"/>
            <a:r>
              <a:rPr lang="en-US" dirty="0"/>
              <a:t>Test Radiation (particle type, energy, dose)</a:t>
            </a:r>
          </a:p>
          <a:p>
            <a:pPr lvl="1"/>
            <a:r>
              <a:rPr lang="en-US" dirty="0"/>
              <a:t>FLASH Specifications (MDR, IDR, dose/pulse, pulse count, rate and duration)</a:t>
            </a:r>
          </a:p>
          <a:p>
            <a:pPr lvl="1"/>
            <a:r>
              <a:rPr lang="en-US" dirty="0"/>
              <a:t>Reference Radiation (particle type, energy, dose)</a:t>
            </a:r>
          </a:p>
          <a:p>
            <a:pPr lvl="1"/>
            <a:r>
              <a:rPr lang="en-US" dirty="0"/>
              <a:t>Cell experiment (model, setup, outcomes)</a:t>
            </a:r>
          </a:p>
          <a:p>
            <a:pPr lvl="1"/>
            <a:r>
              <a:rPr lang="en-US" dirty="0"/>
              <a:t>Comments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319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6594C-FA8D-AD43-9042-CEEDD6A7B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BE764-DE80-D846-A61D-53AC4F3ECB5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ASTRA GEMINI at RAL</a:t>
            </a:r>
          </a:p>
          <a:p>
            <a:r>
              <a:rPr lang="en-US" dirty="0"/>
              <a:t>BELLA PW Laser Proton Beamline</a:t>
            </a:r>
          </a:p>
          <a:p>
            <a:r>
              <a:rPr lang="en-US" dirty="0"/>
              <a:t>DRACO PW Laser</a:t>
            </a:r>
          </a:p>
          <a:p>
            <a:r>
              <a:rPr lang="en-US" dirty="0"/>
              <a:t>CLAPA Laser </a:t>
            </a:r>
          </a:p>
          <a:p>
            <a:r>
              <a:rPr lang="en-US" dirty="0"/>
              <a:t>ATLAS 300 Laser at the LION Beamline</a:t>
            </a:r>
          </a:p>
          <a:p>
            <a:r>
              <a:rPr lang="en-US" dirty="0"/>
              <a:t>SAPHIR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1100088-D665-E040-97E8-A7F69999C41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PICO200</a:t>
            </a:r>
          </a:p>
          <a:p>
            <a:r>
              <a:rPr lang="en-US" dirty="0"/>
              <a:t>200 TW ARCTURUS</a:t>
            </a:r>
          </a:p>
          <a:p>
            <a:r>
              <a:rPr lang="en-US" dirty="0"/>
              <a:t>TARANIS</a:t>
            </a:r>
          </a:p>
          <a:p>
            <a:r>
              <a:rPr lang="en-US" dirty="0"/>
              <a:t>J-KAREN</a:t>
            </a:r>
          </a:p>
          <a:p>
            <a:r>
              <a:rPr lang="en-US" dirty="0"/>
              <a:t>ELIMAIA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78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0F23F-AC0F-DF41-869F-F2FE93FD6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Radiobiology Experiments</a:t>
            </a:r>
          </a:p>
        </p:txBody>
      </p:sp>
      <p:pic>
        <p:nvPicPr>
          <p:cNvPr id="5" name="Picture 4" descr="A diagram of a rat&#10;&#10;Description automatically generated">
            <a:extLst>
              <a:ext uri="{FF2B5EF4-FFF2-40B4-BE49-F238E27FC236}">
                <a16:creationId xmlns:a16="http://schemas.microsoft.com/office/drawing/2014/main" id="{0DC549DD-5275-D54D-ADB1-D1F564BA2B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60"/>
          <a:stretch/>
        </p:blipFill>
        <p:spPr>
          <a:xfrm>
            <a:off x="1428974" y="2480003"/>
            <a:ext cx="7354644" cy="3930809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BE911EB-6781-B941-8F84-BCB8BAC96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83618" y="2480003"/>
            <a:ext cx="1597511" cy="393080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i="1" dirty="0"/>
              <a:t>Chaudhary P, </a:t>
            </a:r>
            <a:r>
              <a:rPr lang="en-US" sz="1200" i="1" dirty="0" err="1"/>
              <a:t>Milluzzo</a:t>
            </a:r>
            <a:r>
              <a:rPr lang="en-US" sz="1200" i="1" dirty="0"/>
              <a:t> G, Ahmed H, </a:t>
            </a:r>
            <a:r>
              <a:rPr lang="en-US" sz="1200" i="1" dirty="0" err="1"/>
              <a:t>Odlozilik</a:t>
            </a:r>
            <a:r>
              <a:rPr lang="en-US" sz="1200" i="1" dirty="0"/>
              <a:t> B et al. Radiobiology Experiments with Ultra-high Dose Rate Laser-Driven Protons: </a:t>
            </a:r>
            <a:r>
              <a:rPr lang="en-US" sz="1200" i="1" dirty="0" err="1"/>
              <a:t>Methodolofy</a:t>
            </a:r>
            <a:r>
              <a:rPr lang="en-US" sz="1200" i="1" dirty="0"/>
              <a:t> and State-of-the-Art. Frontiers in Physics. 2021;9 </a:t>
            </a:r>
          </a:p>
        </p:txBody>
      </p:sp>
    </p:spTree>
    <p:extLst>
      <p:ext uri="{BB962C8B-B14F-4D97-AF65-F5344CB8AC3E}">
        <p14:creationId xmlns:p14="http://schemas.microsoft.com/office/powerpoint/2010/main" val="3019241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24258-71E4-2144-8E1D-8F9C3DB73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7C11EE3-2A6A-8141-B85D-B799B17FBE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3608" y="3280886"/>
            <a:ext cx="4042613" cy="25900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6F4770F-A05E-3741-A89A-4109111E42CB}"/>
              </a:ext>
            </a:extLst>
          </p:cNvPr>
          <p:cNvSpPr/>
          <p:nvPr/>
        </p:nvSpPr>
        <p:spPr>
          <a:xfrm>
            <a:off x="467548" y="2495242"/>
            <a:ext cx="99888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Cellular Irradiations with laser driven carbon ions at ultra high dose rates</a:t>
            </a:r>
            <a:r>
              <a:rPr lang="en-US" sz="1600" dirty="0"/>
              <a:t>.  </a:t>
            </a:r>
            <a:r>
              <a:rPr lang="en-US" sz="1200" dirty="0"/>
              <a:t>doi: 10.1088/1361-6560/aca387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33E0C9-9EC7-574D-9912-B36BF00FC669}"/>
              </a:ext>
            </a:extLst>
          </p:cNvPr>
          <p:cNvSpPr/>
          <p:nvPr/>
        </p:nvSpPr>
        <p:spPr>
          <a:xfrm>
            <a:off x="467548" y="3003344"/>
            <a:ext cx="33984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ASTRA GEMINI Laser Beamline</a:t>
            </a:r>
            <a:endParaRPr lang="en-US" sz="1200" dirty="0"/>
          </a:p>
        </p:txBody>
      </p:sp>
      <p:pic>
        <p:nvPicPr>
          <p:cNvPr id="6" name="Picture 5" descr="A close-up of a graph&#10;&#10;Description automatically generated">
            <a:extLst>
              <a:ext uri="{FF2B5EF4-FFF2-40B4-BE49-F238E27FC236}">
                <a16:creationId xmlns:a16="http://schemas.microsoft.com/office/drawing/2014/main" id="{60748290-BC44-2A44-A467-984DA95B4C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4012" y="3280343"/>
            <a:ext cx="5632422" cy="259151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D366048-72FB-0249-9765-2F8E56FE6FAB}"/>
              </a:ext>
            </a:extLst>
          </p:cNvPr>
          <p:cNvSpPr/>
          <p:nvPr/>
        </p:nvSpPr>
        <p:spPr>
          <a:xfrm>
            <a:off x="4824012" y="3003344"/>
            <a:ext cx="33984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Foci Size post Irradiation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88264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24258-71E4-2144-8E1D-8F9C3DB73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Set Ups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F4770F-A05E-3741-A89A-4109111E42CB}"/>
              </a:ext>
            </a:extLst>
          </p:cNvPr>
          <p:cNvSpPr/>
          <p:nvPr/>
        </p:nvSpPr>
        <p:spPr>
          <a:xfrm>
            <a:off x="155576" y="2599113"/>
            <a:ext cx="112264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Tumour irradiation in mice with a laser-accelerated proton beam. </a:t>
            </a:r>
            <a:r>
              <a:rPr lang="en-US" sz="1200" dirty="0"/>
              <a:t>doi: 10.1038/s41567-022-01520-3  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33E0C9-9EC7-574D-9912-B36BF00FC669}"/>
              </a:ext>
            </a:extLst>
          </p:cNvPr>
          <p:cNvSpPr/>
          <p:nvPr/>
        </p:nvSpPr>
        <p:spPr>
          <a:xfrm>
            <a:off x="289167" y="3505085"/>
            <a:ext cx="33984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DRACO PW Laser</a:t>
            </a:r>
            <a:endParaRPr lang="en-US" sz="1200" dirty="0"/>
          </a:p>
        </p:txBody>
      </p:sp>
      <p:pic>
        <p:nvPicPr>
          <p:cNvPr id="14" name="Picture 13" descr="A diagram of a tube&#10;&#10;Description automatically generated">
            <a:extLst>
              <a:ext uri="{FF2B5EF4-FFF2-40B4-BE49-F238E27FC236}">
                <a16:creationId xmlns:a16="http://schemas.microsoft.com/office/drawing/2014/main" id="{05BEC21D-49E7-5441-A8B1-F1922E511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167" y="3883771"/>
            <a:ext cx="7071735" cy="120900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C1E2DD5-A306-BE42-B04E-DF7F1FB181DD}"/>
              </a:ext>
            </a:extLst>
          </p:cNvPr>
          <p:cNvSpPr/>
          <p:nvPr/>
        </p:nvSpPr>
        <p:spPr>
          <a:xfrm>
            <a:off x="7565388" y="3505086"/>
            <a:ext cx="33984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Growth of Tumour Post Irradiation</a:t>
            </a:r>
            <a:endParaRPr lang="en-US" sz="1200" dirty="0"/>
          </a:p>
        </p:txBody>
      </p:sp>
      <p:pic>
        <p:nvPicPr>
          <p:cNvPr id="13" name="Picture 12" descr="A collage of graphs&#10;&#10;Description automatically generated">
            <a:extLst>
              <a:ext uri="{FF2B5EF4-FFF2-40B4-BE49-F238E27FC236}">
                <a16:creationId xmlns:a16="http://schemas.microsoft.com/office/drawing/2014/main" id="{74A3276D-FCE3-3B4C-8BFB-C26DCF21C3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950" t="49147"/>
          <a:stretch/>
        </p:blipFill>
        <p:spPr>
          <a:xfrm>
            <a:off x="7675954" y="3883770"/>
            <a:ext cx="2995632" cy="209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24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24258-71E4-2144-8E1D-8F9C3DB73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Set Ups</a:t>
            </a:r>
          </a:p>
        </p:txBody>
      </p:sp>
      <p:pic>
        <p:nvPicPr>
          <p:cNvPr id="9" name="Picture 8" descr="A diagram of a machine&#10;&#10;Description automatically generated">
            <a:extLst>
              <a:ext uri="{FF2B5EF4-FFF2-40B4-BE49-F238E27FC236}">
                <a16:creationId xmlns:a16="http://schemas.microsoft.com/office/drawing/2014/main" id="{5003B409-3E44-3F47-A0BC-E3D759082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70" y="3511172"/>
            <a:ext cx="4554944" cy="257061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3D7CC1A-62A1-EE45-82B0-D0C3F187B179}"/>
              </a:ext>
            </a:extLst>
          </p:cNvPr>
          <p:cNvSpPr/>
          <p:nvPr/>
        </p:nvSpPr>
        <p:spPr>
          <a:xfrm>
            <a:off x="533634" y="3208328"/>
            <a:ext cx="33984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ATLAS 300 Laser at the LION Beamline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A89CB7-20EC-B245-A994-7ED891C6278D}"/>
              </a:ext>
            </a:extLst>
          </p:cNvPr>
          <p:cNvSpPr/>
          <p:nvPr/>
        </p:nvSpPr>
        <p:spPr>
          <a:xfrm>
            <a:off x="533634" y="2561080"/>
            <a:ext cx="106758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A feasibility study of zebrafish embryo irradiation with laser- accelerated protons. </a:t>
            </a:r>
            <a:r>
              <a:rPr lang="en-US" sz="1200" dirty="0"/>
              <a:t>doi: 10.1063/5.0008512</a:t>
            </a:r>
          </a:p>
        </p:txBody>
      </p:sp>
      <p:pic>
        <p:nvPicPr>
          <p:cNvPr id="4" name="Picture 3" descr="A close-up of a microscope&#10;&#10;Description automatically generated">
            <a:extLst>
              <a:ext uri="{FF2B5EF4-FFF2-40B4-BE49-F238E27FC236}">
                <a16:creationId xmlns:a16="http://schemas.microsoft.com/office/drawing/2014/main" id="{FC1DB057-54BD-FE46-BF25-7B7E32EA53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3519" y="4043076"/>
            <a:ext cx="5792395" cy="137421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B05245-0898-094C-8CB5-4A1735DA754B}"/>
              </a:ext>
            </a:extLst>
          </p:cNvPr>
          <p:cNvSpPr/>
          <p:nvPr/>
        </p:nvSpPr>
        <p:spPr>
          <a:xfrm>
            <a:off x="5303518" y="3766077"/>
            <a:ext cx="52497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Comparison of Irradiated versus Control Embryos</a:t>
            </a:r>
          </a:p>
        </p:txBody>
      </p:sp>
    </p:spTree>
    <p:extLst>
      <p:ext uri="{BB962C8B-B14F-4D97-AF65-F5344CB8AC3E}">
        <p14:creationId xmlns:p14="http://schemas.microsoft.com/office/powerpoint/2010/main" val="10008740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Custom 12">
      <a:dk1>
        <a:srgbClr val="000000"/>
      </a:dk1>
      <a:lt1>
        <a:srgbClr val="FFFFFF"/>
      </a:lt1>
      <a:dk2>
        <a:srgbClr val="17406D"/>
      </a:dk2>
      <a:lt2>
        <a:srgbClr val="DBEFF9"/>
      </a:lt2>
      <a:accent1>
        <a:srgbClr val="75D5FF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1447</TotalTime>
  <Words>716</Words>
  <Application>Microsoft Macintosh PowerPoint</Application>
  <PresentationFormat>Widescreen</PresentationFormat>
  <Paragraphs>83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Century Gothic</vt:lpstr>
      <vt:lpstr>Wingdings 2</vt:lpstr>
      <vt:lpstr>Quotable</vt:lpstr>
      <vt:lpstr>Review of radiobiology experiments using laser accelerated protons</vt:lpstr>
      <vt:lpstr>Paper Selection</vt:lpstr>
      <vt:lpstr>Paper Selection</vt:lpstr>
      <vt:lpstr>Results Table </vt:lpstr>
      <vt:lpstr>LASERs</vt:lpstr>
      <vt:lpstr>Radiobiology Experiments</vt:lpstr>
      <vt:lpstr>Examples</vt:lpstr>
      <vt:lpstr>Example Set Ups</vt:lpstr>
      <vt:lpstr>Example Set Ups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LAP for FLASH Radiobiology Experiments</dc:title>
  <dc:creator>Tassano-Smith, Elisha</dc:creator>
  <cp:lastModifiedBy>Long, Kenneth R</cp:lastModifiedBy>
  <cp:revision>36</cp:revision>
  <dcterms:created xsi:type="dcterms:W3CDTF">2023-08-02T13:10:27Z</dcterms:created>
  <dcterms:modified xsi:type="dcterms:W3CDTF">2023-08-29T11:10:14Z</dcterms:modified>
</cp:coreProperties>
</file>