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13"/>
  </p:notesMasterIdLst>
  <p:sldIdLst>
    <p:sldId id="261" r:id="rId2"/>
    <p:sldId id="262" r:id="rId3"/>
    <p:sldId id="263" r:id="rId4"/>
    <p:sldId id="264" r:id="rId5"/>
    <p:sldId id="265" r:id="rId6"/>
    <p:sldId id="269" r:id="rId7"/>
    <p:sldId id="267" r:id="rId8"/>
    <p:sldId id="268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23"/>
    <p:restoredTop sz="51370"/>
  </p:normalViewPr>
  <p:slideViewPr>
    <p:cSldViewPr snapToGrid="0">
      <p:cViewPr>
        <p:scale>
          <a:sx n="93" d="100"/>
          <a:sy n="93" d="100"/>
        </p:scale>
        <p:origin x="1168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8A46-5C52-DF41-B2ED-DC49CF9D4AD0}" type="datetimeFigureOut">
              <a:rPr lang="en-US" smtClean="0"/>
              <a:t>6/11/26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15434-576B-7E4E-8703-05D6108C6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1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a proton were the size of a pea a pollen grain would be 300,000km across</a:t>
            </a:r>
          </a:p>
          <a:p>
            <a:r>
              <a:rPr lang="en-GB" dirty="0"/>
              <a:t>Better at and smaller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15434-576B-7E4E-8703-05D6108C65A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24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15434-576B-7E4E-8703-05D6108C65A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16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560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78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74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76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5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16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17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67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38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5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56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E2379-BAD4-F94B-ADC1-1CB01A3C8CBC}" type="datetimeFigureOut">
              <a:rPr lang="en-US" smtClean="0"/>
              <a:t>6/9/26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34BB9-9ADD-F742-9C44-B4CE56BF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5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B6E7D-BD51-AFF9-3802-3C6C10D5AF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Plasma Trap Instructions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086338-98DC-4031-6156-000C6D3D2F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6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B4E45-3AC0-E340-B9DD-02F23F429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Scripts - Children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CC26E-B71F-F3B0-36C5-FC115C790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Show the levitating particles</a:t>
            </a:r>
          </a:p>
          <a:p>
            <a:r>
              <a:rPr lang="en-GB" dirty="0"/>
              <a:t>Point out the particles wiggling as they get squeezed in different directions</a:t>
            </a:r>
          </a:p>
          <a:p>
            <a:r>
              <a:rPr lang="en-GB" dirty="0"/>
              <a:t>Use the electrodes to expand and squeeze the pollen and reference the pollen being “trapped” or “escaping”</a:t>
            </a:r>
          </a:p>
          <a:p>
            <a:r>
              <a:rPr lang="en-GB" dirty="0"/>
              <a:t>Link to controlling particles even smaller than these (10</a:t>
            </a:r>
            <a:r>
              <a:rPr lang="en-GB" baseline="30000" dirty="0"/>
              <a:t>10 </a:t>
            </a:r>
            <a:r>
              <a:rPr lang="en-GB" dirty="0"/>
              <a:t>) we can make super-high precision tools for killing cancer without damaging healthy parts.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36BFD2-054B-94CA-300A-071C8274DF03}"/>
              </a:ext>
            </a:extLst>
          </p:cNvPr>
          <p:cNvGrpSpPr/>
          <p:nvPr/>
        </p:nvGrpSpPr>
        <p:grpSpPr>
          <a:xfrm rot="16200000">
            <a:off x="9817784" y="491405"/>
            <a:ext cx="1828800" cy="914400"/>
            <a:chOff x="9817784" y="491405"/>
            <a:chExt cx="1828800" cy="914400"/>
          </a:xfrm>
        </p:grpSpPr>
        <p:pic>
          <p:nvPicPr>
            <p:cNvPr id="5" name="Graphic 4" descr="Right pointing backhand index outline">
              <a:extLst>
                <a:ext uri="{FF2B5EF4-FFF2-40B4-BE49-F238E27FC236}">
                  <a16:creationId xmlns:a16="http://schemas.microsoft.com/office/drawing/2014/main" id="{E2082FE0-51A1-7673-2C4A-D297FC37D04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10732184" y="491405"/>
              <a:ext cx="914400" cy="914400"/>
            </a:xfrm>
            <a:prstGeom prst="rect">
              <a:avLst/>
            </a:prstGeom>
          </p:spPr>
        </p:pic>
        <p:pic>
          <p:nvPicPr>
            <p:cNvPr id="6" name="Graphic 5" descr="Right pointing backhand index outline">
              <a:extLst>
                <a:ext uri="{FF2B5EF4-FFF2-40B4-BE49-F238E27FC236}">
                  <a16:creationId xmlns:a16="http://schemas.microsoft.com/office/drawing/2014/main" id="{9F42391E-10C5-2120-1ED5-AEFFF2DEE21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817784" y="491405"/>
              <a:ext cx="914400" cy="914400"/>
            </a:xfrm>
            <a:prstGeom prst="rect">
              <a:avLst/>
            </a:prstGeom>
          </p:spPr>
        </p:pic>
      </p:grpSp>
      <p:pic>
        <p:nvPicPr>
          <p:cNvPr id="7" name="Graphic 6" descr="Right pointing backhand index outline">
            <a:extLst>
              <a:ext uri="{FF2B5EF4-FFF2-40B4-BE49-F238E27FC236}">
                <a16:creationId xmlns:a16="http://schemas.microsoft.com/office/drawing/2014/main" id="{B2FD0B4E-94EE-19D1-2FA9-B07F5A9305F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8025032" y="948605"/>
            <a:ext cx="914400" cy="914400"/>
          </a:xfrm>
          <a:prstGeom prst="rect">
            <a:avLst/>
          </a:prstGeom>
        </p:spPr>
      </p:pic>
      <p:pic>
        <p:nvPicPr>
          <p:cNvPr id="8" name="Graphic 7" descr="Right pointing backhand index outline">
            <a:extLst>
              <a:ext uri="{FF2B5EF4-FFF2-40B4-BE49-F238E27FC236}">
                <a16:creationId xmlns:a16="http://schemas.microsoft.com/office/drawing/2014/main" id="{D1F56B7D-839C-7947-8F68-90C68B25471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 flipH="1" flipV="1">
            <a:off x="8025032" y="0"/>
            <a:ext cx="914400" cy="9144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DC358F9-2F49-45CC-596B-2281DC6F9A2D}"/>
              </a:ext>
            </a:extLst>
          </p:cNvPr>
          <p:cNvGrpSpPr/>
          <p:nvPr/>
        </p:nvGrpSpPr>
        <p:grpSpPr>
          <a:xfrm>
            <a:off x="9702898" y="558874"/>
            <a:ext cx="1828800" cy="914400"/>
            <a:chOff x="9817784" y="491405"/>
            <a:chExt cx="1828800" cy="914400"/>
          </a:xfrm>
        </p:grpSpPr>
        <p:pic>
          <p:nvPicPr>
            <p:cNvPr id="10" name="Graphic 9" descr="Right pointing backhand index outline">
              <a:extLst>
                <a:ext uri="{FF2B5EF4-FFF2-40B4-BE49-F238E27FC236}">
                  <a16:creationId xmlns:a16="http://schemas.microsoft.com/office/drawing/2014/main" id="{C0707357-E7C0-A949-5448-7FABD4BD1281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10732184" y="491405"/>
              <a:ext cx="914400" cy="914400"/>
            </a:xfrm>
            <a:prstGeom prst="rect">
              <a:avLst/>
            </a:prstGeom>
          </p:spPr>
        </p:pic>
        <p:pic>
          <p:nvPicPr>
            <p:cNvPr id="11" name="Graphic 10" descr="Right pointing backhand index outline">
              <a:extLst>
                <a:ext uri="{FF2B5EF4-FFF2-40B4-BE49-F238E27FC236}">
                  <a16:creationId xmlns:a16="http://schemas.microsoft.com/office/drawing/2014/main" id="{C0898423-CA41-6F1A-E050-C5D4265EC7F8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817784" y="491405"/>
              <a:ext cx="914400" cy="91440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2CA68A2-161C-DCF6-7CFA-CDDC82B60071}"/>
              </a:ext>
            </a:extLst>
          </p:cNvPr>
          <p:cNvGrpSpPr/>
          <p:nvPr/>
        </p:nvGrpSpPr>
        <p:grpSpPr>
          <a:xfrm rot="5400000">
            <a:off x="11138414" y="299497"/>
            <a:ext cx="405575" cy="403752"/>
            <a:chOff x="11137503" y="289855"/>
            <a:chExt cx="405575" cy="403752"/>
          </a:xfrm>
        </p:grpSpPr>
        <p:sp>
          <p:nvSpPr>
            <p:cNvPr id="15" name="Bent Arrow 14">
              <a:extLst>
                <a:ext uri="{FF2B5EF4-FFF2-40B4-BE49-F238E27FC236}">
                  <a16:creationId xmlns:a16="http://schemas.microsoft.com/office/drawing/2014/main" id="{5796585C-1BA5-D23E-0993-04DCB8872CD0}"/>
                </a:ext>
              </a:extLst>
            </p:cNvPr>
            <p:cNvSpPr/>
            <p:nvPr/>
          </p:nvSpPr>
          <p:spPr>
            <a:xfrm rot="5400000" flipV="1">
              <a:off x="11137503" y="333607"/>
              <a:ext cx="360000" cy="360000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Bent Arrow 15">
              <a:extLst>
                <a:ext uri="{FF2B5EF4-FFF2-40B4-BE49-F238E27FC236}">
                  <a16:creationId xmlns:a16="http://schemas.microsoft.com/office/drawing/2014/main" id="{131FCC68-0D65-979B-C453-91E89CEC5B69}"/>
                </a:ext>
              </a:extLst>
            </p:cNvPr>
            <p:cNvSpPr/>
            <p:nvPr/>
          </p:nvSpPr>
          <p:spPr>
            <a:xfrm>
              <a:off x="11183078" y="289855"/>
              <a:ext cx="360000" cy="360000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4073D61-67A9-7AC6-CA38-213E9F25CE7D}"/>
              </a:ext>
            </a:extLst>
          </p:cNvPr>
          <p:cNvGrpSpPr/>
          <p:nvPr/>
        </p:nvGrpSpPr>
        <p:grpSpPr>
          <a:xfrm rot="16200000">
            <a:off x="9841563" y="1384992"/>
            <a:ext cx="405575" cy="403752"/>
            <a:chOff x="11137503" y="289855"/>
            <a:chExt cx="405575" cy="403752"/>
          </a:xfrm>
        </p:grpSpPr>
        <p:sp>
          <p:nvSpPr>
            <p:cNvPr id="21" name="Bent Arrow 20">
              <a:extLst>
                <a:ext uri="{FF2B5EF4-FFF2-40B4-BE49-F238E27FC236}">
                  <a16:creationId xmlns:a16="http://schemas.microsoft.com/office/drawing/2014/main" id="{86C8D3CF-B779-436C-751C-75F3B0BF5AAC}"/>
                </a:ext>
              </a:extLst>
            </p:cNvPr>
            <p:cNvSpPr/>
            <p:nvPr/>
          </p:nvSpPr>
          <p:spPr>
            <a:xfrm rot="5400000" flipV="1">
              <a:off x="11137503" y="333607"/>
              <a:ext cx="360000" cy="360000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Bent Arrow 21">
              <a:extLst>
                <a:ext uri="{FF2B5EF4-FFF2-40B4-BE49-F238E27FC236}">
                  <a16:creationId xmlns:a16="http://schemas.microsoft.com/office/drawing/2014/main" id="{2772C997-D142-C6ED-875F-078143FBC71E}"/>
                </a:ext>
              </a:extLst>
            </p:cNvPr>
            <p:cNvSpPr/>
            <p:nvPr/>
          </p:nvSpPr>
          <p:spPr>
            <a:xfrm>
              <a:off x="11183078" y="289855"/>
              <a:ext cx="360000" cy="360000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0C5F249-F803-B749-1482-A162510177C1}"/>
              </a:ext>
            </a:extLst>
          </p:cNvPr>
          <p:cNvGrpSpPr/>
          <p:nvPr/>
        </p:nvGrpSpPr>
        <p:grpSpPr>
          <a:xfrm>
            <a:off x="5833070" y="491405"/>
            <a:ext cx="1828800" cy="914400"/>
            <a:chOff x="9817784" y="491405"/>
            <a:chExt cx="1828800" cy="914400"/>
          </a:xfrm>
        </p:grpSpPr>
        <p:pic>
          <p:nvPicPr>
            <p:cNvPr id="24" name="Graphic 23" descr="Right pointing backhand index outline">
              <a:extLst>
                <a:ext uri="{FF2B5EF4-FFF2-40B4-BE49-F238E27FC236}">
                  <a16:creationId xmlns:a16="http://schemas.microsoft.com/office/drawing/2014/main" id="{45C618F6-65B1-D55A-D729-C38394A19951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10732184" y="491405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Right pointing backhand index outline">
              <a:extLst>
                <a:ext uri="{FF2B5EF4-FFF2-40B4-BE49-F238E27FC236}">
                  <a16:creationId xmlns:a16="http://schemas.microsoft.com/office/drawing/2014/main" id="{44AA6C26-39DC-6B81-28E5-BD5A8C9C07DA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817784" y="49140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162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8B65-A51A-9B63-A4D0-D737E58B0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Scripts – Physicist/More curiosity (better understanding)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EAD34-86DA-53F6-C191-BB45480AB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Explain the confinement due to the quadrupole fields and the end-cap electrodes</a:t>
            </a:r>
          </a:p>
          <a:p>
            <a:r>
              <a:rPr lang="en-US" dirty="0"/>
              <a:t>Point out the particle motion</a:t>
            </a:r>
          </a:p>
          <a:p>
            <a:r>
              <a:rPr lang="en-US" dirty="0"/>
              <a:t>Use the electrodes to expand and squeeze the pollen</a:t>
            </a:r>
          </a:p>
          <a:p>
            <a:r>
              <a:rPr lang="en-US" dirty="0"/>
              <a:t>Link to LhARA manipulating the beam to deliver a wider range of beam characteristics and research different radiotherapy delivery styles</a:t>
            </a:r>
          </a:p>
          <a:p>
            <a:r>
              <a:rPr lang="en-US" dirty="0"/>
              <a:t>Link to trapping in a Gabor lens</a:t>
            </a:r>
          </a:p>
          <a:p>
            <a:pPr lvl="1"/>
            <a:r>
              <a:rPr lang="en-US" dirty="0"/>
              <a:t>Trap electrons kind of like we trap the pollen</a:t>
            </a:r>
          </a:p>
          <a:p>
            <a:r>
              <a:rPr lang="en-US" dirty="0"/>
              <a:t>Discuss positives of Gabor lens and its applications outside of LhARA</a:t>
            </a:r>
          </a:p>
          <a:p>
            <a:pPr lvl="1"/>
            <a:r>
              <a:rPr lang="en-US" dirty="0"/>
              <a:t>Symmetrical </a:t>
            </a:r>
            <a:r>
              <a:rPr lang="en-US" dirty="0" err="1"/>
              <a:t>focussing</a:t>
            </a:r>
            <a:r>
              <a:rPr lang="en-US" dirty="0"/>
              <a:t>, same focal strength as high-field pulsed solenoid and multiple applications like semi-conductor production</a:t>
            </a:r>
          </a:p>
        </p:txBody>
      </p:sp>
    </p:spTree>
    <p:extLst>
      <p:ext uri="{BB962C8B-B14F-4D97-AF65-F5344CB8AC3E}">
        <p14:creationId xmlns:p14="http://schemas.microsoft.com/office/powerpoint/2010/main" val="1430324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D12FF-0997-26CA-BE82-F70B14BC3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F0770-567A-A3E5-A477-B92D605A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36511"/>
            <a:ext cx="4920343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Visitors see the pollen particles suspended in mid-air by electric fields</a:t>
            </a:r>
          </a:p>
          <a:p>
            <a:r>
              <a:rPr lang="en-GB" dirty="0"/>
              <a:t>In this trapped state, the pollen should still look like a little square as it oscillates with the quadrupole oscillations. </a:t>
            </a:r>
          </a:p>
          <a:p>
            <a:r>
              <a:rPr lang="en-GB" dirty="0"/>
              <a:t>The end cap voltages can be varied to move the pollen, letting it expand and contract as the voltages change.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29B5A6-7E5A-B116-BD4F-278BFEF584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104"/>
          <a:stretch>
            <a:fillRect/>
          </a:stretch>
        </p:blipFill>
        <p:spPr>
          <a:xfrm>
            <a:off x="6564457" y="110837"/>
            <a:ext cx="3839441" cy="26462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4BC845-F43E-0846-A22E-3F03B504A4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551" r="5324"/>
          <a:stretch>
            <a:fillRect/>
          </a:stretch>
        </p:blipFill>
        <p:spPr>
          <a:xfrm rot="5400000">
            <a:off x="6491070" y="2198111"/>
            <a:ext cx="398621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616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9792-77C6-5E15-8E89-38719065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– Turning 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E7AA7A6-6ED8-4762-6423-1C20E17AE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36511"/>
            <a:ext cx="3768731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There are 3 components: Power unit/control box, grey cable and plasma trap</a:t>
            </a:r>
          </a:p>
          <a:p>
            <a:r>
              <a:rPr lang="en-US" dirty="0"/>
              <a:t>The pins end goes into the power unit</a:t>
            </a:r>
          </a:p>
          <a:p>
            <a:pPr lvl="1"/>
            <a:r>
              <a:rPr lang="en-US" dirty="0"/>
              <a:t>Requires a bit of a push</a:t>
            </a:r>
          </a:p>
          <a:p>
            <a:r>
              <a:rPr lang="en-US" dirty="0"/>
              <a:t>The other end goes into the bottom of the plasma trap </a:t>
            </a:r>
          </a:p>
          <a:p>
            <a:pPr lvl="1"/>
            <a:r>
              <a:rPr lang="en-US" dirty="0"/>
              <a:t>Be careful lifting and rotating the trap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BFA2A5-016C-2D04-0ED4-88D033120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509" y="1441743"/>
            <a:ext cx="3768730" cy="50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DF25C4-3F75-C6BB-5957-045D3B968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3270" y="1441743"/>
            <a:ext cx="376873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41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2D9A9-13B9-B7E2-6BB4-B7EF16A38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- Controls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8FE3B9C-DF72-620A-058A-519CD977A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36511"/>
            <a:ext cx="5344886" cy="4351338"/>
          </a:xfrm>
        </p:spPr>
        <p:txBody>
          <a:bodyPr>
            <a:normAutofit/>
          </a:bodyPr>
          <a:lstStyle/>
          <a:p>
            <a:r>
              <a:rPr lang="en-US" dirty="0"/>
              <a:t>On switches control the quadrupoles, the electrodes and the laser which illuminates the pollen</a:t>
            </a:r>
          </a:p>
          <a:p>
            <a:r>
              <a:rPr lang="en-US" dirty="0"/>
              <a:t>The knobs control the electrode voltages</a:t>
            </a:r>
          </a:p>
          <a:p>
            <a:pPr lvl="1"/>
            <a:r>
              <a:rPr lang="en-US" dirty="0"/>
              <a:t>Turning inwards increases the voltage</a:t>
            </a:r>
          </a:p>
          <a:p>
            <a:pPr lvl="1"/>
            <a:r>
              <a:rPr lang="en-US" dirty="0"/>
              <a:t>Left controls left and right controls right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5CC305-BFA5-A7E7-F78C-832CF9CD7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049" y="1785444"/>
            <a:ext cx="6305551" cy="437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919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E7F06-0AC0-8A21-4E38-27EE06448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799" y="379193"/>
            <a:ext cx="10515600" cy="1325563"/>
          </a:xfrm>
        </p:spPr>
        <p:txBody>
          <a:bodyPr/>
          <a:lstStyle/>
          <a:p>
            <a:r>
              <a:rPr lang="en-US" dirty="0"/>
              <a:t>Operation - Pollen Controls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E3ADF65-C8BD-3CB1-7A18-3CE7D795F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36511"/>
            <a:ext cx="50292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Insert the pollen using the wand</a:t>
            </a:r>
          </a:p>
          <a:p>
            <a:r>
              <a:rPr lang="en-US" dirty="0"/>
              <a:t>Make sure the electrodes are turned on/at their max</a:t>
            </a:r>
          </a:p>
          <a:p>
            <a:r>
              <a:rPr lang="en-US" dirty="0"/>
              <a:t>Dip the wand into the pollen, which is in a little Tupperware</a:t>
            </a:r>
          </a:p>
          <a:p>
            <a:r>
              <a:rPr lang="en-US" dirty="0"/>
              <a:t>Open the window to the trap, insert the wand and push the button on the wand forwards</a:t>
            </a:r>
          </a:p>
          <a:p>
            <a:r>
              <a:rPr lang="en-US" dirty="0"/>
              <a:t>Pollen is released when you release the button</a:t>
            </a:r>
          </a:p>
          <a:p>
            <a:r>
              <a:rPr lang="en-US" dirty="0"/>
              <a:t>Close the trap window to avoid wind dislodging the pollen in the trap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574B3B-4691-3D25-C130-09E580756A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385" r="16513"/>
          <a:stretch>
            <a:fillRect/>
          </a:stretch>
        </p:blipFill>
        <p:spPr>
          <a:xfrm rot="5400000">
            <a:off x="7528853" y="31413"/>
            <a:ext cx="3573195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AC2C9D-84A9-72C3-1E94-8CD908B89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4389761"/>
            <a:ext cx="68580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18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1A674D-AFCB-E52A-7347-349670B51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48BD6-215D-A87C-1926-4FEB39DE4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799" y="379193"/>
            <a:ext cx="10515600" cy="1325563"/>
          </a:xfrm>
        </p:spPr>
        <p:txBody>
          <a:bodyPr/>
          <a:lstStyle/>
          <a:p>
            <a:r>
              <a:rPr lang="en-US" dirty="0"/>
              <a:t>Operation - Pollen Controls</a:t>
            </a:r>
          </a:p>
        </p:txBody>
      </p:sp>
      <p:pic>
        <p:nvPicPr>
          <p:cNvPr id="3" name="IMG_3498_1A85EB87-295C-4B86-8BF4-48A496F1F107.mp4">
            <a:hlinkClick r:id="" action="ppaction://media"/>
            <a:extLst>
              <a:ext uri="{FF2B5EF4-FFF2-40B4-BE49-F238E27FC236}">
                <a16:creationId xmlns:a16="http://schemas.microsoft.com/office/drawing/2014/main" id="{213DDADE-DBD5-8D7E-8523-AB64FA16892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71711" y="1346738"/>
            <a:ext cx="9148688" cy="514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6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7E755E-D3F0-7837-A843-3932CC0AA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A9FB6-79AB-4043-8810-523466635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– Deconstructing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87557E5-1209-B6B9-0540-5D87CBC55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36511"/>
            <a:ext cx="3768731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Turn off at the mains</a:t>
            </a:r>
          </a:p>
          <a:p>
            <a:r>
              <a:rPr lang="en-US" dirty="0"/>
              <a:t>Wait a couple of minutes before removing the grey cables</a:t>
            </a:r>
          </a:p>
          <a:p>
            <a:r>
              <a:rPr lang="en-US" dirty="0"/>
              <a:t>To remove the cable from the power unit requires some wiggling</a:t>
            </a:r>
          </a:p>
          <a:p>
            <a:r>
              <a:rPr lang="en-US" dirty="0"/>
              <a:t>I’d suggest leaving the cable in the plasma trap as that connection is the most likely failure point of the demo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064B52-DE8D-58E8-C517-55D1D82FE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509" y="1441743"/>
            <a:ext cx="3768730" cy="50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B7A397-53D3-EC11-A660-B49742F5B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3270" y="1441743"/>
            <a:ext cx="376873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691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68958-8143-F110-936C-5020925F1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657599" cy="1325563"/>
          </a:xfrm>
        </p:spPr>
        <p:txBody>
          <a:bodyPr/>
          <a:lstStyle/>
          <a:p>
            <a:r>
              <a:rPr lang="en-US" dirty="0"/>
              <a:t>Things to look out for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0FCAE-3C97-AA30-6B09-ED213E65D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664655" cy="4351338"/>
          </a:xfrm>
        </p:spPr>
        <p:txBody>
          <a:bodyPr>
            <a:normAutofit/>
          </a:bodyPr>
          <a:lstStyle/>
          <a:p>
            <a:r>
              <a:rPr lang="en-US" dirty="0"/>
              <a:t>Pollen particles oscillating with the field</a:t>
            </a:r>
          </a:p>
          <a:p>
            <a:r>
              <a:rPr lang="en-US" dirty="0"/>
              <a:t>Pollen “plasma” expanding and contracting with the electrode voltages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FDBACD-8756-8672-77AB-2BEBD5F379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2257" t="40934" r="21846" b="44570"/>
          <a:stretch>
            <a:fillRect/>
          </a:stretch>
        </p:blipFill>
        <p:spPr>
          <a:xfrm>
            <a:off x="4495799" y="717147"/>
            <a:ext cx="6874594" cy="2082019"/>
          </a:xfrm>
          <a:prstGeom prst="rect">
            <a:avLst/>
          </a:prstGeom>
        </p:spPr>
      </p:pic>
      <p:pic>
        <p:nvPicPr>
          <p:cNvPr id="5" name="IMG_3499 3_CCC76D55-F043-43EA-8D3A-98DA3036B660.mp4">
            <a:hlinkClick r:id="" action="ppaction://media"/>
            <a:extLst>
              <a:ext uri="{FF2B5EF4-FFF2-40B4-BE49-F238E27FC236}">
                <a16:creationId xmlns:a16="http://schemas.microsoft.com/office/drawing/2014/main" id="{6CB20B3E-FFE8-354B-939C-158EDF14032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35920" t="20803" r="35271" b="27914"/>
          <a:stretch>
            <a:fillRect/>
          </a:stretch>
        </p:blipFill>
        <p:spPr>
          <a:xfrm rot="16200000">
            <a:off x="6631498" y="782178"/>
            <a:ext cx="2461844" cy="779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5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9D74F-AC36-3225-4FF9-493DFCA4C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Scripts - General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021340-08D0-EC53-4DBE-9D5E2D693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Explain the confinement due to the quadrupole fields and the end-cap electrodes</a:t>
            </a:r>
          </a:p>
          <a:p>
            <a:r>
              <a:rPr lang="en-GB" dirty="0"/>
              <a:t>Point out the particle motion</a:t>
            </a:r>
          </a:p>
          <a:p>
            <a:r>
              <a:rPr lang="en-GB" dirty="0"/>
              <a:t>Use the electrodes to expand and squeeze the pollen</a:t>
            </a:r>
          </a:p>
          <a:p>
            <a:r>
              <a:rPr lang="en-GB" dirty="0"/>
              <a:t>Link to controlling beams for radiotherapy</a:t>
            </a:r>
          </a:p>
          <a:p>
            <a:r>
              <a:rPr lang="en-GB" dirty="0"/>
              <a:t>Say how LhARA plans on manipulating the beam to deliver a wider range of beam characteristics and research different radiotherapy delivery styles</a:t>
            </a:r>
          </a:p>
          <a:p>
            <a:r>
              <a:rPr lang="en-GB" dirty="0"/>
              <a:t>Link to Gabor lens since we trap electrons using fields like we have with the pollen</a:t>
            </a:r>
          </a:p>
          <a:p>
            <a:r>
              <a:rPr lang="en-US" dirty="0"/>
              <a:t>Discuss positives of Gabor lens and its applications outside of LhARA</a:t>
            </a:r>
          </a:p>
          <a:p>
            <a:pPr lvl="1"/>
            <a:r>
              <a:rPr lang="en-US" dirty="0"/>
              <a:t>Symmetrical </a:t>
            </a:r>
            <a:r>
              <a:rPr lang="en-US" dirty="0" err="1"/>
              <a:t>focussing</a:t>
            </a:r>
            <a:r>
              <a:rPr lang="en-US" dirty="0"/>
              <a:t>, same focal strength as high-field pulsed solenoid and multiple applications like semi-conductor production</a:t>
            </a:r>
          </a:p>
          <a:p>
            <a:endParaRPr lang="en-GB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397FA15-4648-C3C7-1E00-6F4582BBF961}"/>
              </a:ext>
            </a:extLst>
          </p:cNvPr>
          <p:cNvGrpSpPr/>
          <p:nvPr/>
        </p:nvGrpSpPr>
        <p:grpSpPr>
          <a:xfrm rot="16200000">
            <a:off x="9817784" y="491405"/>
            <a:ext cx="1828800" cy="914400"/>
            <a:chOff x="9817784" y="491405"/>
            <a:chExt cx="1828800" cy="914400"/>
          </a:xfrm>
        </p:grpSpPr>
        <p:pic>
          <p:nvPicPr>
            <p:cNvPr id="5" name="Graphic 4" descr="Right pointing backhand index outline">
              <a:extLst>
                <a:ext uri="{FF2B5EF4-FFF2-40B4-BE49-F238E27FC236}">
                  <a16:creationId xmlns:a16="http://schemas.microsoft.com/office/drawing/2014/main" id="{B4364120-AF8F-FA73-E091-747755F8F8DD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 flipH="1">
              <a:off x="10732184" y="491405"/>
              <a:ext cx="914400" cy="914400"/>
            </a:xfrm>
            <a:prstGeom prst="rect">
              <a:avLst/>
            </a:prstGeom>
          </p:spPr>
        </p:pic>
        <p:pic>
          <p:nvPicPr>
            <p:cNvPr id="6" name="Graphic 5" descr="Right pointing backhand index outline">
              <a:extLst>
                <a:ext uri="{FF2B5EF4-FFF2-40B4-BE49-F238E27FC236}">
                  <a16:creationId xmlns:a16="http://schemas.microsoft.com/office/drawing/2014/main" id="{A4E1076E-5C23-6874-E80D-3C70ABD6918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9817784" y="491405"/>
              <a:ext cx="914400" cy="914400"/>
            </a:xfrm>
            <a:prstGeom prst="rect">
              <a:avLst/>
            </a:prstGeom>
          </p:spPr>
        </p:pic>
      </p:grpSp>
      <p:pic>
        <p:nvPicPr>
          <p:cNvPr id="7" name="Graphic 6" descr="Right pointing backhand index outline">
            <a:extLst>
              <a:ext uri="{FF2B5EF4-FFF2-40B4-BE49-F238E27FC236}">
                <a16:creationId xmlns:a16="http://schemas.microsoft.com/office/drawing/2014/main" id="{9BC71795-E8BB-4219-4B4B-41DB3DB5884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16200000" flipH="1">
            <a:off x="8025032" y="948605"/>
            <a:ext cx="914400" cy="914400"/>
          </a:xfrm>
          <a:prstGeom prst="rect">
            <a:avLst/>
          </a:prstGeom>
        </p:spPr>
      </p:pic>
      <p:pic>
        <p:nvPicPr>
          <p:cNvPr id="8" name="Graphic 7" descr="Right pointing backhand index outline">
            <a:extLst>
              <a:ext uri="{FF2B5EF4-FFF2-40B4-BE49-F238E27FC236}">
                <a16:creationId xmlns:a16="http://schemas.microsoft.com/office/drawing/2014/main" id="{5F41F6C2-1F2B-BDC1-22F2-09DC9BABA64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5400000" flipH="1" flipV="1">
            <a:off x="8025032" y="0"/>
            <a:ext cx="914400" cy="9144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D152A1A-2AF7-C127-0DE2-B84761796510}"/>
              </a:ext>
            </a:extLst>
          </p:cNvPr>
          <p:cNvGrpSpPr/>
          <p:nvPr/>
        </p:nvGrpSpPr>
        <p:grpSpPr>
          <a:xfrm>
            <a:off x="9702898" y="558874"/>
            <a:ext cx="1828800" cy="914400"/>
            <a:chOff x="9817784" y="491405"/>
            <a:chExt cx="1828800" cy="914400"/>
          </a:xfrm>
        </p:grpSpPr>
        <p:pic>
          <p:nvPicPr>
            <p:cNvPr id="11" name="Graphic 10" descr="Right pointing backhand index outline">
              <a:extLst>
                <a:ext uri="{FF2B5EF4-FFF2-40B4-BE49-F238E27FC236}">
                  <a16:creationId xmlns:a16="http://schemas.microsoft.com/office/drawing/2014/main" id="{FD44397B-D00D-E834-4675-68F5E86D072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 flipH="1">
              <a:off x="10732184" y="491405"/>
              <a:ext cx="914400" cy="914400"/>
            </a:xfrm>
            <a:prstGeom prst="rect">
              <a:avLst/>
            </a:prstGeom>
          </p:spPr>
        </p:pic>
        <p:pic>
          <p:nvPicPr>
            <p:cNvPr id="12" name="Graphic 11" descr="Right pointing backhand index outline">
              <a:extLst>
                <a:ext uri="{FF2B5EF4-FFF2-40B4-BE49-F238E27FC236}">
                  <a16:creationId xmlns:a16="http://schemas.microsoft.com/office/drawing/2014/main" id="{F342EAB9-D265-45A8-EB13-900E40E6F368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9817784" y="491405"/>
              <a:ext cx="914400" cy="9144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1DEBC3-0F28-4F4D-FF2F-F9FC077FAF82}"/>
              </a:ext>
            </a:extLst>
          </p:cNvPr>
          <p:cNvGrpSpPr/>
          <p:nvPr/>
        </p:nvGrpSpPr>
        <p:grpSpPr>
          <a:xfrm rot="5400000">
            <a:off x="11138414" y="299497"/>
            <a:ext cx="405575" cy="403752"/>
            <a:chOff x="11137503" y="289855"/>
            <a:chExt cx="405575" cy="403752"/>
          </a:xfrm>
        </p:grpSpPr>
        <p:sp>
          <p:nvSpPr>
            <p:cNvPr id="18" name="Bent Arrow 17">
              <a:extLst>
                <a:ext uri="{FF2B5EF4-FFF2-40B4-BE49-F238E27FC236}">
                  <a16:creationId xmlns:a16="http://schemas.microsoft.com/office/drawing/2014/main" id="{61809149-9F7F-FD68-8E9E-733AE69B75FB}"/>
                </a:ext>
              </a:extLst>
            </p:cNvPr>
            <p:cNvSpPr/>
            <p:nvPr/>
          </p:nvSpPr>
          <p:spPr>
            <a:xfrm rot="5400000" flipV="1">
              <a:off x="11137503" y="333607"/>
              <a:ext cx="360000" cy="360000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ent Arrow 18">
              <a:extLst>
                <a:ext uri="{FF2B5EF4-FFF2-40B4-BE49-F238E27FC236}">
                  <a16:creationId xmlns:a16="http://schemas.microsoft.com/office/drawing/2014/main" id="{72CB8E3F-C718-6022-A5E4-7FD280AFD009}"/>
                </a:ext>
              </a:extLst>
            </p:cNvPr>
            <p:cNvSpPr/>
            <p:nvPr/>
          </p:nvSpPr>
          <p:spPr>
            <a:xfrm>
              <a:off x="11183078" y="289855"/>
              <a:ext cx="360000" cy="360000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3F1C730-B73F-D5DC-2E34-B0647E6D7AFD}"/>
              </a:ext>
            </a:extLst>
          </p:cNvPr>
          <p:cNvGrpSpPr/>
          <p:nvPr/>
        </p:nvGrpSpPr>
        <p:grpSpPr>
          <a:xfrm rot="16200000">
            <a:off x="9841563" y="1384992"/>
            <a:ext cx="405575" cy="403752"/>
            <a:chOff x="11137503" y="289855"/>
            <a:chExt cx="405575" cy="403752"/>
          </a:xfrm>
        </p:grpSpPr>
        <p:sp>
          <p:nvSpPr>
            <p:cNvPr id="25" name="Bent Arrow 24">
              <a:extLst>
                <a:ext uri="{FF2B5EF4-FFF2-40B4-BE49-F238E27FC236}">
                  <a16:creationId xmlns:a16="http://schemas.microsoft.com/office/drawing/2014/main" id="{21BFBFE7-CF47-B1B4-8A73-9057E54658CD}"/>
                </a:ext>
              </a:extLst>
            </p:cNvPr>
            <p:cNvSpPr/>
            <p:nvPr/>
          </p:nvSpPr>
          <p:spPr>
            <a:xfrm rot="5400000" flipV="1">
              <a:off x="11137503" y="333607"/>
              <a:ext cx="360000" cy="360000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Bent Arrow 25">
              <a:extLst>
                <a:ext uri="{FF2B5EF4-FFF2-40B4-BE49-F238E27FC236}">
                  <a16:creationId xmlns:a16="http://schemas.microsoft.com/office/drawing/2014/main" id="{0476FCEB-77B5-5BB0-25B4-5EE7AA5BC015}"/>
                </a:ext>
              </a:extLst>
            </p:cNvPr>
            <p:cNvSpPr/>
            <p:nvPr/>
          </p:nvSpPr>
          <p:spPr>
            <a:xfrm>
              <a:off x="11183078" y="289855"/>
              <a:ext cx="360000" cy="360000"/>
            </a:xfrm>
            <a:prstGeom prst="ben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B6F3F19-72C2-610E-17AD-E8F3F224660E}"/>
              </a:ext>
            </a:extLst>
          </p:cNvPr>
          <p:cNvGrpSpPr/>
          <p:nvPr/>
        </p:nvGrpSpPr>
        <p:grpSpPr>
          <a:xfrm>
            <a:off x="5833070" y="491405"/>
            <a:ext cx="1828800" cy="914400"/>
            <a:chOff x="9817784" y="491405"/>
            <a:chExt cx="1828800" cy="914400"/>
          </a:xfrm>
        </p:grpSpPr>
        <p:pic>
          <p:nvPicPr>
            <p:cNvPr id="28" name="Graphic 27" descr="Right pointing backhand index outline">
              <a:extLst>
                <a:ext uri="{FF2B5EF4-FFF2-40B4-BE49-F238E27FC236}">
                  <a16:creationId xmlns:a16="http://schemas.microsoft.com/office/drawing/2014/main" id="{4E93CD25-4E4F-71E0-D0B2-E3692D17B03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 flipH="1">
              <a:off x="10732184" y="491405"/>
              <a:ext cx="914400" cy="914400"/>
            </a:xfrm>
            <a:prstGeom prst="rect">
              <a:avLst/>
            </a:prstGeom>
          </p:spPr>
        </p:pic>
        <p:pic>
          <p:nvPicPr>
            <p:cNvPr id="29" name="Graphic 28" descr="Right pointing backhand index outline">
              <a:extLst>
                <a:ext uri="{FF2B5EF4-FFF2-40B4-BE49-F238E27FC236}">
                  <a16:creationId xmlns:a16="http://schemas.microsoft.com/office/drawing/2014/main" id="{EFA82F6F-5A2C-FCC6-CBC3-8F9AEC9C53B3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9817784" y="49140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4224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2825</TotalTime>
  <Words>583</Words>
  <Application>Microsoft Macintosh PowerPoint</Application>
  <PresentationFormat>Widescreen</PresentationFormat>
  <Paragraphs>59</Paragraphs>
  <Slides>11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Arial</vt:lpstr>
      <vt:lpstr>Calibri</vt:lpstr>
      <vt:lpstr>Calibri Light</vt:lpstr>
      <vt:lpstr>Office 2013 - 2022 Theme</vt:lpstr>
      <vt:lpstr>Plasma Trap Instructions</vt:lpstr>
      <vt:lpstr>General Idea</vt:lpstr>
      <vt:lpstr>Operation – Turning On</vt:lpstr>
      <vt:lpstr>Operation - Controls</vt:lpstr>
      <vt:lpstr>Operation - Pollen Controls</vt:lpstr>
      <vt:lpstr>Operation - Pollen Controls</vt:lpstr>
      <vt:lpstr>Operation – Deconstructing</vt:lpstr>
      <vt:lpstr>Things to look out for </vt:lpstr>
      <vt:lpstr>Scripts - General</vt:lpstr>
      <vt:lpstr>Scripts - Children</vt:lpstr>
      <vt:lpstr>Scripts – Physicist/More curiosity (better understanding)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Dyson, Calvin</dc:creator>
  <cp:lastModifiedBy>Dyson, Calvin</cp:lastModifiedBy>
  <cp:revision>3</cp:revision>
  <dcterms:created xsi:type="dcterms:W3CDTF">2026-06-09T16:24:45Z</dcterms:created>
  <dcterms:modified xsi:type="dcterms:W3CDTF">2026-06-11T15:30:42Z</dcterms:modified>
</cp:coreProperties>
</file>