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79" d="100"/>
          <a:sy n="79" d="100"/>
        </p:scale>
        <p:origin x="112"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6C8A3-065A-D23C-DB92-D874B5AE83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1C57049-4424-E7FC-26D9-5115CFCA8D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034048C-6B1C-2619-DA5B-A245BE643583}"/>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5" name="Footer Placeholder 4">
            <a:extLst>
              <a:ext uri="{FF2B5EF4-FFF2-40B4-BE49-F238E27FC236}">
                <a16:creationId xmlns:a16="http://schemas.microsoft.com/office/drawing/2014/main" id="{246FAEE2-8664-31F4-91A1-7273717A17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AF7E1B-8EFC-72C5-A979-D20C0D49DB9E}"/>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1833808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CCC3D-9750-2651-D998-69B0E40814B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F1D76FF-D87C-5EE7-E885-6D40E07E610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556355-FA25-9F09-B21E-2102A9EF416C}"/>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5" name="Footer Placeholder 4">
            <a:extLst>
              <a:ext uri="{FF2B5EF4-FFF2-40B4-BE49-F238E27FC236}">
                <a16:creationId xmlns:a16="http://schemas.microsoft.com/office/drawing/2014/main" id="{8252707D-A1C6-1D60-768E-77D0851CBA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8F6B961-8377-9BB7-E66A-97B4D3C49DFB}"/>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1653483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ED359F-27D3-94BC-9F28-0442EEDB609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819E81-093E-3A72-D21E-64CE49B2A2E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47BB82-E2B1-2B06-3234-AC2D91559471}"/>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5" name="Footer Placeholder 4">
            <a:extLst>
              <a:ext uri="{FF2B5EF4-FFF2-40B4-BE49-F238E27FC236}">
                <a16:creationId xmlns:a16="http://schemas.microsoft.com/office/drawing/2014/main" id="{80B83A5D-9523-0370-580B-35E365F11E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51EE92-7EAE-3F14-ED36-954F484E5492}"/>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2489655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6598A-9678-E1C2-8CEE-3C89F6693C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65BA631-AC4F-9142-857D-16D7963C1ED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998DF4-DA1F-0434-7A24-4F57EDB8DBE9}"/>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5" name="Footer Placeholder 4">
            <a:extLst>
              <a:ext uri="{FF2B5EF4-FFF2-40B4-BE49-F238E27FC236}">
                <a16:creationId xmlns:a16="http://schemas.microsoft.com/office/drawing/2014/main" id="{674FA041-0E05-86C5-FA34-2A490A769C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C2A425-EF1C-ACF1-0542-38CA765B4B19}"/>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3205296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A3798-D407-FE19-629A-71138FE9C9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FFE6BD-B0B0-F53A-E00C-234137F84C3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E52BCE-3075-2E12-BFBA-B5502D537DB7}"/>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5" name="Footer Placeholder 4">
            <a:extLst>
              <a:ext uri="{FF2B5EF4-FFF2-40B4-BE49-F238E27FC236}">
                <a16:creationId xmlns:a16="http://schemas.microsoft.com/office/drawing/2014/main" id="{CE6FD701-8748-AF62-6564-1BA0E3BBCD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5EAD39-4CD7-402F-1636-5B07B193FA1F}"/>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470527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CD52C-AFFC-80B9-FB31-800FB8FA804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6DCAD3-0F06-2E9F-FABB-AAB79DFD6F5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CC930C-4709-0C49-AC42-F806D0D5F3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55F59F3-DD19-0EE2-67BA-34A36E3B0C15}"/>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6" name="Footer Placeholder 5">
            <a:extLst>
              <a:ext uri="{FF2B5EF4-FFF2-40B4-BE49-F238E27FC236}">
                <a16:creationId xmlns:a16="http://schemas.microsoft.com/office/drawing/2014/main" id="{B428CD2E-5D0B-3169-ECBB-7D0A8205B6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DC35484-C112-9C45-0D9D-871A5D7E5F37}"/>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2740687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80411-BD3E-7B37-DE14-31F58725935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2468F3B-010F-CB8A-BA56-4EF23D8DBD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715BCD-E1FA-1AD9-C69C-0E931A09D0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3991EDE-A068-D178-F279-0B4B2CB00E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F8DD50F-FB00-344C-F0AF-FD7EB60089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7CA6FFA-2568-A996-C3D0-2528E7677DE5}"/>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8" name="Footer Placeholder 7">
            <a:extLst>
              <a:ext uri="{FF2B5EF4-FFF2-40B4-BE49-F238E27FC236}">
                <a16:creationId xmlns:a16="http://schemas.microsoft.com/office/drawing/2014/main" id="{387398B2-EAFE-082A-0D04-72DF65C9F8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895CA92-26FA-0E55-F814-9F1B103EB25C}"/>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2477135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0E447-96FC-7F2F-A91E-97712A26B8F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7F0641E-1694-FEB5-162F-B268E8657EA2}"/>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4" name="Footer Placeholder 3">
            <a:extLst>
              <a:ext uri="{FF2B5EF4-FFF2-40B4-BE49-F238E27FC236}">
                <a16:creationId xmlns:a16="http://schemas.microsoft.com/office/drawing/2014/main" id="{914DC454-AA59-71D5-F660-F5E73B3AA88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B703546-4403-E993-1332-A96380106FE1}"/>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1607964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82B085-5BEF-C6C5-F940-9FA731B7A1F7}"/>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3" name="Footer Placeholder 2">
            <a:extLst>
              <a:ext uri="{FF2B5EF4-FFF2-40B4-BE49-F238E27FC236}">
                <a16:creationId xmlns:a16="http://schemas.microsoft.com/office/drawing/2014/main" id="{3AE6F06A-4586-2FF0-6CD2-9BEDEC43D28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6F19D79-0C1F-3F00-11E6-28E3F433B819}"/>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4263721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75600-8D9C-1CBA-A4BC-0AA7FC8D4F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E4A3505-11D9-FBEC-C43D-100DC7827C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094D969-A5BB-395B-E50F-623742CA93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95413A-D0AE-2B0C-03C3-447936559B42}"/>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6" name="Footer Placeholder 5">
            <a:extLst>
              <a:ext uri="{FF2B5EF4-FFF2-40B4-BE49-F238E27FC236}">
                <a16:creationId xmlns:a16="http://schemas.microsoft.com/office/drawing/2014/main" id="{69713522-6BD6-CD06-C62B-B40F274B56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990AEF8-89CA-F3C9-9BE7-920AB11A3B12}"/>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102534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BE9CE-9E33-5DE9-384B-6C2E042D83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1E85D48-5E19-0505-A7BB-B0CF675356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BCA18A6-B38B-707A-9BCC-EC0708A566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8F195C-2538-B5ED-D93D-9B269ED409DF}"/>
              </a:ext>
            </a:extLst>
          </p:cNvPr>
          <p:cNvSpPr>
            <a:spLocks noGrp="1"/>
          </p:cNvSpPr>
          <p:nvPr>
            <p:ph type="dt" sz="half" idx="10"/>
          </p:nvPr>
        </p:nvSpPr>
        <p:spPr/>
        <p:txBody>
          <a:bodyPr/>
          <a:lstStyle/>
          <a:p>
            <a:fld id="{3AC4E4EB-2175-4174-9869-364B3CD7D5E8}" type="datetimeFigureOut">
              <a:rPr lang="en-GB" smtClean="0"/>
              <a:t>11/06/2026</a:t>
            </a:fld>
            <a:endParaRPr lang="en-GB"/>
          </a:p>
        </p:txBody>
      </p:sp>
      <p:sp>
        <p:nvSpPr>
          <p:cNvPr id="6" name="Footer Placeholder 5">
            <a:extLst>
              <a:ext uri="{FF2B5EF4-FFF2-40B4-BE49-F238E27FC236}">
                <a16:creationId xmlns:a16="http://schemas.microsoft.com/office/drawing/2014/main" id="{AF0F5E38-B4E4-791C-7369-C55EE8BA16A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BAD961-CF98-D707-D9F6-39605C547351}"/>
              </a:ext>
            </a:extLst>
          </p:cNvPr>
          <p:cNvSpPr>
            <a:spLocks noGrp="1"/>
          </p:cNvSpPr>
          <p:nvPr>
            <p:ph type="sldNum" sz="quarter" idx="12"/>
          </p:nvPr>
        </p:nvSpPr>
        <p:spPr/>
        <p:txBody>
          <a:bodyPr/>
          <a:lstStyle/>
          <a:p>
            <a:fld id="{FD6901E9-82B0-4F61-B5BC-97B2175CEBC3}" type="slidenum">
              <a:rPr lang="en-GB" smtClean="0"/>
              <a:t>‹#›</a:t>
            </a:fld>
            <a:endParaRPr lang="en-GB"/>
          </a:p>
        </p:txBody>
      </p:sp>
    </p:spTree>
    <p:extLst>
      <p:ext uri="{BB962C8B-B14F-4D97-AF65-F5344CB8AC3E}">
        <p14:creationId xmlns:p14="http://schemas.microsoft.com/office/powerpoint/2010/main" val="1996121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865716-09BA-F2F0-410F-1DF421DC8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53074F4-B175-5EDB-F131-745DBE7CD4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874276E-3C3B-CE4A-F5D8-17DD205676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AC4E4EB-2175-4174-9869-364B3CD7D5E8}" type="datetimeFigureOut">
              <a:rPr lang="en-GB" smtClean="0"/>
              <a:t>11/06/2026</a:t>
            </a:fld>
            <a:endParaRPr lang="en-GB"/>
          </a:p>
        </p:txBody>
      </p:sp>
      <p:sp>
        <p:nvSpPr>
          <p:cNvPr id="5" name="Footer Placeholder 4">
            <a:extLst>
              <a:ext uri="{FF2B5EF4-FFF2-40B4-BE49-F238E27FC236}">
                <a16:creationId xmlns:a16="http://schemas.microsoft.com/office/drawing/2014/main" id="{0BAADBB4-957E-3042-88D4-24979E01F5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78CB433-9F04-074B-F506-961F8398C0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D6901E9-82B0-4F61-B5BC-97B2175CEBC3}" type="slidenum">
              <a:rPr lang="en-GB" smtClean="0"/>
              <a:t>‹#›</a:t>
            </a:fld>
            <a:endParaRPr lang="en-GB"/>
          </a:p>
        </p:txBody>
      </p:sp>
    </p:spTree>
    <p:extLst>
      <p:ext uri="{BB962C8B-B14F-4D97-AF65-F5344CB8AC3E}">
        <p14:creationId xmlns:p14="http://schemas.microsoft.com/office/powerpoint/2010/main" val="684890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70C77-D18E-0627-91B9-2A8DE766AE6E}"/>
              </a:ext>
            </a:extLst>
          </p:cNvPr>
          <p:cNvSpPr>
            <a:spLocks noGrp="1"/>
          </p:cNvSpPr>
          <p:nvPr>
            <p:ph type="ctrTitle"/>
          </p:nvPr>
        </p:nvSpPr>
        <p:spPr>
          <a:xfrm>
            <a:off x="0" y="14029"/>
            <a:ext cx="12192000" cy="908760"/>
          </a:xfrm>
        </p:spPr>
        <p:txBody>
          <a:bodyPr>
            <a:normAutofit fontScale="90000"/>
          </a:bodyPr>
          <a:lstStyle/>
          <a:p>
            <a:r>
              <a:rPr lang="en-GB" dirty="0"/>
              <a:t>Particle treatment planning with </a:t>
            </a:r>
            <a:r>
              <a:rPr lang="en-GB" dirty="0" err="1"/>
              <a:t>LhARA</a:t>
            </a:r>
            <a:endParaRPr lang="en-GB" dirty="0"/>
          </a:p>
        </p:txBody>
      </p:sp>
      <p:sp>
        <p:nvSpPr>
          <p:cNvPr id="3" name="Subtitle 2">
            <a:extLst>
              <a:ext uri="{FF2B5EF4-FFF2-40B4-BE49-F238E27FC236}">
                <a16:creationId xmlns:a16="http://schemas.microsoft.com/office/drawing/2014/main" id="{3A910378-EA64-8CAA-3A2D-C8D03B0B3B00}"/>
              </a:ext>
            </a:extLst>
          </p:cNvPr>
          <p:cNvSpPr>
            <a:spLocks noGrp="1"/>
          </p:cNvSpPr>
          <p:nvPr>
            <p:ph type="subTitle" idx="1"/>
          </p:nvPr>
        </p:nvSpPr>
        <p:spPr>
          <a:xfrm>
            <a:off x="970029" y="1317865"/>
            <a:ext cx="10547758" cy="5123396"/>
          </a:xfrm>
        </p:spPr>
        <p:txBody>
          <a:bodyPr>
            <a:normAutofit/>
          </a:bodyPr>
          <a:lstStyle/>
          <a:p>
            <a:pPr algn="l"/>
            <a:r>
              <a:rPr lang="en-GB" sz="2000" b="1" dirty="0"/>
              <a:t>What is the activity?</a:t>
            </a:r>
          </a:p>
          <a:p>
            <a:pPr algn="l"/>
            <a:r>
              <a:rPr lang="en-GB" sz="2000" dirty="0"/>
              <a:t>Use anonymised patient images and computer modelling to explore and optimise particle therapy treatments with photons, protons and carbon ions. </a:t>
            </a:r>
          </a:p>
          <a:p>
            <a:pPr algn="l"/>
            <a:endParaRPr lang="en-GB" sz="2000" dirty="0"/>
          </a:p>
          <a:p>
            <a:pPr algn="l"/>
            <a:r>
              <a:rPr lang="en-GB" sz="2000" b="1" dirty="0"/>
              <a:t>How does it relate to </a:t>
            </a:r>
            <a:r>
              <a:rPr lang="en-GB" sz="2000" b="1" dirty="0" err="1"/>
              <a:t>LhARA</a:t>
            </a:r>
            <a:r>
              <a:rPr lang="en-GB" sz="2000" b="1" dirty="0"/>
              <a:t>?</a:t>
            </a:r>
          </a:p>
          <a:p>
            <a:pPr algn="l"/>
            <a:r>
              <a:rPr lang="en-GB" sz="2000" dirty="0"/>
              <a:t>The </a:t>
            </a:r>
            <a:r>
              <a:rPr lang="en-GB" sz="2000" dirty="0" err="1"/>
              <a:t>LhARA</a:t>
            </a:r>
            <a:r>
              <a:rPr lang="en-GB" sz="2000" dirty="0"/>
              <a:t> installation will be able to treat patients with carefully designed beams entering the patient in such a way as give an optimal dose to the cancer while avoiding dose to sensitive organs.</a:t>
            </a:r>
          </a:p>
          <a:p>
            <a:pPr algn="l"/>
            <a:endParaRPr lang="en-GB" sz="2000" dirty="0"/>
          </a:p>
          <a:p>
            <a:pPr algn="l"/>
            <a:r>
              <a:rPr lang="en-GB" sz="2000" b="1" dirty="0"/>
              <a:t>What do we want people to take away from the activity?</a:t>
            </a:r>
          </a:p>
          <a:p>
            <a:pPr algn="l"/>
            <a:r>
              <a:rPr lang="en-GB" sz="2000" dirty="0"/>
              <a:t>That sophisticated computer models are used to plan patient treatments, and we can already see many of the benefits of particle therapies by modelling treatment outcomes in silico. The sort of person that does this is called a medical physicist.</a:t>
            </a:r>
          </a:p>
          <a:p>
            <a:pPr algn="l"/>
            <a:endParaRPr lang="en-GB" dirty="0"/>
          </a:p>
          <a:p>
            <a:pPr marL="342900" indent="-342900" algn="l">
              <a:buFontTx/>
              <a:buChar char="-"/>
            </a:pPr>
            <a:endParaRPr lang="en-GB" dirty="0"/>
          </a:p>
          <a:p>
            <a:pPr marL="342900" indent="-342900" algn="l">
              <a:buFontTx/>
              <a:buChar char="-"/>
            </a:pPr>
            <a:endParaRPr lang="en-GB" dirty="0"/>
          </a:p>
          <a:p>
            <a:pPr marL="342900" indent="-342900" algn="l">
              <a:buFontTx/>
              <a:buChar char="-"/>
            </a:pPr>
            <a:endParaRPr lang="en-GB" dirty="0"/>
          </a:p>
          <a:p>
            <a:pPr marL="342900" indent="-342900" algn="l">
              <a:buFontTx/>
              <a:buChar char="-"/>
            </a:pPr>
            <a:endParaRPr lang="en-GB" dirty="0"/>
          </a:p>
          <a:p>
            <a:pPr algn="l"/>
            <a:endParaRPr lang="en-GB" dirty="0"/>
          </a:p>
          <a:p>
            <a:pPr algn="l"/>
            <a:endParaRPr lang="en-GB" dirty="0"/>
          </a:p>
        </p:txBody>
      </p:sp>
    </p:spTree>
    <p:extLst>
      <p:ext uri="{BB962C8B-B14F-4D97-AF65-F5344CB8AC3E}">
        <p14:creationId xmlns:p14="http://schemas.microsoft.com/office/powerpoint/2010/main" val="3658981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DBB5A-0DE7-811A-0853-54AC51800A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668EE4-D74F-D065-7FF6-884553DEDD7B}"/>
              </a:ext>
            </a:extLst>
          </p:cNvPr>
          <p:cNvSpPr>
            <a:spLocks noGrp="1"/>
          </p:cNvSpPr>
          <p:nvPr>
            <p:ph type="ctrTitle"/>
          </p:nvPr>
        </p:nvSpPr>
        <p:spPr>
          <a:xfrm>
            <a:off x="0" y="14029"/>
            <a:ext cx="12192000" cy="908760"/>
          </a:xfrm>
        </p:spPr>
        <p:txBody>
          <a:bodyPr>
            <a:normAutofit fontScale="90000"/>
          </a:bodyPr>
          <a:lstStyle/>
          <a:p>
            <a:r>
              <a:rPr lang="en-GB" dirty="0"/>
              <a:t>Particle treatment planning with </a:t>
            </a:r>
            <a:r>
              <a:rPr lang="en-GB" dirty="0" err="1"/>
              <a:t>LhARA</a:t>
            </a:r>
            <a:endParaRPr lang="en-GB" dirty="0"/>
          </a:p>
        </p:txBody>
      </p:sp>
      <p:sp>
        <p:nvSpPr>
          <p:cNvPr id="3" name="Subtitle 2">
            <a:extLst>
              <a:ext uri="{FF2B5EF4-FFF2-40B4-BE49-F238E27FC236}">
                <a16:creationId xmlns:a16="http://schemas.microsoft.com/office/drawing/2014/main" id="{6FCBB0A3-3145-3832-B27F-6F07743BE66B}"/>
              </a:ext>
            </a:extLst>
          </p:cNvPr>
          <p:cNvSpPr>
            <a:spLocks noGrp="1"/>
          </p:cNvSpPr>
          <p:nvPr>
            <p:ph type="subTitle" idx="1"/>
          </p:nvPr>
        </p:nvSpPr>
        <p:spPr>
          <a:xfrm>
            <a:off x="961937" y="1018459"/>
            <a:ext cx="10547758" cy="5608844"/>
          </a:xfrm>
        </p:spPr>
        <p:txBody>
          <a:bodyPr>
            <a:normAutofit fontScale="85000" lnSpcReduction="20000"/>
          </a:bodyPr>
          <a:lstStyle/>
          <a:p>
            <a:pPr algn="l"/>
            <a:endParaRPr lang="en-GB" dirty="0"/>
          </a:p>
          <a:p>
            <a:pPr algn="l"/>
            <a:r>
              <a:rPr lang="en-GB" b="1" dirty="0"/>
              <a:t>What to try?</a:t>
            </a:r>
            <a:endParaRPr lang="en-GB" dirty="0"/>
          </a:p>
          <a:p>
            <a:pPr marL="342900" indent="-342900" algn="l">
              <a:buFontTx/>
              <a:buChar char="-"/>
            </a:pPr>
            <a:r>
              <a:rPr lang="en-GB" dirty="0"/>
              <a:t>Attendees can view and control the treatment design with an iPad connecting to a webserver.</a:t>
            </a:r>
          </a:p>
          <a:p>
            <a:pPr marL="342900" indent="-342900" algn="l">
              <a:buFontTx/>
              <a:buChar char="-"/>
            </a:pPr>
            <a:r>
              <a:rPr lang="en-GB" dirty="0"/>
              <a:t>Choose a simple geometrical object (a box) to look closely at the physics of these particles</a:t>
            </a:r>
          </a:p>
          <a:p>
            <a:pPr marL="342900" indent="-342900" algn="l">
              <a:buFontTx/>
              <a:buChar char="-"/>
            </a:pPr>
            <a:r>
              <a:rPr lang="en-GB" dirty="0"/>
              <a:t>Choose a site for a radiotherapy treatment; head and neck (throat cancer) ; liver cancer ; prostate</a:t>
            </a:r>
          </a:p>
          <a:p>
            <a:pPr marL="342900" indent="-342900" algn="l">
              <a:buFontTx/>
              <a:buChar char="-"/>
            </a:pPr>
            <a:r>
              <a:rPr lang="en-GB" dirty="0"/>
              <a:t>Consider the list of radiation targets and sensitive organs. </a:t>
            </a:r>
          </a:p>
          <a:p>
            <a:pPr marL="342900" indent="-342900" algn="l">
              <a:buFontTx/>
              <a:buChar char="-"/>
            </a:pPr>
            <a:r>
              <a:rPr lang="en-GB" dirty="0"/>
              <a:t>Add 2 or 3 beams. What angles should be used to optimise the treatment?</a:t>
            </a:r>
          </a:p>
          <a:p>
            <a:pPr marL="342900" indent="-342900" algn="l">
              <a:buFontTx/>
              <a:buChar char="-"/>
            </a:pPr>
            <a:r>
              <a:rPr lang="en-GB" dirty="0"/>
              <a:t>Optimise the treatment dose distribution. This should take less than a minute of computer time.</a:t>
            </a:r>
          </a:p>
          <a:p>
            <a:pPr marL="342900" indent="-342900" algn="l">
              <a:buFontTx/>
              <a:buChar char="-"/>
            </a:pPr>
            <a:endParaRPr lang="en-GB" b="1" dirty="0"/>
          </a:p>
          <a:p>
            <a:pPr algn="l"/>
            <a:r>
              <a:rPr lang="en-GB" b="1" dirty="0"/>
              <a:t>Other audience dependent activities</a:t>
            </a:r>
          </a:p>
          <a:p>
            <a:pPr marL="342900" indent="-342900" algn="l">
              <a:buFontTx/>
              <a:buChar char="-"/>
            </a:pPr>
            <a:r>
              <a:rPr lang="en-GB" dirty="0"/>
              <a:t>Use the slider to look at different anatomy</a:t>
            </a:r>
          </a:p>
          <a:p>
            <a:pPr marL="342900" indent="-342900" algn="l">
              <a:buFontTx/>
              <a:buChar char="-"/>
            </a:pPr>
            <a:r>
              <a:rPr lang="en-GB" dirty="0"/>
              <a:t>For children think about the song ‘Dry Bones’. ‘What is that bone? – the skull!’ </a:t>
            </a:r>
          </a:p>
          <a:p>
            <a:pPr marL="342900" indent="-342900" algn="l">
              <a:buFontTx/>
              <a:buChar char="-"/>
            </a:pPr>
            <a:r>
              <a:rPr lang="en-GB" dirty="0"/>
              <a:t>What does muscle, bone, air look like on a CT. Why are the bones white? (white means low penetration by X-rays)</a:t>
            </a:r>
          </a:p>
          <a:p>
            <a:pPr marL="342900" indent="-342900" algn="l">
              <a:buFontTx/>
              <a:buChar char="-"/>
            </a:pPr>
            <a:endParaRPr lang="en-GB" dirty="0"/>
          </a:p>
          <a:p>
            <a:pPr marL="342900" indent="-342900" algn="l">
              <a:buFontTx/>
              <a:buChar char="-"/>
            </a:pPr>
            <a:endParaRPr lang="en-GB" dirty="0"/>
          </a:p>
          <a:p>
            <a:pPr marL="342900" indent="-342900" algn="l">
              <a:buFontTx/>
              <a:buChar char="-"/>
            </a:pPr>
            <a:endParaRPr lang="en-GB" dirty="0"/>
          </a:p>
          <a:p>
            <a:pPr marL="342900" indent="-342900" algn="l">
              <a:buFontTx/>
              <a:buChar char="-"/>
            </a:pPr>
            <a:endParaRPr lang="en-GB" dirty="0"/>
          </a:p>
          <a:p>
            <a:pPr marL="342900" indent="-342900" algn="l">
              <a:buFontTx/>
              <a:buChar char="-"/>
            </a:pPr>
            <a:endParaRPr lang="en-GB" dirty="0"/>
          </a:p>
          <a:p>
            <a:pPr algn="l"/>
            <a:endParaRPr lang="en-GB" dirty="0"/>
          </a:p>
          <a:p>
            <a:pPr algn="l"/>
            <a:endParaRPr lang="en-GB" dirty="0"/>
          </a:p>
        </p:txBody>
      </p:sp>
    </p:spTree>
    <p:extLst>
      <p:ext uri="{BB962C8B-B14F-4D97-AF65-F5344CB8AC3E}">
        <p14:creationId xmlns:p14="http://schemas.microsoft.com/office/powerpoint/2010/main" val="2421282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145</TotalTime>
  <Words>294</Words>
  <Application>Microsoft Office PowerPoint</Application>
  <PresentationFormat>Widescreen</PresentationFormat>
  <Paragraphs>33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Aptos</vt:lpstr>
      <vt:lpstr>Aptos Display</vt:lpstr>
      <vt:lpstr>Arial</vt:lpstr>
      <vt:lpstr>Office Theme</vt:lpstr>
      <vt:lpstr>Particle treatment planning with LhARA</vt:lpstr>
      <vt:lpstr>Particle treatment planning with LhARA</vt:lpstr>
    </vt:vector>
  </TitlesOfParts>
  <Company>Swansea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Richard Hugtenburg</dc:creator>
  <cp:lastModifiedBy>Richard Hugtenburg</cp:lastModifiedBy>
  <cp:revision>5</cp:revision>
  <dcterms:created xsi:type="dcterms:W3CDTF">2026-06-11T12:29:02Z</dcterms:created>
  <dcterms:modified xsi:type="dcterms:W3CDTF">2026-06-11T14:54:14Z</dcterms:modified>
</cp:coreProperties>
</file>