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1588" r:id="rId3"/>
    <p:sldId id="257" r:id="rId4"/>
    <p:sldId id="258" r:id="rId5"/>
    <p:sldId id="259" r:id="rId6"/>
    <p:sldId id="260" r:id="rId7"/>
    <p:sldId id="1590" r:id="rId8"/>
    <p:sldId id="1591" r:id="rId9"/>
    <p:sldId id="158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AEAE"/>
    <a:srgbClr val="D1D1D1"/>
    <a:srgbClr val="FFFF00"/>
    <a:srgbClr val="00FFFF"/>
    <a:srgbClr val="00FF00"/>
    <a:srgbClr val="FF80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3"/>
    <p:restoredTop sz="94673"/>
  </p:normalViewPr>
  <p:slideViewPr>
    <p:cSldViewPr snapToGrid="0">
      <p:cViewPr varScale="1">
        <p:scale>
          <a:sx n="141" d="100"/>
          <a:sy n="141" d="100"/>
        </p:scale>
        <p:origin x="192" y="5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51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6/11/26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6/11/26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319F8-A177-E580-2C6B-6A71504A3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D0B78-2A98-5F8A-356E-B56D0FDDE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82CA04-A172-AB0B-D837-86028813348A}"/>
              </a:ext>
            </a:extLst>
          </p:cNvPr>
          <p:cNvSpPr txBox="1"/>
          <p:nvPr userDrawn="1"/>
        </p:nvSpPr>
        <p:spPr>
          <a:xfrm>
            <a:off x="0" y="4809657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tx1"/>
                </a:solidFill>
              </a:rPr>
              <a:t>11 June, 2026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B9A71E-44B9-6BC5-C139-F3694C4ED9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44" y="45526"/>
            <a:ext cx="1673817" cy="1841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A0ECD6C-8C71-1E53-A709-46FF26411FF4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0370" y="6461"/>
            <a:ext cx="1086603" cy="27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C1AEF-03CC-71F6-F93B-B34E142BF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64B7EE-D3E4-CB5F-5447-99D589B75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1A4EC-7B24-5835-C79D-99E239F0C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4AB52-6A3A-1E5E-8464-BC13FA69E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18A55-41F1-BA18-4AAA-54B647AD7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4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F0061A-0539-FB65-5519-2D645A42F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5DD123-AEED-CB30-95B8-E79B80F99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7D6BA-8543-13F0-3748-E2F2C2771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6478B-C2B6-787E-5599-87B34693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72D73-972C-F6F5-9CAA-18A16246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7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5CFF1-76B9-D2FB-CC27-2570D68C3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" y="0"/>
            <a:ext cx="9139678" cy="563716"/>
          </a:xfrm>
        </p:spPr>
        <p:txBody>
          <a:bodyPr/>
          <a:lstStyle>
            <a:lvl1pPr>
              <a:defRPr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B215D-B0F4-44E6-BA2D-231493CE6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716"/>
            <a:ext cx="9139678" cy="4579784"/>
          </a:xfrm>
        </p:spPr>
        <p:txBody>
          <a:bodyPr/>
          <a:lstStyle>
            <a:lvl1pPr>
              <a:buNone/>
              <a:defRPr sz="3200" b="1">
                <a:solidFill>
                  <a:schemeClr val="accent1"/>
                </a:solidFill>
              </a:defRPr>
            </a:lvl1pPr>
            <a:lvl2pPr marL="358775" indent="-176213">
              <a:tabLst/>
              <a:defRPr sz="2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 marL="534988" indent="-176213">
              <a:tabLst/>
              <a:defRPr sz="2400" b="1">
                <a:solidFill>
                  <a:schemeClr val="accent3">
                    <a:lumMod val="75000"/>
                  </a:schemeClr>
                </a:solidFill>
              </a:defRPr>
            </a:lvl3pPr>
            <a:lvl4pPr marL="711200" indent="-161925">
              <a:tabLst/>
              <a:defRPr sz="2000" b="1">
                <a:solidFill>
                  <a:schemeClr val="accent3"/>
                </a:solidFill>
              </a:defRPr>
            </a:lvl4pPr>
            <a:lvl5pPr marL="893763" indent="-168275">
              <a:tabLst/>
              <a:defRPr sz="1800"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59356-E57F-3A32-E86D-5BAC3382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2278" y="4869656"/>
            <a:ext cx="2057400" cy="273844"/>
          </a:xfrm>
        </p:spPr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9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CD85F-4F74-940D-FE54-701AA345E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E50986-4525-3B34-4A24-65981CE33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0F8AC-C319-5980-0882-6B1387863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23CA8-D820-5AF1-7C23-B707696EE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3DC8C-3C6D-C138-186E-0807329F8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8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22E29-1DBF-B274-5CC0-C3A339EF7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2D058-5E32-9183-75CF-0FA3AA4DCE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145B9-5E16-6525-E744-5A5EB90AE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EB3B7-31B0-01E7-9C8B-B646DCD16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534ED-8880-5482-87D4-EB17CFB2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18B11-5E2D-E5EE-7CA6-BD4EF286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6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B7F0B-4A28-846D-D1BD-41DB62138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DD97B-DB78-CD8C-DE34-F7B2D3EBC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0D6ED9-2CD8-2631-9F11-2C6625EE0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8587F6-B895-1291-6472-9EFC909DC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F9EE1E-8697-0973-17CA-F2C9C2A7B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8E278-3A5C-4CC5-AA09-0D2C0B48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8541BD-33E9-4E54-6913-7A9714944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6139FE-C86B-8326-9CD8-4D709AFC8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8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DE0E-D9A0-D0F9-2461-C573E12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FDA6C5-7828-C08C-09B9-6733D952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6CA4D-D2DB-7C1F-D73D-4A39C6BD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5AB7F8-15C9-9B01-6BE4-24EB8CAD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6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1725DD-B0F4-073B-ECBE-3156E26F5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E5A1E0-AB29-C75D-5575-9C95F5342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44789B-2B73-946C-902B-B681CB1E9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5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C4D05-B446-7000-1DED-CD35607AF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09B3C-0B58-E49A-766B-CB3275954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D20492-30F1-D3FB-0D41-026E1CD10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4A622-7D21-BB51-4A86-EFF64299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867F3-1AD0-F3E6-C563-F832AB45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B48D7-6FC5-2010-9A09-4FD78CE4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53229-42D6-E04C-30DA-5ADD5C6F0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5E60A8-F9DA-EC1C-BFB1-A86F55330B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8C9E91-F253-66C5-90EE-5817390079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78771-9D22-EDEB-D1F6-2B1ECE772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9F4DF-9A80-5719-3697-9E6D44A21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94DF9-466A-1228-A642-C64BC9F2D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7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DEFB7-631D-50E3-2FB7-9330FF90C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BB54C-3EE3-CDA1-3FC9-DDEC85DAE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DFBF8-FEE1-BB5B-18CD-6F639DCB36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87B6A6-4F75-C74E-AF3B-BE56091266C7}" type="datetimeFigureOut">
              <a:rPr lang="en-US" smtClean="0"/>
              <a:t>6/11/26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87B57-1A68-11E8-084A-C8ADFD1A6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6219A-9EF9-4005-5496-B8F9990B0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3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stfc.ac.uk/event/1927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0F94-72A6-C747-E662-4A57DAF1F7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introduction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7389F6-DA43-3CAF-E150-4ECDD4BEFB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…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1946883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3CF30-3C99-9C4D-0049-E935C1F72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84" y="-1"/>
            <a:ext cx="8440615" cy="133834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International,</a:t>
            </a:r>
            <a:br>
              <a:rPr lang="en-US" dirty="0"/>
            </a:br>
            <a:r>
              <a:rPr lang="en-US" dirty="0"/>
              <a:t>multidisciplinary</a:t>
            </a:r>
            <a:br>
              <a:rPr lang="en-US" dirty="0"/>
            </a:br>
            <a:r>
              <a:rPr lang="en-US" dirty="0"/>
              <a:t>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F9D9A-997C-40B9-F110-0A1005FE3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26ABF6-3D6E-2D4D-39D2-D5A990680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852" y="1338349"/>
            <a:ext cx="4929106" cy="37635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book cover with green and blue cells&#10;&#10;AI-generated content may be incorrect.">
            <a:extLst>
              <a:ext uri="{FF2B5EF4-FFF2-40B4-BE49-F238E27FC236}">
                <a16:creationId xmlns:a16="http://schemas.microsoft.com/office/drawing/2014/main" id="{794DCD7A-808B-4542-3AA1-4277C50614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59"/>
          <a:stretch>
            <a:fillRect/>
          </a:stretch>
        </p:blipFill>
        <p:spPr>
          <a:xfrm>
            <a:off x="228587" y="3127403"/>
            <a:ext cx="3509548" cy="145201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AD572B-7E09-7379-A142-CAEC68CF6EF6}"/>
              </a:ext>
            </a:extLst>
          </p:cNvPr>
          <p:cNvSpPr txBox="1"/>
          <p:nvPr/>
        </p:nvSpPr>
        <p:spPr>
          <a:xfrm>
            <a:off x="599972" y="3227608"/>
            <a:ext cx="2744149" cy="33855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FFFF00"/>
                </a:solidFill>
              </a:rPr>
              <a:t>DOI: 10.5286/stfctr.2026007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7F8BAF-CAA8-60DA-9D60-0AB764F3B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2" y="24940"/>
            <a:ext cx="4773353" cy="26850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5C5DA8-2C61-5A5F-E44F-AB1E57B00A0B}"/>
              </a:ext>
            </a:extLst>
          </p:cNvPr>
          <p:cNvSpPr txBox="1"/>
          <p:nvPr/>
        </p:nvSpPr>
        <p:spPr>
          <a:xfrm>
            <a:off x="1047293" y="4512546"/>
            <a:ext cx="198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Hot off the press!</a:t>
            </a:r>
          </a:p>
        </p:txBody>
      </p:sp>
    </p:spTree>
    <p:extLst>
      <p:ext uri="{BB962C8B-B14F-4D97-AF65-F5344CB8AC3E}">
        <p14:creationId xmlns:p14="http://schemas.microsoft.com/office/powerpoint/2010/main" val="72497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82C85-116C-587A-49E0-F5C2AFD93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1CFDC-1246-2614-6E43-6BCEC4791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56EFE8-D31A-45DC-99FA-E2B55BDBED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9" t="8350" r="9330" b="6954"/>
          <a:stretch>
            <a:fillRect/>
          </a:stretch>
        </p:blipFill>
        <p:spPr>
          <a:xfrm>
            <a:off x="5710625" y="58189"/>
            <a:ext cx="3400128" cy="5039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8852A9-9C29-8749-3A19-C0309F59F4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902"/>
          <a:stretch>
            <a:fillRect/>
          </a:stretch>
        </p:blipFill>
        <p:spPr>
          <a:xfrm>
            <a:off x="74812" y="1970116"/>
            <a:ext cx="8994375" cy="281998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61E52D0-3C79-EAAC-4BF8-2EDF691664BA}"/>
              </a:ext>
            </a:extLst>
          </p:cNvPr>
          <p:cNvSpPr/>
          <p:nvPr/>
        </p:nvSpPr>
        <p:spPr>
          <a:xfrm>
            <a:off x="5785658" y="789709"/>
            <a:ext cx="3241964" cy="112221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5B459-F45E-492C-3014-4FFB2297F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E32E-3AC1-E66E-C5BE-0EA4162FC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4159FB-198A-8C7B-652C-C6DB050E0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7452DE-EA77-62F6-B9AA-CC5800F489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9" t="8350" r="9330" b="6954"/>
          <a:stretch>
            <a:fillRect/>
          </a:stretch>
        </p:blipFill>
        <p:spPr>
          <a:xfrm>
            <a:off x="5710625" y="58189"/>
            <a:ext cx="3400128" cy="5039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24FBFD-D8B7-E059-076D-44F5C7FF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784" t="57050" r="784" b="-210"/>
          <a:stretch>
            <a:fillRect/>
          </a:stretch>
        </p:blipFill>
        <p:spPr>
          <a:xfrm>
            <a:off x="74812" y="2877243"/>
            <a:ext cx="8994375" cy="216962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E54E36B-CCA4-864A-61C5-A3523FB35D7B}"/>
              </a:ext>
            </a:extLst>
          </p:cNvPr>
          <p:cNvSpPr/>
          <p:nvPr/>
        </p:nvSpPr>
        <p:spPr>
          <a:xfrm>
            <a:off x="5743877" y="1903614"/>
            <a:ext cx="3241964" cy="813071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D8CCE-237B-E1DB-B4BE-ED3C5128D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A8E26-02AB-8AA4-5EEC-948289F59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53C71-2C96-07EB-0042-7BC5D979C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7E9555-0BF0-BCAD-A73D-E62BE0AC82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9" t="8350" r="9330" b="6954"/>
          <a:stretch>
            <a:fillRect/>
          </a:stretch>
        </p:blipFill>
        <p:spPr>
          <a:xfrm>
            <a:off x="5710625" y="58189"/>
            <a:ext cx="3400128" cy="5039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BAA980F-B8AB-173C-A2BF-A4E23D22D13F}"/>
              </a:ext>
            </a:extLst>
          </p:cNvPr>
          <p:cNvSpPr/>
          <p:nvPr/>
        </p:nvSpPr>
        <p:spPr>
          <a:xfrm>
            <a:off x="5789707" y="2734887"/>
            <a:ext cx="3241964" cy="421586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03EC93-BDBB-044B-FD49-DBC274805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1" y="1153490"/>
            <a:ext cx="8906749" cy="11467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61C8170-B2A2-432D-A908-0E7004F3131B}"/>
              </a:ext>
            </a:extLst>
          </p:cNvPr>
          <p:cNvCxnSpPr/>
          <p:nvPr/>
        </p:nvCxnSpPr>
        <p:spPr>
          <a:xfrm>
            <a:off x="2394065" y="1612669"/>
            <a:ext cx="550302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0F88AC-F2F9-BC88-DF90-9A9353654C75}"/>
              </a:ext>
            </a:extLst>
          </p:cNvPr>
          <p:cNvCxnSpPr>
            <a:cxnSpLocks/>
          </p:cNvCxnSpPr>
          <p:nvPr/>
        </p:nvCxnSpPr>
        <p:spPr>
          <a:xfrm>
            <a:off x="6580094" y="2903586"/>
            <a:ext cx="2061068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21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4D9EC-F426-4A01-3CA7-CB7B0B2EE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E894-7FAC-945B-D2D5-2265E2A4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086E80-603A-DE60-0A5B-D551FDAE7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7D98C6-2E82-EDFA-C77F-A8D7AE14BA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9" t="8350" r="9330" b="6954"/>
          <a:stretch>
            <a:fillRect/>
          </a:stretch>
        </p:blipFill>
        <p:spPr>
          <a:xfrm>
            <a:off x="5710625" y="58189"/>
            <a:ext cx="3400128" cy="5039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6D76F2-A4B7-48B9-4380-7D04749B4C85}"/>
              </a:ext>
            </a:extLst>
          </p:cNvPr>
          <p:cNvSpPr/>
          <p:nvPr/>
        </p:nvSpPr>
        <p:spPr>
          <a:xfrm>
            <a:off x="5814646" y="3140608"/>
            <a:ext cx="3241964" cy="1729047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F633CF-762A-261F-8F69-1748AF09B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5" y="802191"/>
            <a:ext cx="6946083" cy="375671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0087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42B27-EF88-D49C-94EB-F50DFDAF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773A5C-3DC0-9B31-D67C-DDC653C0B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243731" cy="528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20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9158FA-5E42-FC25-9D1C-E5659789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ED38B4-733D-F4A5-1086-4150B5CF9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87779" cy="3552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F8CB9D-BDFE-3FD4-6052-99D0D1F29F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0055"/>
          <a:stretch>
            <a:fillRect/>
          </a:stretch>
        </p:blipFill>
        <p:spPr>
          <a:xfrm>
            <a:off x="4923839" y="1231271"/>
            <a:ext cx="4220161" cy="39122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70B350-B5DC-32AE-13A0-4C017023BD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575"/>
          <a:stretch>
            <a:fillRect/>
          </a:stretch>
        </p:blipFill>
        <p:spPr>
          <a:xfrm>
            <a:off x="-1" y="3187384"/>
            <a:ext cx="3325673" cy="195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39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35D1-D00B-8D96-28AB-6F593C3F4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E8BE3-ED06-5263-8D1B-E1C258B3C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Comprehensive introduction to the initiative:</a:t>
            </a:r>
          </a:p>
          <a:p>
            <a:endParaRPr lang="en-US" sz="1100" dirty="0"/>
          </a:p>
          <a:p>
            <a:pPr algn="ctr"/>
            <a:r>
              <a:rPr lang="en-US" dirty="0">
                <a:hlinkClick r:id="rId2"/>
              </a:rPr>
              <a:t>https://indico.stfc.ac.uk/event/1927/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Last comment from me before discussion:</a:t>
            </a:r>
          </a:p>
          <a:p>
            <a:pPr lvl="1"/>
            <a:r>
              <a:rPr lang="en-US" dirty="0"/>
              <a:t>Radiotherapy today is:</a:t>
            </a:r>
          </a:p>
          <a:p>
            <a:pPr lvl="2"/>
            <a:r>
              <a:rPr lang="en-US" dirty="0"/>
              <a:t>Advanced, effective, curative, …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initiative seeks to:</a:t>
            </a:r>
          </a:p>
          <a:p>
            <a:pPr lvl="2"/>
            <a:r>
              <a:rPr lang="en-US" i="1" dirty="0"/>
              <a:t>Improve</a:t>
            </a:r>
            <a:r>
              <a:rPr lang="en-US" dirty="0"/>
              <a:t> accuracy, specificity, accessibility, throughput…</a:t>
            </a:r>
          </a:p>
          <a:p>
            <a:pPr lvl="2"/>
            <a:r>
              <a:rPr lang="en-US" i="1" dirty="0"/>
              <a:t>Reduce</a:t>
            </a:r>
            <a:r>
              <a:rPr lang="en-US" dirty="0"/>
              <a:t> investment cost and cost per treatment, side-effects/toxicity, time on couch …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429CA-6B03-3CF5-9505-0A779544D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0949"/>
      </p:ext>
    </p:extLst>
  </p:cSld>
  <p:clrMapOvr>
    <a:masterClrMapping/>
  </p:clrMapOvr>
</p:sld>
</file>

<file path=ppt/theme/theme1.xml><?xml version="1.0" encoding="utf-8"?>
<a:theme xmlns:a="http://schemas.openxmlformats.org/drawingml/2006/main" name="KL-slid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1-2026-04-29-LONG-WnI.pptx" id="{CE5EF617-7C81-4241-8142-BB1915B43911}" vid="{319AF958-2568-9542-9515-ED721B11BC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KL-slide</Template>
  <TotalTime>298</TotalTime>
  <Words>114</Words>
  <Application>Microsoft Macintosh PowerPoint</Application>
  <PresentationFormat>On-screen Show (16:9)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KL-slide</vt:lpstr>
      <vt:lpstr>LhARA introduction …</vt:lpstr>
      <vt:lpstr>International, multidisciplinary collaboration</vt:lpstr>
      <vt:lpstr>The LhARA initiative</vt:lpstr>
      <vt:lpstr>The LhARA initiative</vt:lpstr>
      <vt:lpstr>The LhARA initiative</vt:lpstr>
      <vt:lpstr>The LhARA initiative</vt:lpstr>
      <vt:lpstr>PowerPoint Presentation</vt:lpstr>
      <vt:lpstr>PowerPoint Presentation</vt:lpstr>
      <vt:lpstr>Discussion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2</cp:revision>
  <dcterms:created xsi:type="dcterms:W3CDTF">2026-06-11T07:46:56Z</dcterms:created>
  <dcterms:modified xsi:type="dcterms:W3CDTF">2026-06-11T12:45:38Z</dcterms:modified>
</cp:coreProperties>
</file>