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8F453-46D3-28F4-D2BD-84A9A373EB3C}" v="28" dt="2026-06-25T09:55:44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40"/>
  </p:normalViewPr>
  <p:slideViewPr>
    <p:cSldViewPr snapToGrid="0">
      <p:cViewPr>
        <p:scale>
          <a:sx n="92" d="100"/>
          <a:sy n="92" d="100"/>
        </p:scale>
        <p:origin x="1320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odfellow, Ottilie (STFC,RAL,PPD)" userId="S::ottilie.goodfellow@stfc.ac.uk::70cde4a1-5cc3-4096-861d-34c366bfb37c" providerId="AD" clId="Web-{6878F453-46D3-28F4-D2BD-84A9A373EB3C}"/>
    <pc:docChg chg="modSld">
      <pc:chgData name="Goodfellow, Ottilie (STFC,RAL,PPD)" userId="S::ottilie.goodfellow@stfc.ac.uk::70cde4a1-5cc3-4096-861d-34c366bfb37c" providerId="AD" clId="Web-{6878F453-46D3-28F4-D2BD-84A9A373EB3C}" dt="2026-06-25T09:55:44.437" v="27" actId="1076"/>
      <pc:docMkLst>
        <pc:docMk/>
      </pc:docMkLst>
      <pc:sldChg chg="modSp">
        <pc:chgData name="Goodfellow, Ottilie (STFC,RAL,PPD)" userId="S::ottilie.goodfellow@stfc.ac.uk::70cde4a1-5cc3-4096-861d-34c366bfb37c" providerId="AD" clId="Web-{6878F453-46D3-28F4-D2BD-84A9A373EB3C}" dt="2026-06-25T09:53:16.816" v="0"/>
        <pc:sldMkLst>
          <pc:docMk/>
          <pc:sldMk cId="3577267442" sldId="257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3:16.816" v="0"/>
          <ac:spMkLst>
            <pc:docMk/>
            <pc:sldMk cId="3577267442" sldId="257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3:55.413" v="7" actId="20577"/>
        <pc:sldMkLst>
          <pc:docMk/>
          <pc:sldMk cId="3971513276" sldId="258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3:55.413" v="7" actId="20577"/>
          <ac:spMkLst>
            <pc:docMk/>
            <pc:sldMk cId="3971513276" sldId="258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07.726" v="10" actId="20577"/>
        <pc:sldMkLst>
          <pc:docMk/>
          <pc:sldMk cId="277503952" sldId="259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07.726" v="10" actId="20577"/>
          <ac:spMkLst>
            <pc:docMk/>
            <pc:sldMk cId="277503952" sldId="259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19.665" v="13" actId="20577"/>
        <pc:sldMkLst>
          <pc:docMk/>
          <pc:sldMk cId="1597887887" sldId="260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19.665" v="13" actId="20577"/>
          <ac:spMkLst>
            <pc:docMk/>
            <pc:sldMk cId="1597887887" sldId="260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29.791" v="15" actId="20577"/>
        <pc:sldMkLst>
          <pc:docMk/>
          <pc:sldMk cId="2626745818" sldId="261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29.791" v="15" actId="20577"/>
          <ac:spMkLst>
            <pc:docMk/>
            <pc:sldMk cId="2626745818" sldId="261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40.198" v="18" actId="20577"/>
        <pc:sldMkLst>
          <pc:docMk/>
          <pc:sldMk cId="1048991974" sldId="262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40.198" v="18" actId="20577"/>
          <ac:spMkLst>
            <pc:docMk/>
            <pc:sldMk cId="1048991974" sldId="262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48.167" v="20" actId="20577"/>
        <pc:sldMkLst>
          <pc:docMk/>
          <pc:sldMk cId="455565302" sldId="263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48.167" v="20" actId="20577"/>
          <ac:spMkLst>
            <pc:docMk/>
            <pc:sldMk cId="455565302" sldId="263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4:58.371" v="23" actId="20577"/>
        <pc:sldMkLst>
          <pc:docMk/>
          <pc:sldMk cId="2566191009" sldId="264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4:58.371" v="23" actId="20577"/>
          <ac:spMkLst>
            <pc:docMk/>
            <pc:sldMk cId="2566191009" sldId="264"/>
            <ac:spMk id="3" creationId="{BD524435-E1CC-158A-E39E-581175FB4567}"/>
          </ac:spMkLst>
        </pc:spChg>
      </pc:sldChg>
      <pc:sldChg chg="modSp">
        <pc:chgData name="Goodfellow, Ottilie (STFC,RAL,PPD)" userId="S::ottilie.goodfellow@stfc.ac.uk::70cde4a1-5cc3-4096-861d-34c366bfb37c" providerId="AD" clId="Web-{6878F453-46D3-28F4-D2BD-84A9A373EB3C}" dt="2026-06-25T09:55:44.437" v="27" actId="1076"/>
        <pc:sldMkLst>
          <pc:docMk/>
          <pc:sldMk cId="1856432897" sldId="265"/>
        </pc:sldMkLst>
        <pc:spChg chg="mod">
          <ac:chgData name="Goodfellow, Ottilie (STFC,RAL,PPD)" userId="S::ottilie.goodfellow@stfc.ac.uk::70cde4a1-5cc3-4096-861d-34c366bfb37c" providerId="AD" clId="Web-{6878F453-46D3-28F4-D2BD-84A9A373EB3C}" dt="2026-06-25T09:55:44.437" v="27" actId="1076"/>
          <ac:spMkLst>
            <pc:docMk/>
            <pc:sldMk cId="1856432897" sldId="265"/>
            <ac:spMk id="3" creationId="{BD524435-E1CC-158A-E39E-581175FB45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2850B-DD7D-C9EB-73A7-43A3FFF12E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6FDF2F-900C-99EA-73D1-4647A28D7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B0B93-DA0F-E1D9-F29A-D47AA99D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71EF-8E61-2B1C-4C99-13114240B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48911-308A-1C0B-DCE0-26F03FED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7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45A62-92D8-DB94-FEEE-BA68F380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FBC2B-10CC-3DDF-1420-B72E49725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51922-F99E-FC00-B783-1A13B9BC0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F6DF6-033D-253C-BFBC-489145AC8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5C1CF-1D50-D28E-7CAB-903BB28F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7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93BCD4-C064-7DB9-663F-3B74D21E7B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EEF80-9A4D-DE04-9A91-D58605E39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15B1B-08DB-5586-7B28-E4CEABEA5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5E6E2-3D39-E100-B917-1EDE3869D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27BD-98CC-928B-6E2D-F60A2EBFD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37287-3A45-EB66-5357-C953E290A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06BAB-DF72-69E8-83FF-DD071DBED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BE560-1DA6-8F4C-88CC-8CE0F8416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41BE1-248A-EB3C-2A65-72723E2C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E0820-44CC-C53F-D827-3A69C1B8D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8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FC959-EA13-B99D-001C-2DF950197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DFD76-3085-144A-9C60-4565E1F1E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CF3B0-E2C9-9AA0-8205-CBC6C56C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3200C-90FD-0B1C-78F1-B047C984D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7F0E4-5E97-C54E-CAD9-8B330B1D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9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E075A-DBC4-DE5A-63FD-B9F51537F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3C670-36EB-B932-101C-6FBECB49A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77389-CE18-5239-C60E-BAAFD01E3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7DD84-0655-D662-F5C7-71922D8FF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014602-B71D-1ABC-6A81-769B10008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9F422-670C-3D3B-2C15-66CC77CA2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7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1C2A-3DC0-FAFB-4404-C8D70671C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20523-81AB-5C1C-7A33-94B56ACE2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01C386-773A-2A0B-B602-5440D7E0D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CF2F27-B7CB-036C-4092-54D08F0BA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6F5C0D-A2E1-6107-F075-A2E98B914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D3A44E-BEF7-5E3A-1BEF-AB12F3B79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BCB7A3-4E84-9475-248C-0FAE604F9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D8C3BA-6418-5D00-24E8-DC73EF185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22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C0107-60EE-3317-8491-27FF2B7A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BB090E-40E6-F27D-149B-53A13629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0D6B95-1E30-5D35-E4E9-9BA3DFF68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30BE9-756E-CD11-E23E-BC535442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9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24C3D9-ED2D-AC8C-6F45-BC419C890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F73B-1DC4-2FEB-0DA8-3C344020D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5864C-B89D-0843-47C9-95F33C471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8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74D13-D6A2-CBCC-A9AB-A18951F78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5A434-56F0-CF8E-93BE-F48C6DC4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E0F50-C9B3-E9E8-8A54-17165DD95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B816F4-4E30-1527-10B7-3D78B8491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B9FE5-16A6-0206-A44C-6EFA0ED16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7485EE-71E9-3E04-2D1F-0B4200929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0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2D42C-F63C-668E-8363-2FBAEED2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EF6381-C5D3-B0B6-3FB1-4AB6619465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CA84E5-1151-1357-8195-D8AD6E91A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3F799-7108-C599-DB01-F21D847CA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99BA1D-94CE-CFCD-D1BD-058CB0F4E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7F940C-3986-E1DD-E3A3-E69327E4B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BF083D-4E6E-8148-4DCE-5C84D4299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852F8-A283-B466-0612-11A5C03D3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99871-1518-9EAD-2399-51D48CF754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99E3-18FA-8D48-8D70-6DA284FAB3F8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2F3BC-D472-3B63-FF39-EF9102016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F8B8B-C0A6-013C-50EB-5895DE4B41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027E9-89DA-3849-8206-07369072AF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8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Cancer crisis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Cancer is a growing crisis – 1 in 2 of us will develop cancer </a:t>
            </a:r>
          </a:p>
          <a:p>
            <a:pPr marL="0" indent="0" algn="l" rtl="0" fontAlgn="base">
              <a:buNone/>
            </a:pPr>
            <a:endParaRPr lang="en-GB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By 2040, cancer cases in the UK will rise by a third</a:t>
            </a:r>
          </a:p>
          <a:p>
            <a:pPr marL="0" indent="0" algn="l" rtl="0" fontAlgn="base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Too many patients are already waiting too long for cancer treatment, and UK survival rates are shockingly amongst the lowest of high-income countries </a:t>
            </a:r>
          </a:p>
        </p:txBody>
      </p:sp>
    </p:spTree>
    <p:extLst>
      <p:ext uri="{BB962C8B-B14F-4D97-AF65-F5344CB8AC3E}">
        <p14:creationId xmlns:p14="http://schemas.microsoft.com/office/powerpoint/2010/main" val="3577267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Radiotherapy UK Patient &amp; Families Hub</a:t>
            </a:r>
          </a:p>
        </p:txBody>
      </p:sp>
      <p:pic>
        <p:nvPicPr>
          <p:cNvPr id="1026" name="Picture 2" descr="Radiotherapy UK had a little jig about this week to celebrate their very  first event partner for this year's #Miles4Radiotherapy. - AXREM">
            <a:extLst>
              <a:ext uri="{FF2B5EF4-FFF2-40B4-BE49-F238E27FC236}">
                <a16:creationId xmlns:a16="http://schemas.microsoft.com/office/drawing/2014/main" id="{B91A8BC4-9BD2-689B-8CB8-BCE496196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94838"/>
            <a:ext cx="6074453" cy="160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C12F36-EA4C-7C44-DC78-E04FAE419020}"/>
              </a:ext>
            </a:extLst>
          </p:cNvPr>
          <p:cNvSpPr txBox="1"/>
          <p:nvPr/>
        </p:nvSpPr>
        <p:spPr>
          <a:xfrm>
            <a:off x="6301432" y="5575209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radiotherapy.org.uk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/patients-families/</a:t>
            </a:r>
          </a:p>
        </p:txBody>
      </p:sp>
      <p:pic>
        <p:nvPicPr>
          <p:cNvPr id="11" name="Picture 10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EE65D7F4-3327-DAF8-0355-867462C04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3235" y="1779794"/>
            <a:ext cx="3215407" cy="37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24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Royal Society webpage</a:t>
            </a:r>
          </a:p>
        </p:txBody>
      </p:sp>
      <p:pic>
        <p:nvPicPr>
          <p:cNvPr id="2050" name="Picture 2" descr="LhARA">
            <a:extLst>
              <a:ext uri="{FF2B5EF4-FFF2-40B4-BE49-F238E27FC236}">
                <a16:creationId xmlns:a16="http://schemas.microsoft.com/office/drawing/2014/main" id="{1114EC39-178C-7042-362C-327FEBBE2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46" y="3110273"/>
            <a:ext cx="5605554" cy="166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2C56D34-1795-8D0F-4DE5-A8BEFE126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50" y="1829954"/>
            <a:ext cx="3314700" cy="3835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C4797B-191D-4375-0D98-37D1598F96E9}"/>
              </a:ext>
            </a:extLst>
          </p:cNvPr>
          <p:cNvSpPr txBox="1"/>
          <p:nvPr/>
        </p:nvSpPr>
        <p:spPr>
          <a:xfrm>
            <a:off x="6096000" y="57769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https://</a:t>
            </a:r>
            <a:r>
              <a:rPr lang="en-US" dirty="0" err="1"/>
              <a:t>www.lhara.org</a:t>
            </a:r>
            <a:r>
              <a:rPr lang="en-US" dirty="0"/>
              <a:t>/royal-society</a:t>
            </a:r>
          </a:p>
        </p:txBody>
      </p:sp>
    </p:spTree>
    <p:extLst>
      <p:ext uri="{BB962C8B-B14F-4D97-AF65-F5344CB8AC3E}">
        <p14:creationId xmlns:p14="http://schemas.microsoft.com/office/powerpoint/2010/main" val="8655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Radiotherapy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Radiotherapy uses beams of radiation – such as X-rays, protons, or ions – to target and destroy cancer cells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It is needed by 1 in 2 cancer patients and is instrumental in 40% of cures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It is the most cost-effective cancer treatment, typically costing 1.5—3x less than surgery or chemotherapy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70% of cancer patients worldwide have limited access to radiotherapy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1513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Particle beam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Particle therapy – using protons or ions – works differently from conventional X-ray radiotherapy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These heavier particles deposit their energy precisely at the tumour site, then stop – sparing surrounding healthy tissues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Particle therapy has unexplored biological advantages which if discovered, harnessed and individualised, will provide more effective cancer treatments for tumours that are more difficult to treat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750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Access to particle beam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Around 146 proton beam therapy centres worldwide today</a:t>
            </a:r>
          </a:p>
          <a:p>
            <a:pPr marL="0" indent="0" algn="l" rtl="0" fontAlgn="base">
              <a:buNone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Current facilities are large, expensive and predominantly located in high-income countries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Proton therapy is already available on the NHS at The Christie in Manchester and University College London Hospital </a:t>
            </a:r>
          </a:p>
        </p:txBody>
      </p:sp>
    </p:spTree>
    <p:extLst>
      <p:ext uri="{BB962C8B-B14F-4D97-AF65-F5344CB8AC3E}">
        <p14:creationId xmlns:p14="http://schemas.microsoft.com/office/powerpoint/2010/main" val="1597887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is an international collaboration that brings together physicists, radiobiologists, oncologists, patients, and clinicians to revolutionise cancer treatment </a:t>
            </a:r>
          </a:p>
          <a:p>
            <a:pPr marL="0" indent="0" algn="l" rtl="0" fontAlgn="base">
              <a:buNone/>
            </a:pPr>
            <a:endParaRPr lang="en-GB" sz="3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l" rtl="0" fontAlgn="base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The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collaboration has been formed to: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Transform particle beam cancer therapy by harnessing the unique properties of laser-driven particle beams 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Make the best treatments available to as many patients as possible by developing compact and affordable treatment facilities </a:t>
            </a:r>
          </a:p>
        </p:txBody>
      </p:sp>
    </p:spTree>
    <p:extLst>
      <p:ext uri="{BB962C8B-B14F-4D97-AF65-F5344CB8AC3E}">
        <p14:creationId xmlns:p14="http://schemas.microsoft.com/office/powerpoint/2010/main" val="2626745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core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Conduct world-leading research into the biological effects of particle beams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Prove the technical feasibility of laser-driven hybrid acceleration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And thereby, lay the foundations for the future of particle beam therapy </a:t>
            </a:r>
          </a:p>
        </p:txBody>
      </p:sp>
    </p:spTree>
    <p:extLst>
      <p:ext uri="{BB962C8B-B14F-4D97-AF65-F5344CB8AC3E}">
        <p14:creationId xmlns:p14="http://schemas.microsoft.com/office/powerpoint/2010/main" val="104899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patient benefit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The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collaboration will discover fundamental biological mechanisms of DNA damage, and the effects on the vascular system, inflammation and the immune system involved in cancer development and cure </a:t>
            </a:r>
          </a:p>
          <a:p>
            <a:pPr marL="0" indent="0" algn="l" rtl="0" fontAlgn="base">
              <a:buNone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The clinical development of this science will make precision radiotherapy more cost-effective, accessible and successful for cancer patients worldwide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55565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economic benefit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LhARA’s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research into compact particle beam therapy systems directly addresses the cost and access barriers holding back global radiotherapy provision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Investment in global radiotherapy provision could save 26.9 million lives in low- and middle-income countries, and generate a net economic benefit of up to $365 billion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Investing in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means investing in new skills, new technologies, and new industry partnerships that could create economic value beyond cancer treatment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66191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F508-7F3D-694F-ED06-296CEA69A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science and spinoffs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24435-E1CC-158A-E39E-581175FB4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2724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uses a high-power laser to generate beams of protons and ions, which are then shaped and accelerated using an FFA accelerator before reaching research end-stations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No facility has combined laser-driven particle generation with conventional accelerator technology at these parameters before </a:t>
            </a:r>
          </a:p>
          <a:p>
            <a:pPr marL="0" indent="0" algn="l" rtl="0" fontAlgn="base">
              <a:buNone/>
            </a:pPr>
            <a:endParaRPr lang="en-GB" sz="1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The science and technology developed by the 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LhARA</a:t>
            </a:r>
            <a:r>
              <a:rPr lang="en-GB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collaboration has potential applications and spin-offs outside of its direct scientific objectives</a:t>
            </a:r>
            <a:r>
              <a:rPr lang="en-GB" sz="30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3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432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550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Cancer crisis</vt:lpstr>
      <vt:lpstr>Radiotherapy</vt:lpstr>
      <vt:lpstr>Particle beam therapy</vt:lpstr>
      <vt:lpstr>Access to particle beam therapy</vt:lpstr>
      <vt:lpstr>LhARA collaboration</vt:lpstr>
      <vt:lpstr>LhARA’s core objectives</vt:lpstr>
      <vt:lpstr>LhARA patient benefit</vt:lpstr>
      <vt:lpstr>LhARA economic benefit</vt:lpstr>
      <vt:lpstr>LhARA science and spinoffs</vt:lpstr>
      <vt:lpstr>Radiotherapy UK Patient &amp; Families Hub</vt:lpstr>
      <vt:lpstr>LhARA Royal Society webpage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 crisis</dc:title>
  <dc:creator>Ottilie Goodfellow</dc:creator>
  <cp:lastModifiedBy>Ottilie Goodfellow</cp:lastModifiedBy>
  <cp:revision>18</cp:revision>
  <dcterms:created xsi:type="dcterms:W3CDTF">2026-06-25T09:04:03Z</dcterms:created>
  <dcterms:modified xsi:type="dcterms:W3CDTF">2026-06-25T09:55:52Z</dcterms:modified>
</cp:coreProperties>
</file>