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1605" r:id="rId3"/>
    <p:sldId id="1602" r:id="rId4"/>
    <p:sldId id="1608" r:id="rId5"/>
    <p:sldId id="1609" r:id="rId6"/>
    <p:sldId id="1563" r:id="rId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8000"/>
    <a:srgbClr val="FFFF00"/>
    <a:srgbClr val="00FFFF"/>
    <a:srgbClr val="FFF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36" autoAdjust="0"/>
    <p:restoredTop sz="50000" autoAdjust="0"/>
  </p:normalViewPr>
  <p:slideViewPr>
    <p:cSldViewPr snapToGrid="0" snapToObjects="1">
      <p:cViewPr varScale="1">
        <p:scale>
          <a:sx n="297" d="100"/>
          <a:sy n="297" d="100"/>
        </p:scale>
        <p:origin x="840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11/4/25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11/4/25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4 November, 2025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10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598" y="1812131"/>
            <a:ext cx="6400801" cy="1102519"/>
          </a:xfrm>
        </p:spPr>
        <p:txBody>
          <a:bodyPr>
            <a:normAutofit/>
          </a:bodyPr>
          <a:lstStyle/>
          <a:p>
            <a:r>
              <a:rPr lang="en-US" sz="4000" dirty="0"/>
              <a:t>Update and news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50FDC-3533-0782-4E03-96065721B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CDR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10F62F-D154-0C42-12B7-39106C8322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E040DF-FF2F-BBF3-AFB7-3C426E0EA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203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6140B-19F3-7323-7E38-EC85207A5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CDR; status: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64B09-D202-F6E7-8DFF-9B8039E7E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3450" y="893606"/>
            <a:ext cx="2919921" cy="1762507"/>
          </a:xfrm>
          <a:ln>
            <a:solidFill>
              <a:srgbClr val="00FF00"/>
            </a:solidFill>
          </a:ln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92D050"/>
                </a:solidFill>
              </a:rPr>
              <a:t>Almost there!</a:t>
            </a:r>
          </a:p>
          <a:p>
            <a:pPr marL="0" indent="0">
              <a:buNone/>
            </a:pPr>
            <a:endParaRPr lang="en-US" sz="1000" dirty="0">
              <a:solidFill>
                <a:srgbClr val="92D050"/>
              </a:solidFill>
            </a:endParaRPr>
          </a:p>
          <a:p>
            <a:pPr marL="136525" indent="-136525"/>
            <a:r>
              <a:rPr lang="en-US" dirty="0"/>
              <a:t>Final comments being incorporated</a:t>
            </a:r>
          </a:p>
          <a:p>
            <a:pPr marL="136525" indent="-136525"/>
            <a:r>
              <a:rPr lang="en-US" dirty="0"/>
              <a:t>Author list restart prepared (“database” and s/w)</a:t>
            </a:r>
          </a:p>
          <a:p>
            <a:pPr marL="536575" lvl="1" indent="-136525"/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Emailing start this week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5A9560-AAA8-F26A-1668-F4401A8E2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BBA20F-6B94-14FE-4C71-EEA9F452CE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634659" cy="51435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BFA2D0-C874-E634-29B2-62AF97D7C22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020" t="14347" r="8348" b="7209"/>
          <a:stretch>
            <a:fillRect/>
          </a:stretch>
        </p:blipFill>
        <p:spPr>
          <a:xfrm>
            <a:off x="2683728" y="749185"/>
            <a:ext cx="3271024" cy="439431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282772-F5C0-493E-1C56-7E5BBFED3E1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439" r="8070" b="55992"/>
          <a:stretch>
            <a:fillRect/>
          </a:stretch>
        </p:blipFill>
        <p:spPr>
          <a:xfrm>
            <a:off x="5872977" y="2736760"/>
            <a:ext cx="3271024" cy="241103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288BFE-5150-A86E-06DB-5A70568F5B92}"/>
              </a:ext>
            </a:extLst>
          </p:cNvPr>
          <p:cNvSpPr txBox="1"/>
          <p:nvPr/>
        </p:nvSpPr>
        <p:spPr>
          <a:xfrm>
            <a:off x="3652511" y="490363"/>
            <a:ext cx="54617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chemeClr val="bg1"/>
                </a:solidFill>
              </a:rPr>
              <a:t>https://</a:t>
            </a:r>
            <a:r>
              <a:rPr lang="en-US" sz="1000" b="1" dirty="0" err="1">
                <a:solidFill>
                  <a:schemeClr val="bg1"/>
                </a:solidFill>
              </a:rPr>
              <a:t>ccap.hep.ph.ic.ac.uk</a:t>
            </a:r>
            <a:r>
              <a:rPr lang="en-US" sz="1000" b="1" dirty="0">
                <a:solidFill>
                  <a:schemeClr val="bg1"/>
                </a:solidFill>
              </a:rPr>
              <a:t>/trac/raw-attachment/wiki/Research/</a:t>
            </a:r>
            <a:r>
              <a:rPr lang="en-US" sz="1000" b="1" dirty="0" err="1">
                <a:solidFill>
                  <a:schemeClr val="bg1"/>
                </a:solidFill>
              </a:rPr>
              <a:t>LhARA</a:t>
            </a:r>
            <a:r>
              <a:rPr lang="en-US" sz="1000" b="1" dirty="0">
                <a:solidFill>
                  <a:schemeClr val="bg1"/>
                </a:solidFill>
              </a:rPr>
              <a:t>/2025-09-23-CDRdraft.pdf</a:t>
            </a:r>
          </a:p>
        </p:txBody>
      </p:sp>
    </p:spTree>
    <p:extLst>
      <p:ext uri="{BB962C8B-B14F-4D97-AF65-F5344CB8AC3E}">
        <p14:creationId xmlns:p14="http://schemas.microsoft.com/office/powerpoint/2010/main" val="861887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2A6A484-31E2-9919-D645-C9EBD09270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3335" y="2554578"/>
            <a:ext cx="1817330" cy="257175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4B1516C-6253-C49B-825C-240BB9776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Building momentum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F6D325-4BD0-D13D-1AB7-7B74E6AEB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sp>
        <p:nvSpPr>
          <p:cNvPr id="9" name="Snip Same-side Corner of Rectangle 8">
            <a:extLst>
              <a:ext uri="{FF2B5EF4-FFF2-40B4-BE49-F238E27FC236}">
                <a16:creationId xmlns:a16="http://schemas.microsoft.com/office/drawing/2014/main" id="{1FECE2AA-1BAB-722F-BEA6-48E0FADFFFE4}"/>
              </a:ext>
            </a:extLst>
          </p:cNvPr>
          <p:cNvSpPr/>
          <p:nvPr/>
        </p:nvSpPr>
        <p:spPr>
          <a:xfrm>
            <a:off x="372084" y="864624"/>
            <a:ext cx="8405204" cy="896471"/>
          </a:xfrm>
          <a:prstGeom prst="snip2SameRect">
            <a:avLst>
              <a:gd name="adj1" fmla="val 16667"/>
              <a:gd name="adj2" fmla="val 0"/>
            </a:avLst>
          </a:prstGeom>
          <a:gradFill rotWithShape="1">
            <a:gsLst>
              <a:gs pos="0">
                <a:srgbClr val="C0504D">
                  <a:lumMod val="50000"/>
                </a:srgbClr>
              </a:gs>
              <a:gs pos="82000">
                <a:srgbClr val="FF6000"/>
              </a:gs>
              <a:gs pos="57000">
                <a:srgbClr val="C00000"/>
              </a:gs>
              <a:gs pos="100000">
                <a:srgbClr val="FFC000"/>
              </a:gs>
            </a:gsLst>
            <a:lin ang="16200000" scaled="0"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defTabSz="342900">
              <a:defRPr/>
            </a:pPr>
            <a:r>
              <a:rPr lang="en-US" sz="2100" kern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libri"/>
              </a:rPr>
              <a:t> </a:t>
            </a:r>
            <a:endParaRPr lang="en-US" sz="2100" kern="0" dirty="0">
              <a:ln w="0"/>
              <a:solidFill>
                <a:srgbClr val="1F497D">
                  <a:lumMod val="50000"/>
                </a:srgbClr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Calibri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D44EC89-B538-4CF8-5656-77891D40A6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990" t="60796" r="14802" b="28009"/>
          <a:stretch/>
        </p:blipFill>
        <p:spPr>
          <a:xfrm>
            <a:off x="366712" y="1761094"/>
            <a:ext cx="8405204" cy="92399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4" name="Picture 13" descr="A logo with a blue and white letter&#10;&#10;AI-generated content may be incorrect.">
            <a:extLst>
              <a:ext uri="{FF2B5EF4-FFF2-40B4-BE49-F238E27FC236}">
                <a16:creationId xmlns:a16="http://schemas.microsoft.com/office/drawing/2014/main" id="{DE4DF617-DB0D-DD56-10F4-EB978883EC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2998" y="785610"/>
            <a:ext cx="3018004" cy="1013344"/>
          </a:xfrm>
          <a:prstGeom prst="rect">
            <a:avLst/>
          </a:prstGeom>
        </p:spPr>
      </p:pic>
      <p:pic>
        <p:nvPicPr>
          <p:cNvPr id="17" name="Picture 16" descr="A group of people standing in a room&#10;&#10;AI-generated content may be incorrect.">
            <a:extLst>
              <a:ext uri="{FF2B5EF4-FFF2-40B4-BE49-F238E27FC236}">
                <a16:creationId xmlns:a16="http://schemas.microsoft.com/office/drawing/2014/main" id="{91CA658F-252F-2E41-E0D5-BDDFFA9A7F7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184" t="20031" r="2989" b="1596"/>
          <a:stretch>
            <a:fillRect/>
          </a:stretch>
        </p:blipFill>
        <p:spPr>
          <a:xfrm>
            <a:off x="3690865" y="3187167"/>
            <a:ext cx="1756898" cy="1162598"/>
          </a:xfrm>
          <a:prstGeom prst="rect">
            <a:avLst/>
          </a:prstGeom>
        </p:spPr>
      </p:pic>
      <p:pic>
        <p:nvPicPr>
          <p:cNvPr id="18" name="Picture 17" descr="A machine with many metal parts&#10;&#10;AI-generated content may be incorrect.">
            <a:extLst>
              <a:ext uri="{FF2B5EF4-FFF2-40B4-BE49-F238E27FC236}">
                <a16:creationId xmlns:a16="http://schemas.microsoft.com/office/drawing/2014/main" id="{6A95A64A-BC6E-7F47-7A40-9779AAA1A1A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24762"/>
          <a:stretch>
            <a:fillRect/>
          </a:stretch>
        </p:blipFill>
        <p:spPr>
          <a:xfrm>
            <a:off x="6042810" y="3106603"/>
            <a:ext cx="2832269" cy="159820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290814B-7203-057F-9765-6627F3DEB7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8921" y="3106603"/>
            <a:ext cx="2898054" cy="159820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61126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E0F10-7FFE-F60E-CC1B-5C4F58EDB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Collaboration property, growing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4D6B8-BDC5-3F4A-5E00-66DA97F806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CDR: </a:t>
            </a:r>
          </a:p>
          <a:p>
            <a:pPr lvl="1"/>
            <a:r>
              <a:rPr lang="en-US" dirty="0"/>
              <a:t>Collaboration document</a:t>
            </a:r>
          </a:p>
          <a:p>
            <a:pPr lvl="1"/>
            <a:r>
              <a:rPr lang="en-US" dirty="0"/>
              <a:t>Intellectual property co-owned as in our collaboration agreement</a:t>
            </a:r>
          </a:p>
          <a:p>
            <a:pPr lvl="1"/>
            <a:endParaRPr lang="en-US" dirty="0"/>
          </a:p>
          <a:p>
            <a:r>
              <a:rPr lang="en-US" dirty="0" err="1"/>
              <a:t>PoPLaR</a:t>
            </a:r>
            <a:r>
              <a:rPr lang="en-US" dirty="0"/>
              <a:t> &amp; papers in preparation:</a:t>
            </a:r>
          </a:p>
          <a:p>
            <a:pPr lvl="1"/>
            <a:r>
              <a:rPr lang="en-US" dirty="0"/>
              <a:t>Need to consider approach:</a:t>
            </a:r>
          </a:p>
          <a:p>
            <a:pPr lvl="2"/>
            <a:r>
              <a:rPr lang="en-US" dirty="0"/>
              <a:t>Common goal </a:t>
            </a:r>
            <a:r>
              <a:rPr lang="en-US" dirty="0">
                <a:sym typeface="Wingdings" pitchFamily="2" charset="2"/>
              </a:rPr>
              <a:t> </a:t>
            </a:r>
            <a:r>
              <a:rPr lang="en-US" dirty="0" err="1">
                <a:sym typeface="Wingdings" pitchFamily="2" charset="2"/>
              </a:rPr>
              <a:t>LhARA</a:t>
            </a:r>
            <a:r>
              <a:rPr lang="en-US" dirty="0">
                <a:sym typeface="Wingdings" pitchFamily="2" charset="2"/>
              </a:rPr>
              <a:t> provides context</a:t>
            </a:r>
          </a:p>
          <a:p>
            <a:pPr lvl="2"/>
            <a:r>
              <a:rPr lang="en-US" dirty="0">
                <a:sym typeface="Wingdings" pitchFamily="2" charset="2"/>
              </a:rPr>
              <a:t>E.g. prototypes smaller author list (?) and clear acknowledgements</a:t>
            </a:r>
          </a:p>
          <a:p>
            <a:pPr lvl="1"/>
            <a:r>
              <a:rPr lang="en-US" dirty="0">
                <a:sym typeface="Wingdings" pitchFamily="2" charset="2"/>
              </a:rPr>
              <a:t>And, from </a:t>
            </a:r>
            <a:r>
              <a:rPr lang="en-US" dirty="0" err="1">
                <a:sym typeface="Wingdings" pitchFamily="2" charset="2"/>
              </a:rPr>
              <a:t>PoPLaR</a:t>
            </a:r>
            <a:r>
              <a:rPr lang="en-US" dirty="0">
                <a:sym typeface="Wingdings" pitchFamily="2" charset="2"/>
              </a:rPr>
              <a:t> we hope for “firsts”:</a:t>
            </a:r>
          </a:p>
          <a:p>
            <a:pPr lvl="2"/>
            <a:r>
              <a:rPr lang="en-US" dirty="0">
                <a:sym typeface="Wingdings" pitchFamily="2" charset="2"/>
              </a:rPr>
              <a:t>Technique (not quads, but other features)</a:t>
            </a:r>
          </a:p>
          <a:p>
            <a:pPr lvl="2"/>
            <a:r>
              <a:rPr lang="en-US" i="1" u="sng" dirty="0">
                <a:sym typeface="Wingdings" pitchFamily="2" charset="2"/>
              </a:rPr>
              <a:t>DATA</a:t>
            </a:r>
            <a:r>
              <a:rPr lang="en-US" dirty="0">
                <a:sym typeface="Wingdings" pitchFamily="2" charset="2"/>
              </a:rPr>
              <a:t>, as initial step in systematic </a:t>
            </a:r>
            <a:r>
              <a:rPr lang="en-US" dirty="0" err="1">
                <a:sym typeface="Wingdings" pitchFamily="2" charset="2"/>
              </a:rPr>
              <a:t>programme</a:t>
            </a:r>
            <a:endParaRPr lang="en-US" dirty="0">
              <a:sym typeface="Wingdings" pitchFamily="2" charset="2"/>
            </a:endParaRPr>
          </a:p>
          <a:p>
            <a:pPr lvl="2"/>
            <a:endParaRPr lang="en-US" i="1" u="sng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Conference contributions (e.g. IPAC, deadline early Dec25):</a:t>
            </a:r>
          </a:p>
          <a:p>
            <a:pPr lvl="1"/>
            <a:r>
              <a:rPr lang="en-US" dirty="0">
                <a:sym typeface="Wingdings" pitchFamily="2" charset="2"/>
              </a:rPr>
              <a:t>Need to consider approach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82DBC7-ABB8-189A-83A9-C1DC16B84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1026" name="Picture 2" descr="Gems of Majesty: The Crown Jewels of the United Kingdom">
            <a:extLst>
              <a:ext uri="{FF2B5EF4-FFF2-40B4-BE49-F238E27FC236}">
                <a16:creationId xmlns:a16="http://schemas.microsoft.com/office/drawing/2014/main" id="{CF96591C-7901-D9D3-67BE-0F511EA47C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120" y="3024858"/>
            <a:ext cx="2532845" cy="989393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174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04745"/>
            <a:ext cx="9144000" cy="372955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Fortnightly 28Nov25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Rolling w/p reports:</a:t>
            </a:r>
          </a:p>
          <a:p>
            <a:pPr lvl="1"/>
            <a:r>
              <a:rPr lang="en-US" dirty="0"/>
              <a:t>Ion-acoustic; goal paper before Christmas</a:t>
            </a:r>
          </a:p>
          <a:p>
            <a:pPr lvl="1"/>
            <a:endParaRPr lang="en-US" dirty="0"/>
          </a:p>
          <a:p>
            <a:r>
              <a:rPr lang="en-US" dirty="0"/>
              <a:t>Next collaboration meeting:</a:t>
            </a:r>
          </a:p>
          <a:p>
            <a:pPr lvl="1"/>
            <a:r>
              <a:rPr lang="en-US" dirty="0"/>
              <a:t>RAL; 29—30Apr26</a:t>
            </a:r>
          </a:p>
        </p:txBody>
      </p:sp>
    </p:spTree>
    <p:extLst>
      <p:ext uri="{BB962C8B-B14F-4D97-AF65-F5344CB8AC3E}">
        <p14:creationId xmlns:p14="http://schemas.microsoft.com/office/powerpoint/2010/main" val="3477642733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929</TotalTime>
  <Words>178</Words>
  <Application>Microsoft Macintosh PowerPoint</Application>
  <PresentationFormat>On-screen Show (16:9)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KL-standard-black</vt:lpstr>
      <vt:lpstr>Update and news</vt:lpstr>
      <vt:lpstr>CDR</vt:lpstr>
      <vt:lpstr>CDR; status:</vt:lpstr>
      <vt:lpstr>Building momentum</vt:lpstr>
      <vt:lpstr>Collaboration property, growing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 (Oxford Uni.,RAL,PPD)</dc:creator>
  <cp:lastModifiedBy>Long, Kenneth (STFC,RAL,PPD)</cp:lastModifiedBy>
  <cp:revision>32</cp:revision>
  <dcterms:created xsi:type="dcterms:W3CDTF">2024-07-16T12:17:28Z</dcterms:created>
  <dcterms:modified xsi:type="dcterms:W3CDTF">2025-11-04T12:37:28Z</dcterms:modified>
</cp:coreProperties>
</file>