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1564" r:id="rId4"/>
    <p:sldId id="1565" r:id="rId5"/>
    <p:sldId id="1566" r:id="rId6"/>
    <p:sldId id="1567" r:id="rId7"/>
    <p:sldId id="1563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8000"/>
    <a:srgbClr val="FFFF00"/>
    <a:srgbClr val="00FFFF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4" autoAdjust="0"/>
    <p:restoredTop sz="50000" autoAdjust="0"/>
  </p:normalViewPr>
  <p:slideViewPr>
    <p:cSldViewPr snapToGrid="0" snapToObjects="1">
      <p:cViewPr varScale="1">
        <p:scale>
          <a:sx n="156" d="100"/>
          <a:sy n="156" d="100"/>
        </p:scale>
        <p:origin x="184" y="3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5/20/25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5/20/25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20 May,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8" y="1812131"/>
            <a:ext cx="6400801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05415-55E1-F444-ECBE-17BA4FF86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Maria </a:t>
            </a:r>
            <a:r>
              <a:rPr lang="en-US" dirty="0" err="1"/>
              <a:t>Maxouti</a:t>
            </a:r>
            <a:r>
              <a:rPr lang="en-US" dirty="0"/>
              <a:t> (PhD)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059AB5-C2C3-74C4-B3D5-D7876A226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B5B23A-5EBC-7AF5-3426-90636EFDF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20" y="60299"/>
            <a:ext cx="3539438" cy="199093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4FA9FF-0277-6833-EB13-4F9327F38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08" y="1661350"/>
            <a:ext cx="3374756" cy="18983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90A0BB-C9E2-D3AF-5AD6-1F448702F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6299" y="3324386"/>
            <a:ext cx="3126782" cy="175881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28785A-FF02-97AE-BD68-765C19023E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3228" y="615648"/>
            <a:ext cx="3084804" cy="182024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65F77E-EEDF-61EC-B8D4-FC17A6E7F0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5417" y="623397"/>
            <a:ext cx="2522345" cy="18357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87A5DB-5335-307B-E3C2-3091D56932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2671" y="2516751"/>
            <a:ext cx="3808706" cy="252707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050" name="Picture 2" descr="Maria Maxouti">
            <a:extLst>
              <a:ext uri="{FF2B5EF4-FFF2-40B4-BE49-F238E27FC236}">
                <a16:creationId xmlns:a16="http://schemas.microsoft.com/office/drawing/2014/main" id="{068BE9CA-BED0-E4A8-ED3E-7A7B74164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91552"/>
            <a:ext cx="1051947" cy="105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9C160D-6C9F-78E7-B2C2-E6ACD9A9DE00}"/>
              </a:ext>
            </a:extLst>
          </p:cNvPr>
          <p:cNvSpPr txBox="1"/>
          <p:nvPr/>
        </p:nvSpPr>
        <p:spPr>
          <a:xfrm>
            <a:off x="0" y="3628928"/>
            <a:ext cx="2310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Congratulations!</a:t>
            </a:r>
          </a:p>
        </p:txBody>
      </p:sp>
    </p:spTree>
    <p:extLst>
      <p:ext uri="{BB962C8B-B14F-4D97-AF65-F5344CB8AC3E}">
        <p14:creationId xmlns:p14="http://schemas.microsoft.com/office/powerpoint/2010/main" val="144806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804EE-794C-F9D8-5BCE-15446067A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Publications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14D441-076E-DFA1-1177-263C4D117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7D7B04-7010-4834-6EBE-33073C789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8" y="887745"/>
            <a:ext cx="4604868" cy="259023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4A4BAD-8CA5-CD6A-9711-F675152EE92E}"/>
              </a:ext>
            </a:extLst>
          </p:cNvPr>
          <p:cNvSpPr/>
          <p:nvPr/>
        </p:nvSpPr>
        <p:spPr>
          <a:xfrm>
            <a:off x="2898321" y="2392136"/>
            <a:ext cx="1673679" cy="32657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AC2BA5-AE22-71D8-8776-65068CF62639}"/>
              </a:ext>
            </a:extLst>
          </p:cNvPr>
          <p:cNvSpPr/>
          <p:nvPr/>
        </p:nvSpPr>
        <p:spPr>
          <a:xfrm>
            <a:off x="5222929" y="887745"/>
            <a:ext cx="3704095" cy="414905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13622A-1F08-2EC3-7866-02F71F1A7DFF}"/>
              </a:ext>
            </a:extLst>
          </p:cNvPr>
          <p:cNvCxnSpPr/>
          <p:nvPr/>
        </p:nvCxnSpPr>
        <p:spPr>
          <a:xfrm flipV="1">
            <a:off x="2898321" y="887745"/>
            <a:ext cx="2324608" cy="1504391"/>
          </a:xfrm>
          <a:prstGeom prst="line">
            <a:avLst/>
          </a:prstGeom>
          <a:ln w="9525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A0CFD3-BFF3-B408-6B30-5485C49FD472}"/>
              </a:ext>
            </a:extLst>
          </p:cNvPr>
          <p:cNvCxnSpPr/>
          <p:nvPr/>
        </p:nvCxnSpPr>
        <p:spPr>
          <a:xfrm>
            <a:off x="2898321" y="2718707"/>
            <a:ext cx="2324608" cy="2318089"/>
          </a:xfrm>
          <a:prstGeom prst="line">
            <a:avLst/>
          </a:prstGeom>
          <a:ln w="9525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933834-F697-C0AA-CA9C-A61E2B2BA43F}"/>
              </a:ext>
            </a:extLst>
          </p:cNvPr>
          <p:cNvSpPr txBox="1"/>
          <p:nvPr/>
        </p:nvSpPr>
        <p:spPr>
          <a:xfrm>
            <a:off x="5277175" y="968647"/>
            <a:ext cx="29450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Start to work towards paper: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2 issues: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Calibration of scintillator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Beam profiles</a:t>
            </a:r>
          </a:p>
        </p:txBody>
      </p:sp>
      <p:pic>
        <p:nvPicPr>
          <p:cNvPr id="20" name="Picture 19" descr="A graph with a square shape&#10;&#10;AI-generated content may be incorrect.">
            <a:extLst>
              <a:ext uri="{FF2B5EF4-FFF2-40B4-BE49-F238E27FC236}">
                <a16:creationId xmlns:a16="http://schemas.microsoft.com/office/drawing/2014/main" id="{BD8BE34B-6AFF-BE54-FE53-070C0DB7B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025" y="2437703"/>
            <a:ext cx="3153903" cy="250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87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3CAF6-66D6-8182-4281-53764002A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Looking forward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ABED24-61AF-F7CC-E1FB-187D36C7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1E324C-AF07-623A-E98F-16260C894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17" y="68047"/>
            <a:ext cx="4351149" cy="244752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C43B4CF-7664-A544-151E-2C47A6714AE4}"/>
              </a:ext>
            </a:extLst>
          </p:cNvPr>
          <p:cNvSpPr/>
          <p:nvPr/>
        </p:nvSpPr>
        <p:spPr>
          <a:xfrm>
            <a:off x="434091" y="873303"/>
            <a:ext cx="2285862" cy="149586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4CD5AB2-4D7B-EFE2-FEC8-D599B1767C12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719953" y="948096"/>
            <a:ext cx="2061274" cy="12799"/>
          </a:xfrm>
          <a:prstGeom prst="straightConnector1">
            <a:avLst/>
          </a:prstGeom>
          <a:ln w="9525">
            <a:solidFill>
              <a:srgbClr val="00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A5EB462-B9D2-AE9A-0EAB-AD864B71A192}"/>
              </a:ext>
            </a:extLst>
          </p:cNvPr>
          <p:cNvSpPr txBox="1"/>
          <p:nvPr/>
        </p:nvSpPr>
        <p:spPr>
          <a:xfrm>
            <a:off x="4788977" y="632679"/>
            <a:ext cx="4110164" cy="64633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Positive; continuing dialogue, meet again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 autumn.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3057EA-087E-C49D-D9D1-575ACD379376}"/>
              </a:ext>
            </a:extLst>
          </p:cNvPr>
          <p:cNvSpPr/>
          <p:nvPr/>
        </p:nvSpPr>
        <p:spPr>
          <a:xfrm>
            <a:off x="222281" y="1800617"/>
            <a:ext cx="2017224" cy="345897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86A8014-9922-D5AC-8BD6-896A5B496F99}"/>
              </a:ext>
            </a:extLst>
          </p:cNvPr>
          <p:cNvCxnSpPr>
            <a:cxnSpLocks/>
          </p:cNvCxnSpPr>
          <p:nvPr/>
        </p:nvCxnSpPr>
        <p:spPr>
          <a:xfrm>
            <a:off x="2239505" y="1960766"/>
            <a:ext cx="2479731" cy="0"/>
          </a:xfrm>
          <a:prstGeom prst="straightConnector1">
            <a:avLst/>
          </a:prstGeom>
          <a:ln w="9525">
            <a:solidFill>
              <a:srgbClr val="00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C40FB2-57DA-14DC-6051-CD3414F114C2}"/>
              </a:ext>
            </a:extLst>
          </p:cNvPr>
          <p:cNvSpPr txBox="1"/>
          <p:nvPr/>
        </p:nvSpPr>
        <p:spPr>
          <a:xfrm>
            <a:off x="4719113" y="1637600"/>
            <a:ext cx="3285002" cy="64633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Push from CNRS: MCSA DN 2026</a:t>
            </a:r>
          </a:p>
          <a:p>
            <a:r>
              <a:rPr lang="en-US" b="1" dirty="0">
                <a:solidFill>
                  <a:schemeClr val="bg1"/>
                </a:solidFill>
              </a:rPr>
              <a:t>        Initial discussions underway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873175F-4183-A129-C84E-EF51227C5422}"/>
              </a:ext>
            </a:extLst>
          </p:cNvPr>
          <p:cNvSpPr/>
          <p:nvPr/>
        </p:nvSpPr>
        <p:spPr>
          <a:xfrm>
            <a:off x="434091" y="2274124"/>
            <a:ext cx="836770" cy="112616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78BFEA4-99F9-1713-BACA-04699E931DC7}"/>
              </a:ext>
            </a:extLst>
          </p:cNvPr>
          <p:cNvCxnSpPr>
            <a:stCxn id="18" idx="3"/>
          </p:cNvCxnSpPr>
          <p:nvPr/>
        </p:nvCxnSpPr>
        <p:spPr>
          <a:xfrm>
            <a:off x="1270861" y="2330432"/>
            <a:ext cx="2657959" cy="784727"/>
          </a:xfrm>
          <a:prstGeom prst="straightConnector1">
            <a:avLst/>
          </a:prstGeom>
          <a:ln w="9525">
            <a:solidFill>
              <a:srgbClr val="00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93E0A7D-95C9-7255-BC46-EB75BD0DDB19}"/>
              </a:ext>
            </a:extLst>
          </p:cNvPr>
          <p:cNvSpPr txBox="1"/>
          <p:nvPr/>
        </p:nvSpPr>
        <p:spPr>
          <a:xfrm>
            <a:off x="3928820" y="2874158"/>
            <a:ext cx="4966488" cy="1754326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Industrial engagement</a:t>
            </a:r>
          </a:p>
          <a:p>
            <a:r>
              <a:rPr lang="en-US" b="1" dirty="0">
                <a:solidFill>
                  <a:schemeClr val="bg1"/>
                </a:solidFill>
              </a:rPr>
              <a:t>        Discussions with Imperial Innovation initiated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Opportunities!  Requires a proactive approach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Build on Great Exhibition Road Festival</a:t>
            </a:r>
          </a:p>
        </p:txBody>
      </p:sp>
    </p:spTree>
    <p:extLst>
      <p:ext uri="{BB962C8B-B14F-4D97-AF65-F5344CB8AC3E}">
        <p14:creationId xmlns:p14="http://schemas.microsoft.com/office/powerpoint/2010/main" val="1756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7" grpId="0" animBg="1"/>
      <p:bldP spid="18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93149-E970-6452-9061-15A696666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Great Exhibition Road Festival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052B9A-4D27-BD57-49FD-BCF9D9377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64263C-6265-EE83-7984-409D0F0D1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5" y="28408"/>
            <a:ext cx="2514465" cy="14594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478A08-AF73-C583-45FF-501F23096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5" y="1588576"/>
            <a:ext cx="5127020" cy="288394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2B95969-4C25-1F49-794D-C79B00756099}"/>
              </a:ext>
            </a:extLst>
          </p:cNvPr>
          <p:cNvSpPr/>
          <p:nvPr/>
        </p:nvSpPr>
        <p:spPr>
          <a:xfrm>
            <a:off x="431508" y="3001736"/>
            <a:ext cx="4140492" cy="345897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1E0D2D8-3582-CDA7-4E5F-3227A91E0B2C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4572000" y="3172685"/>
            <a:ext cx="836911" cy="1"/>
          </a:xfrm>
          <a:prstGeom prst="straightConnector1">
            <a:avLst/>
          </a:prstGeom>
          <a:ln w="9525">
            <a:solidFill>
              <a:srgbClr val="00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F94D989-C34A-DA69-A3BF-8D54BEF2630E}"/>
              </a:ext>
            </a:extLst>
          </p:cNvPr>
          <p:cNvSpPr txBox="1"/>
          <p:nvPr/>
        </p:nvSpPr>
        <p:spPr>
          <a:xfrm>
            <a:off x="5408911" y="2849520"/>
            <a:ext cx="3392917" cy="64633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Quadrupole trap at Imperial</a:t>
            </a:r>
          </a:p>
          <a:p>
            <a:r>
              <a:rPr lang="en-US" b="1" dirty="0">
                <a:solidFill>
                  <a:schemeClr val="bg1"/>
                </a:solidFill>
              </a:rPr>
              <a:t>     Deadline only 1.5 weeks away!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3B0E4A-53A5-9340-8346-9D0B5D5B03E6}"/>
              </a:ext>
            </a:extLst>
          </p:cNvPr>
          <p:cNvSpPr/>
          <p:nvPr/>
        </p:nvSpPr>
        <p:spPr>
          <a:xfrm>
            <a:off x="431508" y="3345633"/>
            <a:ext cx="4140492" cy="345897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E180D74-0C5B-35BD-E2FC-3FB9464C97CB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572000" y="3522331"/>
            <a:ext cx="1230674" cy="492365"/>
          </a:xfrm>
          <a:prstGeom prst="straightConnector1">
            <a:avLst/>
          </a:prstGeom>
          <a:ln w="9525">
            <a:solidFill>
              <a:srgbClr val="00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85580D8-4A79-D458-43C5-F8FEC424467B}"/>
              </a:ext>
            </a:extLst>
          </p:cNvPr>
          <p:cNvSpPr txBox="1"/>
          <p:nvPr/>
        </p:nvSpPr>
        <p:spPr>
          <a:xfrm>
            <a:off x="5802674" y="3691530"/>
            <a:ext cx="2999154" cy="646331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All welcome:</a:t>
            </a:r>
          </a:p>
          <a:p>
            <a:r>
              <a:rPr lang="en-US" b="1" dirty="0">
                <a:solidFill>
                  <a:schemeClr val="bg1"/>
                </a:solidFill>
              </a:rPr>
              <a:t>    Email with details to follow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7CE4BE-486E-26D6-83D1-707D31A32E4C}"/>
              </a:ext>
            </a:extLst>
          </p:cNvPr>
          <p:cNvSpPr/>
          <p:nvPr/>
        </p:nvSpPr>
        <p:spPr>
          <a:xfrm>
            <a:off x="482964" y="2122208"/>
            <a:ext cx="2012263" cy="171541"/>
          </a:xfrm>
          <a:prstGeom prst="rect">
            <a:avLst/>
          </a:prstGeom>
          <a:noFill/>
          <a:ln w="19050"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BF7EAEB-BC23-91C2-A56A-E8807DF23E36}"/>
              </a:ext>
            </a:extLst>
          </p:cNvPr>
          <p:cNvCxnSpPr>
            <a:cxnSpLocks/>
          </p:cNvCxnSpPr>
          <p:nvPr/>
        </p:nvCxnSpPr>
        <p:spPr>
          <a:xfrm flipV="1">
            <a:off x="2501754" y="1108129"/>
            <a:ext cx="2852910" cy="1087696"/>
          </a:xfrm>
          <a:prstGeom prst="straightConnector1">
            <a:avLst/>
          </a:prstGeom>
          <a:ln w="19050">
            <a:solidFill>
              <a:srgbClr val="FF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7D9DA5D-8E3C-74CE-4082-47D0C97B7675}"/>
              </a:ext>
            </a:extLst>
          </p:cNvPr>
          <p:cNvSpPr txBox="1"/>
          <p:nvPr/>
        </p:nvSpPr>
        <p:spPr>
          <a:xfrm>
            <a:off x="5354664" y="771724"/>
            <a:ext cx="3507499" cy="646331"/>
          </a:xfrm>
          <a:prstGeom prst="rect">
            <a:avLst/>
          </a:prstGeom>
          <a:noFill/>
          <a:ln w="19050">
            <a:solidFill>
              <a:srgbClr val="FF8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Please come if you can!  </a:t>
            </a:r>
          </a:p>
          <a:p>
            <a:r>
              <a:rPr lang="en-US" b="1" dirty="0">
                <a:solidFill>
                  <a:schemeClr val="bg1"/>
                </a:solidFill>
              </a:rPr>
              <a:t>    Still time to volunteer to present</a:t>
            </a:r>
          </a:p>
        </p:txBody>
      </p:sp>
    </p:spTree>
    <p:extLst>
      <p:ext uri="{BB962C8B-B14F-4D97-AF65-F5344CB8AC3E}">
        <p14:creationId xmlns:p14="http://schemas.microsoft.com/office/powerpoint/2010/main" val="91909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5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5C996-4469-13B6-FD2E-CE3072207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Great Exhibition Road Festival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429DE-370E-E976-C06F-6808148C4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A white shirt with black text on it&#10;&#10;AI-generated content may be incorrect.">
            <a:extLst>
              <a:ext uri="{FF2B5EF4-FFF2-40B4-BE49-F238E27FC236}">
                <a16:creationId xmlns:a16="http://schemas.microsoft.com/office/drawing/2014/main" id="{6E156297-9778-BC4F-4329-2ED4F63D9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941" y="865272"/>
            <a:ext cx="3585362" cy="399233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42DE61-7E81-4F60-78F1-E3FEF77A4658}"/>
              </a:ext>
            </a:extLst>
          </p:cNvPr>
          <p:cNvSpPr txBox="1"/>
          <p:nvPr/>
        </p:nvSpPr>
        <p:spPr>
          <a:xfrm>
            <a:off x="5538856" y="4445917"/>
            <a:ext cx="3414076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2D050"/>
                </a:solidFill>
              </a:rPr>
              <a:t>Peter Hobson’s excellent initiative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1A80E2-22A6-227A-72A2-71DC91C51FE4}"/>
              </a:ext>
            </a:extLst>
          </p:cNvPr>
          <p:cNvSpPr txBox="1"/>
          <p:nvPr/>
        </p:nvSpPr>
        <p:spPr>
          <a:xfrm>
            <a:off x="247972" y="653143"/>
            <a:ext cx="4906408" cy="2208297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Propose </a:t>
            </a:r>
            <a:r>
              <a:rPr lang="en-US" sz="1600" b="1" dirty="0" err="1">
                <a:solidFill>
                  <a:schemeClr val="bg1"/>
                </a:solidFill>
              </a:rPr>
              <a:t>LhARA</a:t>
            </a:r>
            <a:r>
              <a:rPr lang="en-US" sz="1600" b="1" dirty="0">
                <a:solidFill>
                  <a:schemeClr val="bg1"/>
                </a:solidFill>
              </a:rPr>
              <a:t> dinner Saturday 07Jun.  Details to be 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posted; come if you can!  </a:t>
            </a:r>
            <a:r>
              <a:rPr lang="en-US" sz="1600" b="1" dirty="0" err="1">
                <a:solidFill>
                  <a:schemeClr val="bg1"/>
                </a:solidFill>
              </a:rPr>
              <a:t>Satallite</a:t>
            </a:r>
            <a:r>
              <a:rPr lang="en-US" sz="1600" b="1" dirty="0">
                <a:solidFill>
                  <a:schemeClr val="bg1"/>
                </a:solidFill>
              </a:rPr>
              <a:t> dinners elsewhere?</a:t>
            </a:r>
          </a:p>
          <a:p>
            <a:endParaRPr lang="en-US" sz="105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Celebrate milestone in engagement </a:t>
            </a:r>
            <a:r>
              <a:rPr lang="en-US" sz="1600" b="1" dirty="0" err="1">
                <a:solidFill>
                  <a:schemeClr val="bg1"/>
                </a:solidFill>
              </a:rPr>
              <a:t>programme</a:t>
            </a:r>
            <a:r>
              <a:rPr lang="en-US" sz="1600" b="1" dirty="0">
                <a:solidFill>
                  <a:schemeClr val="bg1"/>
                </a:solidFill>
              </a:rPr>
              <a:t>.</a:t>
            </a:r>
          </a:p>
          <a:p>
            <a:endParaRPr lang="en-US" sz="11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Mark transition to new phase of project …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    — UKRI Infrastructure Fund Preliminary Activity ends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         — </a:t>
            </a:r>
            <a:r>
              <a:rPr lang="en-US" sz="1600" b="1" dirty="0" err="1">
                <a:solidFill>
                  <a:schemeClr val="bg1"/>
                </a:solidFill>
              </a:rPr>
              <a:t>LhARA</a:t>
            </a:r>
            <a:r>
              <a:rPr lang="en-US" sz="1600" b="1" dirty="0">
                <a:solidFill>
                  <a:schemeClr val="bg1"/>
                </a:solidFill>
              </a:rPr>
              <a:t> collaboration moves forward to</a:t>
            </a:r>
          </a:p>
          <a:p>
            <a:r>
              <a:rPr lang="en-US" sz="1600" dirty="0">
                <a:solidFill>
                  <a:schemeClr val="bg1"/>
                </a:solidFill>
              </a:rPr>
              <a:t>                                             </a:t>
            </a:r>
            <a:r>
              <a:rPr lang="en-US" sz="2000" b="1" dirty="0">
                <a:solidFill>
                  <a:srgbClr val="FF0000"/>
                </a:solidFill>
              </a:rPr>
              <a:t> deliver </a:t>
            </a:r>
            <a:r>
              <a:rPr lang="en-US" sz="2000" b="1" dirty="0" err="1">
                <a:solidFill>
                  <a:srgbClr val="FF0000"/>
                </a:solidFill>
              </a:rPr>
              <a:t>LhARA</a:t>
            </a:r>
            <a:r>
              <a:rPr lang="en-US" sz="2000" b="1" dirty="0">
                <a:solidFill>
                  <a:srgbClr val="FF0000"/>
                </a:solidFill>
              </a:rPr>
              <a:t> initiative!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4577C1-97E2-5FEA-EEC9-9C5D8B305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012" y="3107410"/>
            <a:ext cx="5433953" cy="201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2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/>
          </a:bodyPr>
          <a:lstStyle/>
          <a:p>
            <a:r>
              <a:rPr lang="en-US" dirty="0"/>
              <a:t>Fortnightly 03Jun25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Capture</a:t>
            </a:r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</TotalTime>
  <Words>186</Words>
  <Application>Microsoft Macintosh PowerPoint</Application>
  <PresentationFormat>On-screen Show (16:9)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KL-standard-black</vt:lpstr>
      <vt:lpstr>Update and news</vt:lpstr>
      <vt:lpstr>Maria Maxouti (PhD)</vt:lpstr>
      <vt:lpstr>Publications</vt:lpstr>
      <vt:lpstr>Looking forward</vt:lpstr>
      <vt:lpstr>Great Exhibition Road Festival</vt:lpstr>
      <vt:lpstr>Great Exhibition Road Festival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19</cp:revision>
  <dcterms:created xsi:type="dcterms:W3CDTF">2024-07-16T12:17:28Z</dcterms:created>
  <dcterms:modified xsi:type="dcterms:W3CDTF">2025-05-20T08:44:00Z</dcterms:modified>
</cp:coreProperties>
</file>