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71" r:id="rId5"/>
    <p:sldId id="263" r:id="rId6"/>
    <p:sldId id="260" r:id="rId7"/>
    <p:sldId id="276" r:id="rId8"/>
    <p:sldId id="261" r:id="rId9"/>
    <p:sldId id="262" r:id="rId10"/>
    <p:sldId id="264" r:id="rId11"/>
    <p:sldId id="265" r:id="rId12"/>
    <p:sldId id="272" r:id="rId13"/>
    <p:sldId id="273" r:id="rId14"/>
    <p:sldId id="275" r:id="rId15"/>
  </p:sldIdLst>
  <p:sldSz cx="12192000" cy="6858000"/>
  <p:notesSz cx="6858000" cy="9144000"/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81"/>
  </p:normalViewPr>
  <p:slideViewPr>
    <p:cSldViewPr snapToGrid="0">
      <p:cViewPr>
        <p:scale>
          <a:sx n="84" d="100"/>
          <a:sy n="84" d="100"/>
        </p:scale>
        <p:origin x="440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A0205D-74AF-304D-A3DB-BA5157A3623D}" type="doc">
      <dgm:prSet loTypeId="urn:microsoft.com/office/officeart/2005/8/layout/chevron1" loCatId="" qsTypeId="urn:microsoft.com/office/officeart/2005/8/quickstyle/simple1" qsCatId="simple" csTypeId="urn:microsoft.com/office/officeart/2005/8/colors/accent1_2" csCatId="accent1" phldr="1"/>
      <dgm:spPr/>
    </dgm:pt>
    <dgm:pt modelId="{1B44F763-B475-354E-8D54-6300E1B9FA69}">
      <dgm:prSet phldrT="[Text]"/>
      <dgm:spPr/>
      <dgm:t>
        <a:bodyPr/>
        <a:lstStyle/>
        <a:p>
          <a:r>
            <a:rPr lang="en-GB" dirty="0"/>
            <a:t>Python </a:t>
          </a:r>
          <a:br>
            <a:rPr lang="en-GB" dirty="0"/>
          </a:br>
          <a:r>
            <a:rPr lang="en-GB" dirty="0"/>
            <a:t>optimisation</a:t>
          </a:r>
        </a:p>
      </dgm:t>
    </dgm:pt>
    <dgm:pt modelId="{60342333-0401-AC4E-9EA2-347A79E0C1E7}" type="parTrans" cxnId="{425FAF6A-B2D4-9F40-8BD2-61AC64271CAB}">
      <dgm:prSet/>
      <dgm:spPr/>
      <dgm:t>
        <a:bodyPr/>
        <a:lstStyle/>
        <a:p>
          <a:endParaRPr lang="en-GB"/>
        </a:p>
      </dgm:t>
    </dgm:pt>
    <dgm:pt modelId="{F97AE482-A4EC-BB40-9983-963FF70C2068}" type="sibTrans" cxnId="{425FAF6A-B2D4-9F40-8BD2-61AC64271CAB}">
      <dgm:prSet/>
      <dgm:spPr/>
      <dgm:t>
        <a:bodyPr/>
        <a:lstStyle/>
        <a:p>
          <a:endParaRPr lang="en-GB"/>
        </a:p>
      </dgm:t>
    </dgm:pt>
    <dgm:pt modelId="{E5D68ECD-2033-3449-BAEA-D77B7EC1C9BC}">
      <dgm:prSet phldrT="[Text]"/>
      <dgm:spPr/>
      <dgm:t>
        <a:bodyPr/>
        <a:lstStyle/>
        <a:p>
          <a:r>
            <a:rPr lang="en-GB" dirty="0"/>
            <a:t>Setup reproduction in TOPAS</a:t>
          </a:r>
        </a:p>
      </dgm:t>
    </dgm:pt>
    <dgm:pt modelId="{3AAAFD00-AFA5-804B-864A-3B385EBB0BC6}" type="parTrans" cxnId="{2602ED6E-1061-B642-A4D0-BC19CC517926}">
      <dgm:prSet/>
      <dgm:spPr/>
      <dgm:t>
        <a:bodyPr/>
        <a:lstStyle/>
        <a:p>
          <a:endParaRPr lang="en-GB"/>
        </a:p>
      </dgm:t>
    </dgm:pt>
    <dgm:pt modelId="{CA393862-D161-4E4A-92E7-47A5977D9FF5}" type="sibTrans" cxnId="{2602ED6E-1061-B642-A4D0-BC19CC517926}">
      <dgm:prSet/>
      <dgm:spPr/>
      <dgm:t>
        <a:bodyPr/>
        <a:lstStyle/>
        <a:p>
          <a:endParaRPr lang="en-GB"/>
        </a:p>
      </dgm:t>
    </dgm:pt>
    <dgm:pt modelId="{62DF43C4-71DE-3D4F-9749-E1D379744183}">
      <dgm:prSet phldrT="[Text]"/>
      <dgm:spPr/>
      <dgm:t>
        <a:bodyPr/>
        <a:lstStyle/>
        <a:p>
          <a:r>
            <a:rPr lang="en-GB" dirty="0"/>
            <a:t>Scoring at target</a:t>
          </a:r>
        </a:p>
      </dgm:t>
    </dgm:pt>
    <dgm:pt modelId="{AA639619-3D02-954E-84FF-7FF4FF3DDF4B}" type="parTrans" cxnId="{357ACE4A-5B86-6944-B8BA-AD95013AA597}">
      <dgm:prSet/>
      <dgm:spPr/>
      <dgm:t>
        <a:bodyPr/>
        <a:lstStyle/>
        <a:p>
          <a:endParaRPr lang="en-GB"/>
        </a:p>
      </dgm:t>
    </dgm:pt>
    <dgm:pt modelId="{2C3F0061-ECDC-F241-A77E-FDDF614AD93C}" type="sibTrans" cxnId="{357ACE4A-5B86-6944-B8BA-AD95013AA597}">
      <dgm:prSet/>
      <dgm:spPr/>
      <dgm:t>
        <a:bodyPr/>
        <a:lstStyle/>
        <a:p>
          <a:endParaRPr lang="en-GB"/>
        </a:p>
      </dgm:t>
    </dgm:pt>
    <dgm:pt modelId="{767088CE-C8C6-D046-92EC-86630E682429}" type="pres">
      <dgm:prSet presAssocID="{0BA0205D-74AF-304D-A3DB-BA5157A3623D}" presName="Name0" presStyleCnt="0">
        <dgm:presLayoutVars>
          <dgm:dir/>
          <dgm:animLvl val="lvl"/>
          <dgm:resizeHandles val="exact"/>
        </dgm:presLayoutVars>
      </dgm:prSet>
      <dgm:spPr/>
    </dgm:pt>
    <dgm:pt modelId="{E4966DD2-9838-5845-A910-430A62869605}" type="pres">
      <dgm:prSet presAssocID="{1B44F763-B475-354E-8D54-6300E1B9FA69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AD8C38E3-EB46-BB4B-BB0E-8BC0B23B611E}" type="pres">
      <dgm:prSet presAssocID="{F97AE482-A4EC-BB40-9983-963FF70C2068}" presName="parTxOnlySpace" presStyleCnt="0"/>
      <dgm:spPr/>
    </dgm:pt>
    <dgm:pt modelId="{8EFEDED2-BA38-EE48-A057-5348140FC696}" type="pres">
      <dgm:prSet presAssocID="{E5D68ECD-2033-3449-BAEA-D77B7EC1C9BC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2E8249B4-1A47-9C4F-9985-09A66769252C}" type="pres">
      <dgm:prSet presAssocID="{CA393862-D161-4E4A-92E7-47A5977D9FF5}" presName="parTxOnlySpace" presStyleCnt="0"/>
      <dgm:spPr/>
    </dgm:pt>
    <dgm:pt modelId="{8C9EDB8D-F755-6F45-B301-7EDF9EA314A0}" type="pres">
      <dgm:prSet presAssocID="{62DF43C4-71DE-3D4F-9749-E1D379744183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11234E07-19F6-BE4A-B45C-BD29FFA55B9B}" type="presOf" srcId="{E5D68ECD-2033-3449-BAEA-D77B7EC1C9BC}" destId="{8EFEDED2-BA38-EE48-A057-5348140FC696}" srcOrd="0" destOrd="0" presId="urn:microsoft.com/office/officeart/2005/8/layout/chevron1"/>
    <dgm:cxn modelId="{357ACE4A-5B86-6944-B8BA-AD95013AA597}" srcId="{0BA0205D-74AF-304D-A3DB-BA5157A3623D}" destId="{62DF43C4-71DE-3D4F-9749-E1D379744183}" srcOrd="2" destOrd="0" parTransId="{AA639619-3D02-954E-84FF-7FF4FF3DDF4B}" sibTransId="{2C3F0061-ECDC-F241-A77E-FDDF614AD93C}"/>
    <dgm:cxn modelId="{425FAF6A-B2D4-9F40-8BD2-61AC64271CAB}" srcId="{0BA0205D-74AF-304D-A3DB-BA5157A3623D}" destId="{1B44F763-B475-354E-8D54-6300E1B9FA69}" srcOrd="0" destOrd="0" parTransId="{60342333-0401-AC4E-9EA2-347A79E0C1E7}" sibTransId="{F97AE482-A4EC-BB40-9983-963FF70C2068}"/>
    <dgm:cxn modelId="{2602ED6E-1061-B642-A4D0-BC19CC517926}" srcId="{0BA0205D-74AF-304D-A3DB-BA5157A3623D}" destId="{E5D68ECD-2033-3449-BAEA-D77B7EC1C9BC}" srcOrd="1" destOrd="0" parTransId="{3AAAFD00-AFA5-804B-864A-3B385EBB0BC6}" sibTransId="{CA393862-D161-4E4A-92E7-47A5977D9FF5}"/>
    <dgm:cxn modelId="{51AFD0CA-A052-064F-AE88-84E177D7EEC2}" type="presOf" srcId="{1B44F763-B475-354E-8D54-6300E1B9FA69}" destId="{E4966DD2-9838-5845-A910-430A62869605}" srcOrd="0" destOrd="0" presId="urn:microsoft.com/office/officeart/2005/8/layout/chevron1"/>
    <dgm:cxn modelId="{BDA0CACB-7132-8A4A-B1C4-C1C6AE58D6E4}" type="presOf" srcId="{0BA0205D-74AF-304D-A3DB-BA5157A3623D}" destId="{767088CE-C8C6-D046-92EC-86630E682429}" srcOrd="0" destOrd="0" presId="urn:microsoft.com/office/officeart/2005/8/layout/chevron1"/>
    <dgm:cxn modelId="{EC0BEAD0-367A-A745-9505-EA2EE557C802}" type="presOf" srcId="{62DF43C4-71DE-3D4F-9749-E1D379744183}" destId="{8C9EDB8D-F755-6F45-B301-7EDF9EA314A0}" srcOrd="0" destOrd="0" presId="urn:microsoft.com/office/officeart/2005/8/layout/chevron1"/>
    <dgm:cxn modelId="{ADBA5033-1D05-1946-9CD9-A4F191268D58}" type="presParOf" srcId="{767088CE-C8C6-D046-92EC-86630E682429}" destId="{E4966DD2-9838-5845-A910-430A62869605}" srcOrd="0" destOrd="0" presId="urn:microsoft.com/office/officeart/2005/8/layout/chevron1"/>
    <dgm:cxn modelId="{6D168BA3-0EE3-AD40-A0C7-46976622D1DA}" type="presParOf" srcId="{767088CE-C8C6-D046-92EC-86630E682429}" destId="{AD8C38E3-EB46-BB4B-BB0E-8BC0B23B611E}" srcOrd="1" destOrd="0" presId="urn:microsoft.com/office/officeart/2005/8/layout/chevron1"/>
    <dgm:cxn modelId="{6317EEA9-43B5-8441-8AA8-CCF347177038}" type="presParOf" srcId="{767088CE-C8C6-D046-92EC-86630E682429}" destId="{8EFEDED2-BA38-EE48-A057-5348140FC696}" srcOrd="2" destOrd="0" presId="urn:microsoft.com/office/officeart/2005/8/layout/chevron1"/>
    <dgm:cxn modelId="{7A680D2E-11E2-984D-8120-0A00A065D1C7}" type="presParOf" srcId="{767088CE-C8C6-D046-92EC-86630E682429}" destId="{2E8249B4-1A47-9C4F-9985-09A66769252C}" srcOrd="3" destOrd="0" presId="urn:microsoft.com/office/officeart/2005/8/layout/chevron1"/>
    <dgm:cxn modelId="{F897AA52-5A90-CC4E-87D1-A3F155D83F0D}" type="presParOf" srcId="{767088CE-C8C6-D046-92EC-86630E682429}" destId="{8C9EDB8D-F755-6F45-B301-7EDF9EA314A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966DD2-9838-5845-A910-430A62869605}">
      <dsp:nvSpPr>
        <dsp:cNvPr id="0" name=""/>
        <dsp:cNvSpPr/>
      </dsp:nvSpPr>
      <dsp:spPr>
        <a:xfrm>
          <a:off x="3080" y="1424994"/>
          <a:ext cx="3753370" cy="150134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015" tIns="38672" rIns="38672" bIns="38672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 dirty="0"/>
            <a:t>Python </a:t>
          </a:r>
          <a:br>
            <a:rPr lang="en-GB" sz="2900" kern="1200" dirty="0"/>
          </a:br>
          <a:r>
            <a:rPr lang="en-GB" sz="2900" kern="1200" dirty="0"/>
            <a:t>optimisation</a:t>
          </a:r>
        </a:p>
      </dsp:txBody>
      <dsp:txXfrm>
        <a:off x="753754" y="1424994"/>
        <a:ext cx="2252022" cy="1501348"/>
      </dsp:txXfrm>
    </dsp:sp>
    <dsp:sp modelId="{8EFEDED2-BA38-EE48-A057-5348140FC696}">
      <dsp:nvSpPr>
        <dsp:cNvPr id="0" name=""/>
        <dsp:cNvSpPr/>
      </dsp:nvSpPr>
      <dsp:spPr>
        <a:xfrm>
          <a:off x="3381114" y="1424994"/>
          <a:ext cx="3753370" cy="150134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015" tIns="38672" rIns="38672" bIns="38672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 dirty="0"/>
            <a:t>Setup reproduction in TOPAS</a:t>
          </a:r>
        </a:p>
      </dsp:txBody>
      <dsp:txXfrm>
        <a:off x="4131788" y="1424994"/>
        <a:ext cx="2252022" cy="1501348"/>
      </dsp:txXfrm>
    </dsp:sp>
    <dsp:sp modelId="{8C9EDB8D-F755-6F45-B301-7EDF9EA314A0}">
      <dsp:nvSpPr>
        <dsp:cNvPr id="0" name=""/>
        <dsp:cNvSpPr/>
      </dsp:nvSpPr>
      <dsp:spPr>
        <a:xfrm>
          <a:off x="6759148" y="1424994"/>
          <a:ext cx="3753370" cy="150134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015" tIns="38672" rIns="38672" bIns="38672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 dirty="0"/>
            <a:t>Scoring at target</a:t>
          </a:r>
        </a:p>
      </dsp:txBody>
      <dsp:txXfrm>
        <a:off x="7509822" y="1424994"/>
        <a:ext cx="2252022" cy="15013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04BD8-0874-361A-7A4F-D0AB427AB1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A19D4-7B11-0F1D-2EEC-1B1001A319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4CA4B2-0BAA-E141-24C1-D4B873675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4616-99CD-2049-914F-8EF39099DDB1}" type="datetimeFigureOut">
              <a:rPr lang="en-ES" smtClean="0"/>
              <a:t>18/4/25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FE2858-B8FC-1F7F-AA70-5223573BA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83CB9-676A-8A6B-8CE0-81C4EEA77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1B15-3575-A24D-BBA2-247D2214F575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4100641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33975-B2A1-95BE-BAB1-E7CFC2903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FEFB9D-E8FB-E594-71C8-72769B0BB8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95A53-83FF-5078-A1FD-DFF2A208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4616-99CD-2049-914F-8EF39099DDB1}" type="datetimeFigureOut">
              <a:rPr lang="en-ES" smtClean="0"/>
              <a:t>18/4/25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EED93-0C26-C0D5-E7DB-6C1898630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3C806-1739-B567-DB61-C3D5A97E1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1B15-3575-A24D-BBA2-247D2214F575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767366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E1DF67-200B-FE51-E9BE-59E6BDE359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8A33FD-C115-37E0-9DEF-A8A0A55A16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D1D97-B539-0C3D-F78F-27E09E9EB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4616-99CD-2049-914F-8EF39099DDB1}" type="datetimeFigureOut">
              <a:rPr lang="en-ES" smtClean="0"/>
              <a:t>18/4/25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7A18D-C501-EACF-0340-5D66BD09A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5C22B-067C-5286-55FE-54F7BFA0F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1B15-3575-A24D-BBA2-247D2214F575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803096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337F6-5223-67FE-7756-A8332601B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9A82B-7BCC-2D44-26D5-5CC48B3F60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BF9F4F-D20B-AC60-F366-C7367FDF6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4616-99CD-2049-914F-8EF39099DDB1}" type="datetimeFigureOut">
              <a:rPr lang="en-ES" smtClean="0"/>
              <a:t>18/4/25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AA3C08-3265-E738-2A9B-8F5AC51D9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5286D0-1437-2E47-8EE1-86E8EC985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1B15-3575-A24D-BBA2-247D2214F575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51314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8D630-C23F-8AEA-953A-C87B0CCFE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5BD2E9-0019-F49A-71E7-94755A0506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866335-5634-7722-E209-F775365D5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4616-99CD-2049-914F-8EF39099DDB1}" type="datetimeFigureOut">
              <a:rPr lang="en-ES" smtClean="0"/>
              <a:t>18/4/25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4A2E6B-17D9-3528-E5A5-76BDCC15A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41B16B-59C6-7DF8-7BCF-946E2035B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1B15-3575-A24D-BBA2-247D2214F575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5577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5E9C3-C2B6-EE5E-60BE-0F20C5B1D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3624A0-BBB5-324C-72CE-86C05FDD5F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046AB7-078C-7894-196B-2A7A755E7B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21B05E-B148-A797-E478-6B9DEE9C2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4616-99CD-2049-914F-8EF39099DDB1}" type="datetimeFigureOut">
              <a:rPr lang="en-ES" smtClean="0"/>
              <a:t>18/4/25</a:t>
            </a:fld>
            <a:endParaRPr lang="en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EB31EB-0EF1-F51B-AB6B-41E62E9E3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88C33B-5C26-D77E-4FDD-2F586E1A5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1B15-3575-A24D-BBA2-247D2214F575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51199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66E21-A05B-5FEC-C854-0A3310EF1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92E816-22BF-9B4E-1D9E-CEA97D83A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92E941-F50A-7922-DB16-9E5A33B7D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6F0797-C66A-0A31-6D71-005314C0CD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8B9A4-DE2E-7BCB-8DB6-462523B3E5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105708-FA52-FF85-C817-C9BDF546D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4616-99CD-2049-914F-8EF39099DDB1}" type="datetimeFigureOut">
              <a:rPr lang="en-ES" smtClean="0"/>
              <a:t>18/4/25</a:t>
            </a:fld>
            <a:endParaRPr lang="en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014319-EBD5-E7C9-55BC-F901315BF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AA2409-9AE3-4627-DABE-34B372CAA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1B15-3575-A24D-BBA2-247D2214F575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650726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372AA-2221-0712-57E5-B63CA1A2C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E14D2E-5ECC-3EE5-A7F4-D9884B6A4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4616-99CD-2049-914F-8EF39099DDB1}" type="datetimeFigureOut">
              <a:rPr lang="en-ES" smtClean="0"/>
              <a:t>18/4/25</a:t>
            </a:fld>
            <a:endParaRPr lang="en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BCBB90-C991-0404-677D-2EB73B7F2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FF9ED7-675C-DEA6-4A30-7879FD8E1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1B15-3575-A24D-BBA2-247D2214F575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459115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BFAFE3-33A2-0293-E0F1-B87560873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4616-99CD-2049-914F-8EF39099DDB1}" type="datetimeFigureOut">
              <a:rPr lang="en-ES" smtClean="0"/>
              <a:t>18/4/25</a:t>
            </a:fld>
            <a:endParaRPr lang="en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1ED801-18D8-3F57-4DCF-1C8A1256C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BA116B-FFF7-3D37-73CA-DFEF16B33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1B15-3575-A24D-BBA2-247D2214F575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439911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881A6-EE3D-950D-A896-43FB0E1C0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D4831D-3BF3-D3E7-9DE2-68D4BF7C63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A91472-F5B5-F826-4F91-580273B73D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0D041A-9466-DAB7-061D-6333C0F47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4616-99CD-2049-914F-8EF39099DDB1}" type="datetimeFigureOut">
              <a:rPr lang="en-ES" smtClean="0"/>
              <a:t>18/4/25</a:t>
            </a:fld>
            <a:endParaRPr lang="en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708E1-6EF6-5051-C0AC-7CCCFA45C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493D62-FEF1-6905-0AF7-AB89B012B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1B15-3575-A24D-BBA2-247D2214F575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4072424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659AF-2EE4-66BD-D024-871962898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7FF754-8711-E4AC-2A23-2F7DD4058E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8AEBE8-4717-B101-CF25-7D3B2D5F7E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FCA272-F6F9-0C46-993B-297C67EB1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4616-99CD-2049-914F-8EF39099DDB1}" type="datetimeFigureOut">
              <a:rPr lang="en-ES" smtClean="0"/>
              <a:t>18/4/25</a:t>
            </a:fld>
            <a:endParaRPr lang="en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91E78F-78B0-FB19-2ED7-E269F3BE1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6BCE3C-2403-479E-50A3-FDF06FEF5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F1B15-3575-A24D-BBA2-247D2214F575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373550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0BF909-392A-3B96-1275-42A1B6F83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911FC2-6452-E2CB-EBE5-364EC9605B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22110-CC7D-C07C-D57F-57F411CF1B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F4616-99CD-2049-914F-8EF39099DDB1}" type="datetimeFigureOut">
              <a:rPr lang="en-ES" smtClean="0"/>
              <a:t>18/4/25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F71CC8-CEBB-4829-5852-1D1931F8CF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BEC2E9-5842-2891-6683-3B6B336364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DCF1B15-3575-A24D-BBA2-247D2214F575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832439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69FB17-E152-6C3D-338E-1B05ACA98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3" y="1999615"/>
            <a:ext cx="9144000" cy="2764028"/>
          </a:xfrm>
        </p:spPr>
        <p:txBody>
          <a:bodyPr anchor="ctr">
            <a:normAutofit/>
          </a:bodyPr>
          <a:lstStyle/>
          <a:p>
            <a:r>
              <a:rPr lang="en-ES" sz="7200" dirty="0"/>
              <a:t>Results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3D8AAC-8AAB-18DB-0E6F-CC8E29A1BE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6912" y="5645150"/>
            <a:ext cx="8258176" cy="631825"/>
          </a:xfrm>
        </p:spPr>
        <p:txBody>
          <a:bodyPr anchor="ctr">
            <a:normAutofit/>
          </a:bodyPr>
          <a:lstStyle/>
          <a:p>
            <a:r>
              <a:rPr lang="en-ES" sz="2800" dirty="0"/>
              <a:t>05/2025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07087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C9E2764-FA43-725D-CA67-09B72F79B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547815"/>
            <a:ext cx="10527381" cy="1680519"/>
          </a:xfrm>
        </p:spPr>
        <p:txBody>
          <a:bodyPr>
            <a:normAutofit/>
          </a:bodyPr>
          <a:lstStyle/>
          <a:p>
            <a:r>
              <a:rPr lang="en-ES" sz="4000" dirty="0"/>
              <a:t>Dose and LET distributions</a:t>
            </a:r>
          </a:p>
        </p:txBody>
      </p:sp>
      <p:pic>
        <p:nvPicPr>
          <p:cNvPr id="10" name="Picture 9" descr="A graph of a line graph&#10;&#10;Description automatically generated">
            <a:extLst>
              <a:ext uri="{FF2B5EF4-FFF2-40B4-BE49-F238E27FC236}">
                <a16:creationId xmlns:a16="http://schemas.microsoft.com/office/drawing/2014/main" id="{B3B94916-114B-6FDF-4A9E-1BC7EA20B5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5650" y="1613219"/>
            <a:ext cx="5801785" cy="4351339"/>
          </a:xfrm>
          <a:prstGeom prst="rect">
            <a:avLst/>
          </a:prstGeom>
        </p:spPr>
      </p:pic>
      <p:pic>
        <p:nvPicPr>
          <p:cNvPr id="13" name="Picture 12" descr="A blue and yellow gradient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2CEB3198-A33C-0C13-92AC-CC5B917B8B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949"/>
          <a:stretch/>
        </p:blipFill>
        <p:spPr>
          <a:xfrm>
            <a:off x="838199" y="1808204"/>
            <a:ext cx="4861986" cy="396137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22AF05D-C1BA-60BD-85A2-9E5E331217AA}"/>
              </a:ext>
            </a:extLst>
          </p:cNvPr>
          <p:cNvCxnSpPr>
            <a:cxnSpLocks/>
          </p:cNvCxnSpPr>
          <p:nvPr/>
        </p:nvCxnSpPr>
        <p:spPr>
          <a:xfrm>
            <a:off x="3098800" y="2295592"/>
            <a:ext cx="0" cy="30384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1469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8761DDFE-071F-4200-B0AA-394476C2D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9B65F03-0EAE-24EA-0E41-D9A771C3F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547815"/>
            <a:ext cx="10527381" cy="1680519"/>
          </a:xfrm>
        </p:spPr>
        <p:txBody>
          <a:bodyPr>
            <a:normAutofit/>
          </a:bodyPr>
          <a:lstStyle/>
          <a:p>
            <a:r>
              <a:rPr lang="en-ES" sz="4000" dirty="0"/>
              <a:t>Dose and LET distributions</a:t>
            </a:r>
          </a:p>
        </p:txBody>
      </p:sp>
      <p:pic>
        <p:nvPicPr>
          <p:cNvPr id="3" name="Picture 2" descr="A blue and red chart with numbers&#10;&#10;Description automatically generated with medium confidence">
            <a:extLst>
              <a:ext uri="{FF2B5EF4-FFF2-40B4-BE49-F238E27FC236}">
                <a16:creationId xmlns:a16="http://schemas.microsoft.com/office/drawing/2014/main" id="{5216B545-F144-A8F6-098A-2C5330904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421" y="1928685"/>
            <a:ext cx="5842000" cy="4381500"/>
          </a:xfrm>
          <a:prstGeom prst="rect">
            <a:avLst/>
          </a:prstGeom>
        </p:spPr>
      </p:pic>
      <p:pic>
        <p:nvPicPr>
          <p:cNvPr id="6" name="Picture 5" descr="A graph of a line graph&#10;&#10;Description automatically generated">
            <a:extLst>
              <a:ext uri="{FF2B5EF4-FFF2-40B4-BE49-F238E27FC236}">
                <a16:creationId xmlns:a16="http://schemas.microsoft.com/office/drawing/2014/main" id="{B66C3E38-02B5-ECD1-9235-AB6CD0ED84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475" y="1928685"/>
            <a:ext cx="5842000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877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9B65F03-0EAE-24EA-0E41-D9A771C3F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547815"/>
            <a:ext cx="10527381" cy="1680519"/>
          </a:xfrm>
        </p:spPr>
        <p:txBody>
          <a:bodyPr>
            <a:normAutofit/>
          </a:bodyPr>
          <a:lstStyle/>
          <a:p>
            <a:r>
              <a:rPr lang="en-ES" sz="4000" dirty="0"/>
              <a:t>Dose and LET distributions</a:t>
            </a:r>
          </a:p>
        </p:txBody>
      </p:sp>
      <p:pic>
        <p:nvPicPr>
          <p:cNvPr id="3" name="Picture 2" descr="A blue and red chart with numbers&#10;&#10;Description automatically generated with medium confidence">
            <a:extLst>
              <a:ext uri="{FF2B5EF4-FFF2-40B4-BE49-F238E27FC236}">
                <a16:creationId xmlns:a16="http://schemas.microsoft.com/office/drawing/2014/main" id="{5216B545-F144-A8F6-098A-2C5330904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421" y="1928685"/>
            <a:ext cx="5842000" cy="4381500"/>
          </a:xfrm>
          <a:prstGeom prst="rect">
            <a:avLst/>
          </a:prstGeom>
        </p:spPr>
      </p:pic>
      <p:pic>
        <p:nvPicPr>
          <p:cNvPr id="4" name="Picture 3" descr="A graph of a line graph&#10;&#10;Description automatically generated">
            <a:extLst>
              <a:ext uri="{FF2B5EF4-FFF2-40B4-BE49-F238E27FC236}">
                <a16:creationId xmlns:a16="http://schemas.microsoft.com/office/drawing/2014/main" id="{3FC07EA1-835F-DD47-0A30-0B9A8D2EF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928685"/>
            <a:ext cx="5842000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193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9B65F03-0EAE-24EA-0E41-D9A771C3F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547815"/>
            <a:ext cx="10527381" cy="1680519"/>
          </a:xfrm>
        </p:spPr>
        <p:txBody>
          <a:bodyPr>
            <a:normAutofit/>
          </a:bodyPr>
          <a:lstStyle/>
          <a:p>
            <a:r>
              <a:rPr lang="en-ES" sz="4000" dirty="0"/>
              <a:t>Dose and LET distributions</a:t>
            </a:r>
          </a:p>
        </p:txBody>
      </p:sp>
      <p:pic>
        <p:nvPicPr>
          <p:cNvPr id="4" name="Picture 3" descr="A blue square with a red and yellow line&#10;&#10;Description automatically generated with medium confidence">
            <a:extLst>
              <a:ext uri="{FF2B5EF4-FFF2-40B4-BE49-F238E27FC236}">
                <a16:creationId xmlns:a16="http://schemas.microsoft.com/office/drawing/2014/main" id="{A7897D92-4DE0-C3C6-9D08-32DDE5F402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044"/>
          <a:stretch/>
        </p:blipFill>
        <p:spPr>
          <a:xfrm>
            <a:off x="704501" y="1895716"/>
            <a:ext cx="5277918" cy="4304694"/>
          </a:xfrm>
          <a:prstGeom prst="rect">
            <a:avLst/>
          </a:prstGeom>
        </p:spPr>
      </p:pic>
      <p:pic>
        <p:nvPicPr>
          <p:cNvPr id="7" name="Picture 6" descr="A graph of a line graph&#10;&#10;Description automatically generated">
            <a:extLst>
              <a:ext uri="{FF2B5EF4-FFF2-40B4-BE49-F238E27FC236}">
                <a16:creationId xmlns:a16="http://schemas.microsoft.com/office/drawing/2014/main" id="{BDF5D548-A762-9D7E-7714-65567C8D54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1140" y="1895716"/>
            <a:ext cx="5637991" cy="4228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656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9B65F03-0EAE-24EA-0E41-D9A771C3F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547815"/>
            <a:ext cx="10527381" cy="1680519"/>
          </a:xfrm>
        </p:spPr>
        <p:txBody>
          <a:bodyPr>
            <a:normAutofit/>
          </a:bodyPr>
          <a:lstStyle/>
          <a:p>
            <a:r>
              <a:rPr lang="en-ES" sz="4000" dirty="0"/>
              <a:t>Dose and LET distributions</a:t>
            </a:r>
          </a:p>
        </p:txBody>
      </p:sp>
      <p:pic>
        <p:nvPicPr>
          <p:cNvPr id="4" name="Picture 3" descr="A blue square with a red and yellow line&#10;&#10;Description automatically generated with medium confidence">
            <a:extLst>
              <a:ext uri="{FF2B5EF4-FFF2-40B4-BE49-F238E27FC236}">
                <a16:creationId xmlns:a16="http://schemas.microsoft.com/office/drawing/2014/main" id="{A7897D92-4DE0-C3C6-9D08-32DDE5F402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044"/>
          <a:stretch/>
        </p:blipFill>
        <p:spPr>
          <a:xfrm>
            <a:off x="704501" y="1895716"/>
            <a:ext cx="5277918" cy="4304694"/>
          </a:xfrm>
          <a:prstGeom prst="rect">
            <a:avLst/>
          </a:prstGeom>
        </p:spPr>
      </p:pic>
      <p:pic>
        <p:nvPicPr>
          <p:cNvPr id="3" name="Picture 2" descr="A graph of a line graph&#10;&#10;Description automatically generated">
            <a:extLst>
              <a:ext uri="{FF2B5EF4-FFF2-40B4-BE49-F238E27FC236}">
                <a16:creationId xmlns:a16="http://schemas.microsoft.com/office/drawing/2014/main" id="{463A7FA8-7D4E-478F-1FD9-BF5745BCFE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6116" y="1895716"/>
            <a:ext cx="5739592" cy="4304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699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20CBE2-A48F-BBE9-24D6-6575AE4FD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S" dirty="0"/>
              <a:t>Simulation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C37FA22-3887-9A12-0422-8DCA9B2B79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707601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2223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EDEAD-1FB9-04CD-C6E1-28DC3B935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S" dirty="0"/>
              <a:t>Setup design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0A51BB-88CF-39E9-9E5F-553EC6438A08}"/>
              </a:ext>
            </a:extLst>
          </p:cNvPr>
          <p:cNvSpPr txBox="1"/>
          <p:nvPr/>
        </p:nvSpPr>
        <p:spPr>
          <a:xfrm>
            <a:off x="6372658" y="3749678"/>
            <a:ext cx="49811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First Collimator: R=1cm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Square quads: 8cmX8cm outline, 2cm inner diameter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Target after 5cm of air (d=135cm)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Vacuum window: 10um mylar. </a:t>
            </a:r>
            <a:r>
              <a:rPr lang="en-ES" b="1" dirty="0"/>
              <a:t>Rmax?</a:t>
            </a:r>
          </a:p>
        </p:txBody>
      </p:sp>
      <p:pic>
        <p:nvPicPr>
          <p:cNvPr id="6" name="Content Placeholder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FCE8696-BE36-E443-22CE-2B277078D9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6482" b="12927"/>
          <a:stretch/>
        </p:blipFill>
        <p:spPr>
          <a:xfrm>
            <a:off x="838200" y="1667277"/>
            <a:ext cx="9543900" cy="1461685"/>
          </a:xfrm>
        </p:spPr>
      </p:pic>
      <p:pic>
        <p:nvPicPr>
          <p:cNvPr id="13" name="Picture 12" descr="A drawing of a machine&#10;&#10;Description automatically generated with medium confidence">
            <a:extLst>
              <a:ext uri="{FF2B5EF4-FFF2-40B4-BE49-F238E27FC236}">
                <a16:creationId xmlns:a16="http://schemas.microsoft.com/office/drawing/2014/main" id="{FED428F1-98CD-7581-2DED-45E8BEF4A9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128961"/>
            <a:ext cx="5266267" cy="2986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661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EDEAD-1FB9-04CD-C6E1-28DC3B935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S" dirty="0"/>
              <a:t>Setup design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0A51BB-88CF-39E9-9E5F-553EC6438A08}"/>
              </a:ext>
            </a:extLst>
          </p:cNvPr>
          <p:cNvSpPr txBox="1"/>
          <p:nvPr/>
        </p:nvSpPr>
        <p:spPr>
          <a:xfrm>
            <a:off x="6372658" y="3749678"/>
            <a:ext cx="49811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First Collimator: R=1cm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Square quads: 8cmX8cm outline, 2cm inner diameter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Target after 5cm of air (d=135cm)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Vacuum window: 10um mylar. </a:t>
            </a:r>
            <a:r>
              <a:rPr lang="en-ES" b="1" dirty="0"/>
              <a:t>Rmax?</a:t>
            </a:r>
          </a:p>
        </p:txBody>
      </p:sp>
      <p:pic>
        <p:nvPicPr>
          <p:cNvPr id="7" name="Picture 6" descr="A wireframe of a machine&#10;&#10;Description automatically generated">
            <a:extLst>
              <a:ext uri="{FF2B5EF4-FFF2-40B4-BE49-F238E27FC236}">
                <a16:creationId xmlns:a16="http://schemas.microsoft.com/office/drawing/2014/main" id="{FC604397-125F-3430-550C-519F973F57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686" b="10505"/>
          <a:stretch/>
        </p:blipFill>
        <p:spPr>
          <a:xfrm>
            <a:off x="5520267" y="804332"/>
            <a:ext cx="5257800" cy="2624668"/>
          </a:xfrm>
          <a:prstGeom prst="rect">
            <a:avLst/>
          </a:prstGeom>
        </p:spPr>
      </p:pic>
      <p:pic>
        <p:nvPicPr>
          <p:cNvPr id="11" name="Picture 10" descr="A wireframe of a wheel with a blue and orange circle&#10;&#10;Description automatically generated">
            <a:extLst>
              <a:ext uri="{FF2B5EF4-FFF2-40B4-BE49-F238E27FC236}">
                <a16:creationId xmlns:a16="http://schemas.microsoft.com/office/drawing/2014/main" id="{81FAC79D-42C0-FEA3-6F38-4735C01E1A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848"/>
          <a:stretch/>
        </p:blipFill>
        <p:spPr>
          <a:xfrm>
            <a:off x="990601" y="2497668"/>
            <a:ext cx="4529666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066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522A2-3112-64BA-52A2-D3003A897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S" dirty="0"/>
              <a:t>Scoring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F689A8-D330-14DA-7EB6-6ACD4CD6B4C6}"/>
              </a:ext>
            </a:extLst>
          </p:cNvPr>
          <p:cNvSpPr txBox="1"/>
          <p:nvPr/>
        </p:nvSpPr>
        <p:spPr>
          <a:xfrm>
            <a:off x="4713430" y="3848893"/>
            <a:ext cx="25856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b="1" dirty="0"/>
              <a:t>Dose and LET scoring:</a:t>
            </a:r>
          </a:p>
          <a:p>
            <a:r>
              <a:rPr lang="en-ES" dirty="0"/>
              <a:t>0.1mmx0.1mmx25um</a:t>
            </a:r>
          </a:p>
          <a:p>
            <a:r>
              <a:rPr lang="en-GB" dirty="0"/>
              <a:t>Mylar + f</a:t>
            </a:r>
            <a:r>
              <a:rPr lang="en-ES" dirty="0"/>
              <a:t>irst 2mm of water</a:t>
            </a:r>
          </a:p>
          <a:p>
            <a:endParaRPr lang="en-ES" dirty="0"/>
          </a:p>
          <a:p>
            <a:r>
              <a:rPr lang="en-ES" b="1" dirty="0"/>
              <a:t>Phase space at entrace of scorer</a:t>
            </a:r>
          </a:p>
          <a:p>
            <a:endParaRPr lang="en-E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72013B-4EAA-30EA-24A3-390A1EAD1B81}"/>
              </a:ext>
            </a:extLst>
          </p:cNvPr>
          <p:cNvSpPr txBox="1"/>
          <p:nvPr/>
        </p:nvSpPr>
        <p:spPr>
          <a:xfrm>
            <a:off x="4713430" y="1881122"/>
            <a:ext cx="23431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b="1" dirty="0"/>
              <a:t>Glass ring:</a:t>
            </a:r>
            <a:endParaRPr lang="en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18.5mm inner diameter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 22.5mm outer diameter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2.5um mylar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S" dirty="0"/>
              <a:t>4mm water</a:t>
            </a:r>
          </a:p>
        </p:txBody>
      </p:sp>
      <p:pic>
        <p:nvPicPr>
          <p:cNvPr id="8" name="Content Placeholder 7" descr="A blue and black circle with a black background&#10;&#10;Description automatically generated">
            <a:extLst>
              <a:ext uri="{FF2B5EF4-FFF2-40B4-BE49-F238E27FC236}">
                <a16:creationId xmlns:a16="http://schemas.microsoft.com/office/drawing/2014/main" id="{7C634274-B541-1EC8-9B2E-778E6E4297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905" r="27119"/>
          <a:stretch/>
        </p:blipFill>
        <p:spPr>
          <a:xfrm>
            <a:off x="744130" y="1690688"/>
            <a:ext cx="3797850" cy="4672171"/>
          </a:xfrm>
        </p:spPr>
      </p:pic>
      <p:pic>
        <p:nvPicPr>
          <p:cNvPr id="14" name="Picture 13" descr="A blue and green wireframe of a circular object&#10;&#10;Description automatically generated">
            <a:extLst>
              <a:ext uri="{FF2B5EF4-FFF2-40B4-BE49-F238E27FC236}">
                <a16:creationId xmlns:a16="http://schemas.microsoft.com/office/drawing/2014/main" id="{A0EF499A-2297-B29E-501D-8536E38A24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444" r="27766"/>
          <a:stretch/>
        </p:blipFill>
        <p:spPr>
          <a:xfrm>
            <a:off x="7676576" y="1560672"/>
            <a:ext cx="3677224" cy="480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406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22BDE4A-8A20-4A69-9C5A-581C82036A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54CBB3-1F59-BB08-CD2D-476B4D881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684" y="170412"/>
            <a:ext cx="10178934" cy="132873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Spectra at target</a:t>
            </a:r>
          </a:p>
        </p:txBody>
      </p:sp>
      <p:pic>
        <p:nvPicPr>
          <p:cNvPr id="8" name="Content Placeholder 7" descr="A blue and red graph&#10;&#10;Description automatically generated">
            <a:extLst>
              <a:ext uri="{FF2B5EF4-FFF2-40B4-BE49-F238E27FC236}">
                <a16:creationId xmlns:a16="http://schemas.microsoft.com/office/drawing/2014/main" id="{BF6C1152-E60A-2075-DA29-D3E3FB78C2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1287" y="1669554"/>
            <a:ext cx="5801784" cy="4351338"/>
          </a:xfrm>
        </p:spPr>
      </p:pic>
      <p:pic>
        <p:nvPicPr>
          <p:cNvPr id="10" name="Picture 9" descr="A graph of energy and energy&#10;&#10;Description automatically generated">
            <a:extLst>
              <a:ext uri="{FF2B5EF4-FFF2-40B4-BE49-F238E27FC236}">
                <a16:creationId xmlns:a16="http://schemas.microsoft.com/office/drawing/2014/main" id="{8D5AFF21-2ACB-A596-16DF-DDEADA82C2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0633" y="1639392"/>
            <a:ext cx="5842000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903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4CBB3-1F59-BB08-CD2D-476B4D881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684" y="170412"/>
            <a:ext cx="10178934" cy="132873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Spectra at target</a:t>
            </a:r>
          </a:p>
        </p:txBody>
      </p:sp>
      <p:pic>
        <p:nvPicPr>
          <p:cNvPr id="10" name="Picture 9" descr="A graph of energy and energy&#10;&#10;Description automatically generated">
            <a:extLst>
              <a:ext uri="{FF2B5EF4-FFF2-40B4-BE49-F238E27FC236}">
                <a16:creationId xmlns:a16="http://schemas.microsoft.com/office/drawing/2014/main" id="{8D5AFF21-2ACB-A596-16DF-DDEADA82C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0633" y="1639392"/>
            <a:ext cx="5842000" cy="43815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1235E91-D748-653C-DF86-E96193CD3CED}"/>
                  </a:ext>
                </a:extLst>
              </p:cNvPr>
              <p:cNvSpPr txBox="1"/>
              <p:nvPr/>
            </p:nvSpPr>
            <p:spPr>
              <a:xfrm>
                <a:off x="1001684" y="1639392"/>
                <a:ext cx="3875116" cy="50783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ES" b="1" dirty="0"/>
                  <a:t>From 4.5e8 initial protons: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ES" dirty="0"/>
                  <a:t>2,615,471 protons: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ES" dirty="0"/>
                  <a:t>2,612,250 primary (~0.6% global transmission)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ES" dirty="0"/>
                  <a:t>3221 secondary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ES" dirty="0"/>
                  <a:t>294,875 e-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ES" dirty="0"/>
                  <a:t>1224 photons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ES" dirty="0"/>
                  <a:t>Negligible amount of: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e+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E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endParaRPr lang="en-ES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He3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C11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N14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O16</a:t>
                </a:r>
                <a:endParaRPr lang="en-ES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ES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ES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ES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1235E91-D748-653C-DF86-E96193CD3C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684" y="1639392"/>
                <a:ext cx="3875116" cy="5078313"/>
              </a:xfrm>
              <a:prstGeom prst="rect">
                <a:avLst/>
              </a:prstGeom>
              <a:blipFill>
                <a:blip r:embed="rId3"/>
                <a:stretch>
                  <a:fillRect l="-1307" t="-750"/>
                </a:stretch>
              </a:blipFill>
            </p:spPr>
            <p:txBody>
              <a:bodyPr/>
              <a:lstStyle/>
              <a:p>
                <a:r>
                  <a:rPr lang="en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8700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4B3A5-7B77-C324-D6CF-758E99A65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S" dirty="0"/>
              <a:t>Phase space</a:t>
            </a:r>
          </a:p>
        </p:txBody>
      </p:sp>
      <p:pic>
        <p:nvPicPr>
          <p:cNvPr id="4" name="Picture 3" descr="A group of images of a galaxy&#10;&#10;Description automatically generated with medium confidence">
            <a:extLst>
              <a:ext uri="{FF2B5EF4-FFF2-40B4-BE49-F238E27FC236}">
                <a16:creationId xmlns:a16="http://schemas.microsoft.com/office/drawing/2014/main" id="{94732AC6-3EC6-6F7F-65C5-1352EB2F97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" y="1915160"/>
            <a:ext cx="11993880" cy="399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581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8761DDFE-071F-4200-B0AA-394476C2D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F811C6-3343-AA05-1032-6A36E8BD4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547815"/>
            <a:ext cx="10527381" cy="1680519"/>
          </a:xfrm>
        </p:spPr>
        <p:txBody>
          <a:bodyPr>
            <a:normAutofit/>
          </a:bodyPr>
          <a:lstStyle/>
          <a:p>
            <a:r>
              <a:rPr lang="en-ES" sz="4000" dirty="0"/>
              <a:t>Dose and LET distributions</a:t>
            </a:r>
          </a:p>
        </p:txBody>
      </p:sp>
      <p:pic>
        <p:nvPicPr>
          <p:cNvPr id="4" name="Picture 3" descr="A blue and yellow gradient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B582CEF0-A708-89B0-8CE0-E054C7C9C8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8" y="1808204"/>
            <a:ext cx="5281827" cy="3961370"/>
          </a:xfrm>
          <a:prstGeom prst="rect">
            <a:avLst/>
          </a:prstGeom>
        </p:spPr>
      </p:pic>
      <p:pic>
        <p:nvPicPr>
          <p:cNvPr id="8" name="Picture 7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77578D33-C226-0EDE-6900-A75AF75466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352" y="1703171"/>
            <a:ext cx="5561913" cy="4171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597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6358</TotalTime>
  <Words>184</Words>
  <Application>Microsoft Macintosh PowerPoint</Application>
  <PresentationFormat>Widescreen</PresentationFormat>
  <Paragraphs>51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Aptos</vt:lpstr>
      <vt:lpstr>Aptos Display</vt:lpstr>
      <vt:lpstr>Arial</vt:lpstr>
      <vt:lpstr>Calibri</vt:lpstr>
      <vt:lpstr>Cambria Math</vt:lpstr>
      <vt:lpstr>Office Theme</vt:lpstr>
      <vt:lpstr>Results update</vt:lpstr>
      <vt:lpstr>Simulation</vt:lpstr>
      <vt:lpstr>Setup design</vt:lpstr>
      <vt:lpstr>Setup design</vt:lpstr>
      <vt:lpstr>Scoring</vt:lpstr>
      <vt:lpstr>Spectra at target</vt:lpstr>
      <vt:lpstr>Spectra at target</vt:lpstr>
      <vt:lpstr>Phase space</vt:lpstr>
      <vt:lpstr>Dose and LET distributions</vt:lpstr>
      <vt:lpstr>Dose and LET distributions</vt:lpstr>
      <vt:lpstr>Dose and LET distributions</vt:lpstr>
      <vt:lpstr>Dose and LET distributions</vt:lpstr>
      <vt:lpstr>Dose and LET distributions</vt:lpstr>
      <vt:lpstr>Dose and LET distributions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update</dc:title>
  <dc:creator>Fernandez Rodriguez Alfredo</dc:creator>
  <cp:lastModifiedBy>Fernandez Rodriguez Alfredo</cp:lastModifiedBy>
  <cp:revision>6</cp:revision>
  <dcterms:created xsi:type="dcterms:W3CDTF">2025-01-21T10:27:18Z</dcterms:created>
  <dcterms:modified xsi:type="dcterms:W3CDTF">2025-04-18T16:30:05Z</dcterms:modified>
</cp:coreProperties>
</file>