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2"/>
  </p:notesMasterIdLst>
  <p:sldIdLst>
    <p:sldId id="322" r:id="rId2"/>
    <p:sldId id="323" r:id="rId3"/>
    <p:sldId id="320" r:id="rId4"/>
    <p:sldId id="321" r:id="rId5"/>
    <p:sldId id="324" r:id="rId6"/>
    <p:sldId id="341" r:id="rId7"/>
    <p:sldId id="343" r:id="rId8"/>
    <p:sldId id="344" r:id="rId9"/>
    <p:sldId id="329" r:id="rId10"/>
    <p:sldId id="328" r:id="rId11"/>
    <p:sldId id="330" r:id="rId12"/>
    <p:sldId id="331" r:id="rId13"/>
    <p:sldId id="333" r:id="rId14"/>
    <p:sldId id="345" r:id="rId15"/>
    <p:sldId id="335" r:id="rId16"/>
    <p:sldId id="336" r:id="rId17"/>
    <p:sldId id="347" r:id="rId18"/>
    <p:sldId id="346" r:id="rId19"/>
    <p:sldId id="356" r:id="rId20"/>
    <p:sldId id="348" r:id="rId21"/>
    <p:sldId id="349" r:id="rId22"/>
    <p:sldId id="350" r:id="rId23"/>
    <p:sldId id="351" r:id="rId24"/>
    <p:sldId id="357" r:id="rId25"/>
    <p:sldId id="358" r:id="rId26"/>
    <p:sldId id="359" r:id="rId27"/>
    <p:sldId id="338" r:id="rId28"/>
    <p:sldId id="360" r:id="rId29"/>
    <p:sldId id="355" r:id="rId30"/>
    <p:sldId id="280" r:id="rId31"/>
  </p:sldIdLst>
  <p:sldSz cx="12192000" cy="6858000"/>
  <p:notesSz cx="6858000" cy="9144000"/>
  <p:embeddedFontLst>
    <p:embeddedFont>
      <p:font typeface="Arial Nova" panose="020B0504020202020204" pitchFamily="34" charset="0"/>
      <p:regular r:id="rId33"/>
      <p:bold r:id="rId34"/>
      <p:italic r:id="rId35"/>
      <p:boldItalic r:id="rId36"/>
    </p:embeddedFont>
    <p:embeddedFont>
      <p:font typeface="Cambria Math" panose="02040503050406030204" pitchFamily="18" charset="0"/>
      <p:regular r:id="rId37"/>
    </p:embeddedFont>
    <p:embeddedFont>
      <p:font typeface="Imperial Sans Text" panose="020B0503020202020204" pitchFamily="34" charset="77"/>
      <p:regular r:id="rId38"/>
      <p:bold r:id="rId39"/>
    </p:embeddedFont>
    <p:embeddedFont>
      <p:font typeface="Imperial Sans Text Medium" panose="020B0603020202020204" pitchFamily="34" charset="77"/>
      <p:regular r:id="rId40"/>
    </p:embeddedFont>
    <p:embeddedFont>
      <p:font typeface="Imperial Sans Text Semibold" panose="020B0703020202020204" pitchFamily="34" charset="77"/>
      <p:regular r:id="rId41"/>
      <p:bold r:id="rId42"/>
    </p:embeddedFont>
  </p:embeddedFontLst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7DC"/>
    <a:srgbClr val="F8F3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11"/>
    <p:restoredTop sz="59078"/>
  </p:normalViewPr>
  <p:slideViewPr>
    <p:cSldViewPr snapToGrid="0">
      <p:cViewPr>
        <p:scale>
          <a:sx n="98" d="100"/>
          <a:sy n="98" d="100"/>
        </p:scale>
        <p:origin x="1048" y="-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0D2A8-8F95-47C2-ABE1-A779F5A43C98}" type="datetimeFigureOut">
              <a:rPr lang="en-US" smtClean="0"/>
              <a:t>3/24/25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663E2-27CE-4C79-91D3-7F5C4262D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Hello everyone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I will be presenting work by two </a:t>
            </a:r>
            <a:r>
              <a:rPr lang="en-GB" dirty="0" err="1">
                <a:effectLst/>
                <a:latin typeface="Helvetica Neue" panose="02000503000000020004" pitchFamily="2" charset="0"/>
              </a:rPr>
              <a:t>MSci</a:t>
            </a:r>
            <a:r>
              <a:rPr lang="en-GB" dirty="0">
                <a:effectLst/>
                <a:latin typeface="Helvetica Neue" panose="02000503000000020004" pitchFamily="2" charset="0"/>
              </a:rPr>
              <a:t> students, Zaynab and Nadirah, that have been working with me at Imperial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Since it is their holiday now we thought it best to let them rest before they begin exams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694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It was decided to find the electron temperature that fits the experimental data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This was found to be 0.24MeV and 1 MeV for the respective plots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Roughly an order of magnitude away from experimentally measured value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Reduced chi-squared was investigated to try and get a range of acceptable electron temperatures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412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Statistical Fluctuations</a:t>
            </a: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Due to the limited number of proton counts per bin, some degree of randomness affects the data.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To account for this, uncertainty in each bin is estimated using statistical methods such as binomial binning uncertainty. Sqrt(N)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There were three sources of </a:t>
            </a:r>
            <a:r>
              <a:rPr lang="en-GB" dirty="0" err="1">
                <a:effectLst/>
                <a:latin typeface="Menlo" panose="020B0609030804020204" pitchFamily="49" charset="0"/>
              </a:rPr>
              <a:t>ucnertainty</a:t>
            </a:r>
            <a:endParaRPr lang="en-GB" dirty="0">
              <a:effectLst/>
              <a:latin typeface="Menlo" panose="020B0609030804020204" pitchFamily="49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Nick gave an experimental uncertainty of 5% on the data points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Get an </a:t>
            </a:r>
            <a:r>
              <a:rPr lang="en-GB" dirty="0" err="1">
                <a:effectLst/>
                <a:latin typeface="Helvetica Neue" panose="02000503000000020004" pitchFamily="2" charset="0"/>
              </a:rPr>
              <a:t>ucnertainty</a:t>
            </a:r>
            <a:r>
              <a:rPr lang="en-GB" dirty="0">
                <a:effectLst/>
                <a:latin typeface="Helvetica Neue" panose="02000503000000020004" pitchFamily="2" charset="0"/>
              </a:rPr>
              <a:t> from binning which can be judged via binomial stats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Binomial binning uncertainty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Uncertainty on residual?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200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Simulated the results from multiple different stacks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Plotted the residual between the model and the experimental results?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Used that to obtain an uncertainty…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460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b="1" dirty="0"/>
              <a:t>Statistical analysis 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Methodology</a:t>
            </a:r>
          </a:p>
          <a:p>
            <a:pPr algn="l"/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The reduced chi-squared was used to determine the best electron temperature for the fit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Allows a quantitative approach for which temperature most accurately describes the results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Note that none achieve a reduced chi-squared near 1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The lower side of the errors extend below zero and while unphysical do not significantly impact the analysis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Overall: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Simulation struggles to capture the complexity of the experimental data comprehensively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Assumptions made in the model make the simulation too simplified for high level precision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Isothermal plasma</a:t>
            </a:r>
          </a:p>
          <a:p>
            <a:r>
              <a:rPr lang="en-GB" dirty="0">
                <a:effectLst/>
                <a:latin typeface="Helvetica Neue" panose="02000503000000020004" pitchFamily="2" charset="0"/>
              </a:rPr>
              <a:t>• Future work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The simulation remains above the experiment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In fact when temperatures below 0.24MeV or 1MeV were attempted the simulation would cut-off too quickly, leading to an incomplete energy range</a:t>
            </a:r>
            <a:br>
              <a:rPr lang="en-GB" dirty="0">
                <a:effectLst/>
                <a:latin typeface="Helvetica Neue" panose="02000503000000020004" pitchFamily="2" charset="0"/>
              </a:rPr>
            </a:br>
            <a:r>
              <a:rPr lang="en-GB" dirty="0">
                <a:effectLst/>
                <a:latin typeface="Helvetica Neue" panose="02000503000000020004" pitchFamily="2" charset="0"/>
              </a:rPr>
              <a:t>• Not an issue since still mostly above the 10/15MeV for LhARA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Reduce the </a:t>
            </a:r>
            <a:r>
              <a:rPr lang="en-GB" dirty="0" err="1">
                <a:effectLst/>
                <a:latin typeface="Helvetica Neue" panose="02000503000000020004" pitchFamily="2" charset="0"/>
              </a:rPr>
              <a:t>Te</a:t>
            </a:r>
            <a:r>
              <a:rPr lang="en-GB" dirty="0">
                <a:effectLst/>
                <a:latin typeface="Helvetica Neue" panose="02000503000000020004" pitchFamily="2" charset="0"/>
              </a:rPr>
              <a:t> further and get a range of acceptable electron temperatures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The aim is to then show that the kinematic distributions at the end of the beamline do not vary across this range of electron temperatures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effectLst/>
              <a:latin typeface="Helvetica Neue" panose="02000503000000020004" pitchFamily="2" charset="0"/>
            </a:endParaRPr>
          </a:p>
          <a:p>
            <a:endParaRPr lang="en-GB" dirty="0">
              <a:effectLst/>
              <a:latin typeface="Helvetica Neue" panose="02000503000000020004" pitchFamily="2" charset="0"/>
            </a:endParaRPr>
          </a:p>
          <a:p>
            <a:pPr algn="l"/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0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8448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The second part of the research was to attempt a reconstruction of the beam at LION in the hopes of having a better </a:t>
            </a:r>
            <a:r>
              <a:rPr lang="en-GB" dirty="0" err="1">
                <a:effectLst/>
                <a:latin typeface="Menlo" panose="020B0609030804020204" pitchFamily="49" charset="0"/>
              </a:rPr>
              <a:t>undertsnaind</a:t>
            </a:r>
            <a:r>
              <a:rPr lang="en-GB" dirty="0">
                <a:effectLst/>
                <a:latin typeface="Menlo" panose="020B0609030804020204" pitchFamily="49" charset="0"/>
              </a:rPr>
              <a:t> before POPLAR</a:t>
            </a:r>
          </a:p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effectLst/>
                <a:latin typeface="Helvetica Neue" panose="02000503000000020004" pitchFamily="2" charset="0"/>
              </a:rPr>
              <a:t>This is the set-up at LION with a laser driven source of these parameters, a quadrupole doublet and a </a:t>
            </a:r>
            <a:r>
              <a:rPr lang="en-GB" dirty="0" err="1">
                <a:effectLst/>
                <a:latin typeface="Helvetica Neue" panose="02000503000000020004" pitchFamily="2" charset="0"/>
              </a:rPr>
              <a:t>kapton</a:t>
            </a:r>
            <a:r>
              <a:rPr lang="en-GB" dirty="0">
                <a:effectLst/>
                <a:latin typeface="Helvetica Neue" panose="02000503000000020004" pitchFamily="2" charset="0"/>
              </a:rPr>
              <a:t> window</a:t>
            </a:r>
          </a:p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effectLst/>
                <a:latin typeface="Helvetica Neue" panose="02000503000000020004" pitchFamily="2" charset="0"/>
              </a:rPr>
              <a:t>The Smart Phantom was replaced by RCF stacks</a:t>
            </a:r>
          </a:p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effectLst/>
                <a:latin typeface="Helvetica Neue" panose="02000503000000020004" pitchFamily="2" charset="0"/>
              </a:rPr>
              <a:t>Nick analysed the stacks and the students were trying to recreate the energy deposition seen at each stack</a:t>
            </a:r>
            <a:endParaRPr lang="en-GB" dirty="0">
              <a:effectLst/>
              <a:latin typeface="Menlo" panose="020B0609030804020204" pitchFamily="49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008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At the bottom row are the experimental results from Nick Dover as seen on the RCF stacks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Crucially the sim recreates the rectangular shape of the experiment as well as the shape change as seen in the layers </a:t>
            </a:r>
            <a:r>
              <a:rPr lang="en-GB" dirty="0" err="1">
                <a:effectLst/>
                <a:latin typeface="Helvetica Neue" panose="02000503000000020004" pitchFamily="2" charset="0"/>
              </a:rPr>
              <a:t>highighted</a:t>
            </a:r>
            <a:r>
              <a:rPr lang="en-GB" dirty="0">
                <a:effectLst/>
                <a:latin typeface="Helvetica Neue" panose="02000503000000020004" pitchFamily="2" charset="0"/>
              </a:rPr>
              <a:t> here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4710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876E42-693C-D085-33F5-D7A5E44E4D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48FE14-EED5-2725-2228-EB10B5B3F6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43C629-DC56-4320-B6AD-83970C46B5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a shift in x creates a dipole effect in the quad creating a </a:t>
            </a:r>
            <a:r>
              <a:rPr lang="en-GB" dirty="0" err="1">
                <a:effectLst/>
                <a:latin typeface="Menlo" panose="020B0609030804020204" pitchFamily="49" charset="0"/>
              </a:rPr>
              <a:t>lteral</a:t>
            </a:r>
            <a:r>
              <a:rPr lang="en-GB" dirty="0">
                <a:effectLst/>
                <a:latin typeface="Menlo" panose="020B0609030804020204" pitchFamily="49" charset="0"/>
              </a:rPr>
              <a:t> shift in the transverse profile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Most visible for lower energies since dipole effects have more of an impact on them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This shows that even a small shift can cause a difference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C5AFC-0B74-4A25-090F-9B7234828A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6458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This is the beam as seen by the simulation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The graph on the right again describes the effect of the shift in 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Not much difference between y greater than or equal to 0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Many more particles at x&gt;0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502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6E5675-0C8A-9B29-136F-3C9C486961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99CC47-A8F9-5D9B-3ADF-9363E7572B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DBEA4F-78CF-FCAF-8AED-4637CACE9E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Another description of this shift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Again showing a stronger effect for lower energy particles and in the x axis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AD3F72-39FB-5D2B-07EE-BD316694DE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385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Their work split into two sections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Firstly, they investigated modelling laser-driven sources through the LhARA Linear Optics code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Then they studied the effects of quadrupole offsets and tilts in final distributions, comparing the results to RCF stacks at LION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9745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72D4D0-7992-5BB6-E73B-42D68A29D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401885-814C-543C-AC6B-DA191C08AD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9FC513-F0F4-90F2-A80E-A5AB373AF0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This is a tilt around the z-axis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Causes a tilt in the transverse profile too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Starting to produce a similar star shape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Has a disproportionate effect on particles towards the edge of the distribution causing an overall growth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E78462-65C5-B778-8B59-175132A8D7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417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tilt causes a focussing more particles in Q2 and Q4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Since the axis of the quad tilts it defocus across Q1 and Q3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3719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E4DE41-83FF-6B5E-AA30-BD35A33CB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DDD9EC-4D73-C6E4-0C9C-B631A59E23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71D942-E413-BAC2-40B8-F95366607E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By combining a tilt in both quads the curve on the LHS of the star can be recreated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See the curved arm on the LHS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Just for </a:t>
            </a:r>
            <a:r>
              <a:rPr lang="en-GB" dirty="0" err="1">
                <a:effectLst/>
                <a:latin typeface="Helvetica Neue" panose="02000503000000020004" pitchFamily="2" charset="0"/>
              </a:rPr>
              <a:t>calrity</a:t>
            </a:r>
            <a:r>
              <a:rPr lang="en-GB" dirty="0">
                <a:effectLst/>
                <a:latin typeface="Helvetica Neue" panose="02000503000000020004" pitchFamily="2" charset="0"/>
              </a:rPr>
              <a:t>, the rotation axis here are </a:t>
            </a:r>
            <a:r>
              <a:rPr lang="en-GB" dirty="0" err="1">
                <a:effectLst/>
                <a:latin typeface="Helvetica Neue" panose="02000503000000020004" pitchFamily="2" charset="0"/>
              </a:rPr>
              <a:t>euler</a:t>
            </a:r>
            <a:r>
              <a:rPr lang="en-GB" dirty="0">
                <a:effectLst/>
                <a:latin typeface="Helvetica Neue" panose="02000503000000020004" pitchFamily="2" charset="0"/>
              </a:rPr>
              <a:t> angles following the intrinsic Z-Y-Z convention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667C42-74A2-98AA-BB96-BA47CA7A58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2930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The </a:t>
            </a:r>
            <a:r>
              <a:rPr lang="en-GB" err="1"/>
              <a:t>visualsalisation</a:t>
            </a:r>
            <a:r>
              <a:rPr lang="en-GB"/>
              <a:t> at different Emin values shows that higher-</a:t>
            </a:r>
            <a:r>
              <a:rPr lang="en-GB" err="1"/>
              <a:t>energu</a:t>
            </a:r>
            <a:r>
              <a:rPr lang="en-GB"/>
              <a:t> protons still maintain a relatively collimated shape, but lower energy protons are significantly more scattered, as seen by the plot on the right where lower energy particles in each quadrant has a varying number of particles, whilst the higher energy particles numbers in each quadrant stay roughly the same.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0208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3E8A89-DAA9-DDF1-F927-F82AB1FC0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443732-1EB1-8C04-8183-E1B28441C2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DDD424-B8CC-8E23-E70F-97D5D67D63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err="1">
                <a:effectLst/>
                <a:latin typeface="Helvetica Neue" panose="02000503000000020004" pitchFamily="2" charset="0"/>
              </a:rPr>
              <a:t>Explanantion</a:t>
            </a:r>
            <a:r>
              <a:rPr lang="en-GB" dirty="0">
                <a:effectLst/>
                <a:latin typeface="Helvetica Neue" panose="02000503000000020004" pitchFamily="2" charset="0"/>
              </a:rPr>
              <a:t> for larger shift as </a:t>
            </a:r>
            <a:r>
              <a:rPr lang="en-GB" dirty="0" err="1">
                <a:effectLst/>
                <a:latin typeface="Helvetica Neue" panose="02000503000000020004" pitchFamily="2" charset="0"/>
              </a:rPr>
              <a:t>enery</a:t>
            </a:r>
            <a:r>
              <a:rPr lang="en-GB" dirty="0">
                <a:effectLst/>
                <a:latin typeface="Helvetica Neue" panose="02000503000000020004" pitchFamily="2" charset="0"/>
              </a:rPr>
              <a:t> grows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A lower energy particle gets a larger kick due to the tilt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Because it is then further from the centre of the second quad, the second quad applies a stronger force restoring it.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The reason the second quad is a restoring force is that it has exactly the same tilts as the first quad, but a different axis on which it focusses and defocusses.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Because lower energy particles get a larger kick originally they feel a larger restoring kick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6ACDD8-A38E-9AC2-E9BA-1608A96DA9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3870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5E600F-C903-A4CD-1419-C75D5DC23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341DF8-E8D5-EFA5-8076-7EFAA77A17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43620C-6546-0B27-CE83-AE52337AD3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Finally after searching many different orientations and combinations, this combination appeared to recreate the RCF stack profile the best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err="1">
                <a:effectLst/>
                <a:latin typeface="Helvetica Neue" panose="02000503000000020004" pitchFamily="2" charset="0"/>
              </a:rPr>
              <a:t>Explanantion</a:t>
            </a:r>
            <a:r>
              <a:rPr lang="en-GB" dirty="0">
                <a:effectLst/>
                <a:latin typeface="Helvetica Neue" panose="02000503000000020004" pitchFamily="2" charset="0"/>
              </a:rPr>
              <a:t> of SD graph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Expect a dip in the middle around the 12MeV mark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Also expect a larger deviation for lower energy particles causing the rise towards that end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I believe the tilts cause the minima to occur at lower than 12 MeV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Difference in x and y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x has more deviation </a:t>
            </a:r>
            <a:r>
              <a:rPr lang="en-GB" dirty="0" err="1">
                <a:effectLst/>
                <a:latin typeface="Helvetica Neue" panose="02000503000000020004" pitchFamily="2" charset="0"/>
              </a:rPr>
              <a:t>becuase</a:t>
            </a:r>
            <a:r>
              <a:rPr lang="en-GB" dirty="0">
                <a:effectLst/>
                <a:latin typeface="Helvetica Neue" panose="02000503000000020004" pitchFamily="2" charset="0"/>
              </a:rPr>
              <a:t> of the offset in x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offset also causes the minima to occur at higher energy in x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Finally, worth noting the number of particles reduces significantly increasing the standard deviation with particle energy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CD767A-EDEE-1D21-C835-9EB493D155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424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75EF9-2680-B4EC-3CD6-327497D7B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57AC7A-CA86-3525-2710-DF38F317AC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6D38AD-EED9-0C09-B3FF-D797FC587B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Finally after searching many different orientations and combinations, this combination appeared to recreate the RCF stack profile the best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err="1">
                <a:effectLst/>
                <a:latin typeface="Helvetica Neue" panose="02000503000000020004" pitchFamily="2" charset="0"/>
              </a:rPr>
              <a:t>Explanantion</a:t>
            </a:r>
            <a:r>
              <a:rPr lang="en-GB" dirty="0">
                <a:effectLst/>
                <a:latin typeface="Helvetica Neue" panose="02000503000000020004" pitchFamily="2" charset="0"/>
              </a:rPr>
              <a:t> of SD graph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Expect a dip in the middle around the 12MeV mark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Also expect a larger deviation for lower energy particles causing the rise towards that end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I believe the tilts cause the minima to occur at lower than 12 MeV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Difference in x and y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x has more deviation </a:t>
            </a:r>
            <a:r>
              <a:rPr lang="en-GB" dirty="0" err="1">
                <a:effectLst/>
                <a:latin typeface="Helvetica Neue" panose="02000503000000020004" pitchFamily="2" charset="0"/>
              </a:rPr>
              <a:t>becuase</a:t>
            </a:r>
            <a:r>
              <a:rPr lang="en-GB" dirty="0">
                <a:effectLst/>
                <a:latin typeface="Helvetica Neue" panose="02000503000000020004" pitchFamily="2" charset="0"/>
              </a:rPr>
              <a:t> of the offset in x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offset also causes the minima to occur at higher energy in x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Finally, worth noting the number of particles reduces significantly increasing the standard deviation with particle energy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214414-AD01-BD5A-1A75-3CE084D637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5651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Finally, there are factors that need to be considered in the cause of these effects.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These include the fringe field effects in the PMQs, since </a:t>
            </a:r>
            <a:r>
              <a:rPr lang="en-GB" dirty="0" err="1">
                <a:effectLst/>
                <a:latin typeface="Helvetica Neue" panose="02000503000000020004" pitchFamily="2" charset="0"/>
              </a:rPr>
              <a:t>LnOps</a:t>
            </a:r>
            <a:r>
              <a:rPr lang="en-GB" dirty="0">
                <a:effectLst/>
                <a:latin typeface="Helvetica Neue" panose="02000503000000020004" pitchFamily="2" charset="0"/>
              </a:rPr>
              <a:t> is a matrix transformation model it means it is hard-edged.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To study these effects a reproduction of these results in </a:t>
            </a:r>
            <a:r>
              <a:rPr lang="en-GB" dirty="0" err="1">
                <a:effectLst/>
                <a:latin typeface="Helvetica Neue" panose="02000503000000020004" pitchFamily="2" charset="0"/>
              </a:rPr>
              <a:t>BDSim</a:t>
            </a:r>
            <a:r>
              <a:rPr lang="en-GB" dirty="0">
                <a:effectLst/>
                <a:latin typeface="Helvetica Neue" panose="02000503000000020004" pitchFamily="2" charset="0"/>
              </a:rPr>
              <a:t> is required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525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D6E3B0-6D41-AAEE-9CB1-E20F33A90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C18B6C-6DA3-3734-DEC6-1A2AF23A26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8F6E8A-F3CF-1342-732A-D18A2E9C19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• I also used their simulations on the beamline at SCAPA to see the results </a:t>
            </a:r>
          </a:p>
          <a:p>
            <a:r>
              <a:rPr lang="en-GB" dirty="0"/>
              <a:t>• The tilts and shifts produce the same distributions</a:t>
            </a:r>
          </a:p>
          <a:p>
            <a:r>
              <a:rPr lang="en-GB" dirty="0"/>
              <a:t>• The final distribution they found that best suited the RCF stack so far reproduced similar results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Possibly do not expect as sensitive a set-up in SCAPA due to the reduced quadrupole strengths employed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Josie did a sensitivity study with a gaussian beam previously and found that the set up is more sensitive to movements in the first quad.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0159D7-2AA5-349E-4609-E9C38356E8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325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The students successfully evaluated the simulation model of the laser driven source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Began to reconstruct the profiles seen in the RCF stacks by making adjustments to quadrupoles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Avenues for future work are numerous with considerations needed in: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Fringe field effects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Potential variance in the source and movement of the emittance position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Finally, there was a realisation that the students had been plotting the x and y distributions of the particles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A Bayesian Optimisation approach is planned with a loss function required before further progress can be made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458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6074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1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In 2020 it was shown that repetitive energetic proton generation via laser irradiation on a thin target is possible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In the experiment they compared with a recently </a:t>
            </a:r>
            <a:r>
              <a:rPr lang="en-GB" dirty="0" err="1">
                <a:effectLst/>
                <a:latin typeface="Helvetica Neue" panose="02000503000000020004" pitchFamily="2" charset="0"/>
              </a:rPr>
              <a:t>devleoped</a:t>
            </a:r>
            <a:r>
              <a:rPr lang="en-GB" dirty="0">
                <a:effectLst/>
                <a:latin typeface="Helvetica Neue" panose="02000503000000020004" pitchFamily="2" charset="0"/>
              </a:rPr>
              <a:t> analytical model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530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Talk about how the electron temperature influences the energy distribution – hotter electrons lead to higher energy protons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In their early attempts the simulation did not match the drop-off from experiment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Model also calculates an incorrect electron temperature</a:t>
            </a: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This is important as a higher electron temperature will lead to higher energy protons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17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The model is based on the ponderomotive scaling to determine the electron temperature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However this model is only accurate for intensities up to 10^20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In his experiment Nick Dover the laser intensity was 10^21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So the model overestimates the </a:t>
            </a:r>
            <a:r>
              <a:rPr lang="en-GB" dirty="0" err="1">
                <a:effectLst/>
                <a:latin typeface="Helvetica Neue" panose="02000503000000020004" pitchFamily="2" charset="0"/>
              </a:rPr>
              <a:t>Te</a:t>
            </a:r>
            <a:endParaRPr lang="en-GB" dirty="0">
              <a:effectLst/>
              <a:latin typeface="Helvetica Neue" panose="02000503000000020004" pitchFamily="2" charset="0"/>
            </a:endParaRP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Also it assumes an infinite acceleration length causing a problem with small focal spot sizes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149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y0 </a:t>
            </a:r>
            <a:r>
              <a:rPr lang="en-US" dirty="0"/>
              <a:t> represents the </a:t>
            </a:r>
            <a:r>
              <a:rPr lang="en-US" b="1" dirty="0"/>
              <a:t>characteristic transverse acceleration length</a:t>
            </a:r>
            <a:r>
              <a:rPr lang="en-US" dirty="0"/>
              <a:t> </a:t>
            </a:r>
          </a:p>
          <a:p>
            <a:r>
              <a:rPr lang="en-US" dirty="0" err="1"/>
              <a:t>rLe</a:t>
            </a:r>
            <a:r>
              <a:rPr lang="en-US" dirty="0"/>
              <a:t> is the </a:t>
            </a:r>
            <a:r>
              <a:rPr lang="en-US" b="1" dirty="0"/>
              <a:t>effective focal spot size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,Sans-Serif"/>
              <a:buChar char="•"/>
            </a:pPr>
            <a:r>
              <a:rPr lang="en-US" dirty="0"/>
              <a:t>If focal spot size &gt; transverse length , then electrons can fully experience the transverse acceleration, and the </a:t>
            </a:r>
            <a:r>
              <a:rPr lang="en-US" b="1" dirty="0"/>
              <a:t>ponderomotive scaling</a:t>
            </a:r>
            <a:r>
              <a:rPr lang="en-US" dirty="0"/>
              <a:t> remains valid.</a:t>
            </a:r>
          </a:p>
          <a:p>
            <a:pPr marL="285750" indent="-285750">
              <a:buFont typeface="Arial,Sans-Serif"/>
              <a:buChar char="•"/>
            </a:pPr>
            <a:r>
              <a:rPr lang="en-US" dirty="0"/>
              <a:t>If focal spot size &lt;transverse acceleration length , the transverse acceleration is </a:t>
            </a:r>
            <a:r>
              <a:rPr lang="en-US" b="1" dirty="0"/>
              <a:t>cut short</a:t>
            </a:r>
            <a:r>
              <a:rPr lang="en-US" dirty="0"/>
              <a:t>, leading to </a:t>
            </a:r>
            <a:r>
              <a:rPr lang="en-US" b="1" dirty="0"/>
              <a:t>lower electron temperatures</a:t>
            </a:r>
            <a:r>
              <a:rPr lang="en-US" dirty="0"/>
              <a:t> than predicted by simple models.</a:t>
            </a:r>
          </a:p>
          <a:p>
            <a:pPr marL="285750" indent="-285750">
              <a:buFont typeface="Arial,Sans-Serif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Menlo" panose="020B0609030804020204" pitchFamily="49" charset="0"/>
              </a:rPr>
              <a:t>A small focal spot size limits the effective acceleration length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Helvetica Neue" panose="02000503000000020004" pitchFamily="2" charset="0"/>
              </a:rPr>
              <a:t>This modifies the expression for </a:t>
            </a:r>
            <a:r>
              <a:rPr lang="en-GB" dirty="0" err="1">
                <a:effectLst/>
                <a:latin typeface="Helvetica Neue" panose="02000503000000020004" pitchFamily="2" charset="0"/>
              </a:rPr>
              <a:t>Te</a:t>
            </a:r>
            <a:endParaRPr lang="en-GB" dirty="0">
              <a:effectLst/>
              <a:latin typeface="Helvetica Neue" panose="02000503000000020004" pitchFamily="2" charset="0"/>
            </a:endParaRPr>
          </a:p>
          <a:p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New model incorporates focal spot size so that the transverse momentum equals the final momentum</a:t>
            </a:r>
          </a:p>
          <a:p>
            <a:pPr marL="285750" indent="-285750">
              <a:buFont typeface="Arial,Sans-Serif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738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8521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effectLst/>
                <a:latin typeface="Menlo" panose="020B0609030804020204" pitchFamily="49" charset="0"/>
              </a:rPr>
              <a:t>• • </a:t>
            </a:r>
            <a:r>
              <a:rPr lang="en-GB" dirty="0">
                <a:effectLst/>
                <a:latin typeface="Helvetica Neue" panose="02000503000000020004" pitchFamily="2" charset="0"/>
              </a:rPr>
              <a:t>Discrepancy still present when using </a:t>
            </a:r>
            <a:r>
              <a:rPr lang="en-GB" dirty="0" err="1">
                <a:effectLst/>
                <a:latin typeface="Helvetica Neue" panose="02000503000000020004" pitchFamily="2" charset="0"/>
              </a:rPr>
              <a:t>Te</a:t>
            </a:r>
            <a:r>
              <a:rPr lang="en-GB" dirty="0">
                <a:effectLst/>
                <a:latin typeface="Helvetica Neue" panose="02000503000000020004" pitchFamily="2" charset="0"/>
              </a:rPr>
              <a:t>=10MeV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7663E2-27CE-4C79-91D3-7F5C4262D57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366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C53F61BD-18EB-B863-761D-89639D8806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303334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DC2AC-805A-1C45-B9E8-ED1D1702A6B6}" type="datetime1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466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E900-F26F-6C4B-9DAB-9AC8D36A1EEF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1846384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0AC38-BED1-9031-E2E0-CB195EDF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26F26-EA3D-40AC-124C-008BE90D7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00" y="1394619"/>
            <a:ext cx="11540763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11D5-984D-8680-D542-25A06BDC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217C-6F13-304A-90E7-B276137E6E6C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E529F-F811-2979-BFFA-08BB8BC2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69BFE-A663-D9A7-8252-C8536946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2B454FF-7060-E11B-6122-C9D16BC0604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8526107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E88C9-5BC9-564F-A14C-7A0DB02C236F}" type="datetime1">
              <a:rPr lang="en-GB" smtClean="0"/>
              <a:t>24/03/2025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9035858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6E8D-CD49-F547-8B14-0A624F9D1007}" type="datetime1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2019597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934A7-BB27-0705-778A-9BC1A80F5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232" y="252000"/>
            <a:ext cx="11541025" cy="378044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3D824-2B92-00E0-3B10-2E7351FA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16325E-A8D8-4356-8054-A314C1AF0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3325" y="1394619"/>
            <a:ext cx="5583238" cy="48664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09A4F-CF52-ABB2-91FD-CF9C01BF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23F1D-6654-924F-9B5E-A812F4ABA756}" type="datetime1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9B47-9D04-96FB-8B95-D7BC3847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D9458-0376-0EC1-BA89-A49552E19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E5619CB-8093-9292-D19B-3E145BB563F3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8074776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98D3F-F889-5447-A610-EC4BB308ACA0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84756086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329C3-7ACA-A54F-9214-35D0B0891A44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866366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A10B-2E82-F646-AD22-2F55ACED44F3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6397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66562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BB1273F-0B9B-4FDD-4203-5D0C87B419D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3624803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E7DA-6D3B-EB4D-9027-9B3A4AEA2480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3706673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C3CC0732-2E95-AE1D-13E5-F7FFC7BB0E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7264879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9EDD-E600-654B-B53E-C7A5BEACDEE2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6098037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and Caption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23E2-CB33-A043-EFAE-5E5920ABF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07086-8168-2FFB-8A6A-847C21CE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619D1-4892-524B-8E5B-64A49726AA6F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F319C-1022-A0DE-5680-6E6F7A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01DCF-BF44-5758-3698-48171189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7DDBB1C-FCE2-459F-CD23-42AF9E169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493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84B46C-0DDC-167C-514E-EB0FCC3E4B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76876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C354167-3149-957E-9D9F-B30D0401417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235258" y="3429000"/>
            <a:ext cx="3600000" cy="2832100"/>
          </a:xfrm>
        </p:spPr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7AD979-9E36-27D3-D861-472A37C9BD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18490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BA925AEF-9705-43FC-B311-1B9A5C87248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6876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1EBAC93-1C14-C84A-FF75-AC90D6C8A89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35261" y="1394619"/>
            <a:ext cx="3600000" cy="183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EB687B-5D2E-6018-5C19-6211E4ADBA8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14231540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856DF-25E6-A842-80A8-EA5DE5C736C2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44805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9E5AB-CA64-E347-A902-A14627AE394A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7539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819"/>
            <a:ext cx="9984000" cy="5933281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EE85C-5D16-AE42-B29C-916F4FA63CB8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19243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41CF-A3E3-C272-C94C-947AC89C8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2" y="327025"/>
            <a:ext cx="9984000" cy="593407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80FA7-D3DB-DCE0-62D3-E92CDF5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8045213-F749-314A-8A12-CF2BA5FDECF3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FF8CC-E316-E641-C9CE-DF3DAA8A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5865-014C-FA86-09B0-6C05A0B6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A8D6E0-472D-9B14-F3A6-BC2F23E87040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467749574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E088-66B4-D84E-B89C-9B190B8A3F8F}" type="datetime1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73696074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68875-09ED-7E4E-8E33-B0A4603BB485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49257883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21AD4-68E5-D832-D55C-9ACFCD15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F2CB-9732-424C-BD01-FE130A91345F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1EA1B-04BA-0493-81EB-3E7823E1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22947-0466-77E3-9884-7FFF54F0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5A24D7B-41EB-9794-42AE-564F6680EA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4EAC6AD-293C-6C12-F9F6-48F5FCB0E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75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8680361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E2EA-C029-0AE3-B18F-CB5D823C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1C25A7C-CFF8-B549-81D3-9D8A579F37FC}" type="datetime1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4AA3B-FC1A-1DAF-C282-4ED6FC740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Imperial College London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8A0A1-4076-F926-D730-16EF8BBD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3E70A2-A3C6-29D0-1DEB-4D8F9283B18B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2710C7-980D-1529-A1C4-D0B914429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5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1609BCD-EF9A-DF89-AAD2-167090C57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25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7399523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4">
            <a:extLst>
              <a:ext uri="{FF2B5EF4-FFF2-40B4-BE49-F238E27FC236}">
                <a16:creationId xmlns:a16="http://schemas.microsoft.com/office/drawing/2014/main" id="{0C35C447-372A-2538-9C02-9DA22221296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FF1AFD2-F993-B30A-2282-C04F1F65AF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F13F474-91EA-0185-733B-62682BD9F6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87072C05-B626-BAF9-5316-96EAB02420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C6EA6C6-1057-DAC8-2609-B6EB51B723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4E258757-AB3A-DE10-FDFE-35B9588E9C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74360D36-2B50-3114-9CB9-4BEE96BCCE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1B032D16-0F2B-1DEC-D92A-ACAF24C07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id="{13923343-4541-4792-ADC5-E6333E98D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802863CF-25C1-DECF-F640-C736ECDB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623E9086-C2CE-8088-D447-C48454307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522D6F08-46E5-5EA7-E3A2-67645E5C7D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6689727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6042A-59A0-2C40-B228-C83716C83432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39635899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E5411-2CD7-5144-A01D-19CA34CCF7EF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206395976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4C64-DE48-794D-B1F6-808267287125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52399BF-03C9-B24E-A780-BE7CD263C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558367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2234B-F0AA-AEA6-E636-52276BDE0E86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558367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8D7AD65-3E40-A55B-332E-BB6300B58F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5800" y="1394619"/>
            <a:ext cx="558367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0AF79-7BDC-6C86-6328-5E1E4E4A08B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773322227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A80B-AB3E-4740-A514-13A367E0AF5C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65361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B58F2-FD78-F04E-A1C0-5553415B7A87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69060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Four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FC7C-F53A-544B-9954-8B338CBC6EE7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2200" y="327819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20BEAE3-D117-6A35-4CA0-AD8A32FA8AD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7588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A380118A-A6AE-E8BE-5470-901DF79D51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22200" y="3336100"/>
            <a:ext cx="3744000" cy="2925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26118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3585E-1DC5-8441-A993-0257FFD34CDA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04966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D5580-53BF-7C4C-BED5-EFB05FB5F540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4684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ine Images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4AF9E-799C-824E-B352-C322810630FD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800" y="1394619"/>
            <a:ext cx="3600000" cy="48664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4920982-7B93-FD28-69A5-DDD95FFDB9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588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4F7D26A6-576F-735A-7429-EDF64293F6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83804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AACF40-E2EE-B805-06BA-00FF4664A1A7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3600000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0D226BA-B259-18A4-2510-39AFB57E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3600000" cy="37804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BF8A661-BC32-12AC-2F2D-D852D8FEEC1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0200" y="327028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424D9351-99D0-9E5B-7115-9BACEF47F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75880" y="2331064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E1A1E6C-1250-255D-C128-8D998573C34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3804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707F7AF8-8070-56D1-C887-AB07C4710C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00200" y="23310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DCCCE168-E156-6A02-DEEC-8F9AC2E8B01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27588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935D5F28-4EFB-7DB6-B73E-ECA9F671D62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83804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8" name="Picture Placeholder 9">
            <a:extLst>
              <a:ext uri="{FF2B5EF4-FFF2-40B4-BE49-F238E27FC236}">
                <a16:creationId xmlns:a16="http://schemas.microsoft.com/office/drawing/2014/main" id="{EBE80ECC-3276-2379-3DA7-E599F908B35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400200" y="4335100"/>
            <a:ext cx="2466000" cy="1926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54154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1405-642D-C34F-9DAD-4399A93FC58E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33955305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E0DA90-2FF2-F36C-F9FF-CD7A192F00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714C7637-5E21-BDDB-D675-718E58535D6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A57B56D4-851E-7242-EAB1-CD5B53E8B9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25FF1F4-36F0-A184-7B99-8F5F4A49C89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F198715B-A90B-9B06-A055-401A84B092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9D2E04D5-A2EE-135D-A8C9-6E695F9BCF3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8CE0DC1F-799B-3F7A-3A71-D20337A4746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E8EAEE22-055F-6869-D50D-D9C8C9082FD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EADAC67C-850F-96D3-0962-09E1B4CC3E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683187A0-2E68-170D-55EF-0FA20E7A75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4" name="Text Placeholder 17">
            <a:extLst>
              <a:ext uri="{FF2B5EF4-FFF2-40B4-BE49-F238E27FC236}">
                <a16:creationId xmlns:a16="http://schemas.microsoft.com/office/drawing/2014/main" id="{AE7C5DD9-4903-8E37-9C71-518439271A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882915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86F4-A6C9-7048-827C-0734FF07E51D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640183430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3EA5D-7A8C-E640-8E3A-52F1817B342A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6232" y="327819"/>
            <a:ext cx="558323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2146EC-D096-3118-B564-94943B4AAEC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C8087009-76FB-8577-E442-4BA57C9BC40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90831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297450929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39430-74F6-C741-935C-FBD9F44CFBDE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785877609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5C57-C0E3-C240-9CCC-8BF948B26C51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4240842164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ext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745BD5-0640-F2F6-890F-9A43357F8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BB74-020B-F547-A9E9-89B4FFBDEBFB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6E09A-8977-E57B-72B5-46534AF8C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44FC8-3717-4FAD-3024-9B9DB607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4E7D2B8-AE4F-2293-866D-13361A0A4A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91761" y="327819"/>
            <a:ext cx="5574008" cy="593328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9D81BEA-7EB3-2BC8-30E0-0E8C91FA23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09D4F2-8CDC-D853-BB4E-3D1330CD34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26593" y="328613"/>
            <a:ext cx="5583670" cy="59324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an icon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3782778189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C7CCA-5C98-874C-A4FC-FAE3456A997D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306752833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09A71-F286-D94F-8412-B13C1A357AF4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115991555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956E3-49F4-0F54-ECD1-833CCCC1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99D77-55D4-A149-BC81-C7CE9F85E532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7AF09-A289-B391-8698-2A678677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7CF9-6C56-BF00-C251-8AA14203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6232" y="327819"/>
            <a:ext cx="11541025" cy="5933281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94B053A-20C0-FAD5-8DBE-F33035C94A9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92057" y="6393657"/>
            <a:ext cx="2743200" cy="137319"/>
          </a:xfrm>
        </p:spPr>
        <p:txBody>
          <a:bodyPr/>
          <a:lstStyle>
            <a:lvl1pPr>
              <a:defRPr sz="850">
                <a:solidFill>
                  <a:schemeClr val="accent1"/>
                </a:solidFill>
              </a:defRPr>
            </a:lvl1pPr>
            <a:lvl2pPr>
              <a:defRPr sz="850">
                <a:solidFill>
                  <a:schemeClr val="accent1"/>
                </a:solidFill>
              </a:defRPr>
            </a:lvl2pPr>
            <a:lvl3pPr>
              <a:defRPr sz="850">
                <a:solidFill>
                  <a:schemeClr val="accent1"/>
                </a:solidFill>
              </a:defRPr>
            </a:lvl3pPr>
            <a:lvl4pPr>
              <a:defRPr sz="850">
                <a:solidFill>
                  <a:schemeClr val="accent1"/>
                </a:solidFill>
              </a:defRPr>
            </a:lvl4pPr>
            <a:lvl5pPr>
              <a:defRPr sz="85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Image 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859685012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754C307-7FD2-615A-261A-9396C9B3C6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3"/>
            <a:ext cx="12193489" cy="6857999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33404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14899905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98F30683-44FB-4995-47C3-43A7DE5523C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7A24E86-91AA-6A9B-314A-752B77481A0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879B37A-F4A9-2DDA-3FC3-9FC52384AE6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3DABC58-132F-2F2F-EB5B-78B30A3D44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DFE51362-844C-B4F1-1A83-A287F312E94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E0F57AAB-C462-6A3A-9686-048341EA78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8A0D371A-82CE-1829-AA32-FB790C7A60A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EA0DE082-4D8F-8158-56B4-AF85C4A0FA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530CFB56-59E9-38CF-519A-B532B32547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id="{FB5434B5-DD4C-F988-6EBA-085A7DD49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 anchor="b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1E34748E-CBEF-26E7-AB9F-696FA5D599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8079AE91-4ABF-A9AC-DD3E-25CF3D141B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2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9999131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658548261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98C9DEC1-150C-501B-2DF1-6E2CB499B66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39A89AD-BEB6-79FD-8F05-4DF88E68F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733ED1C0-423D-3BA1-7D76-5AD063DB4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24321CB6-88B2-41D3-45AD-465FCCF9F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8DF50ED-77B5-2CCB-445E-BE59A74640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E46F43E-7289-80AB-2776-B413EE27E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C82D5C3-8445-8837-27CE-3B93EA4FA45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D962E7C-3E08-D166-19E4-74C4922787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F4041540-D57A-59CB-04E7-A52B58E1F12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211696665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8F1E4B3C-5470-00F2-B8CB-BB4906CF439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7D7A316D-6FA6-8EBE-A7B4-43071E70A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1C06CEA-028D-9197-2DEF-67878595AE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DEA93E8D-A827-0EF8-FC25-4EDF7B194E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F359F29-A6DD-FD4C-F807-701DEA41ED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2468BF6B-AEBB-4CAA-244D-9EBE80B9A1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CC60AC05-547F-FA65-604E-4ED4912EA9E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7632E58E-1400-1E6E-BB60-7A9B794F41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4D65D159-581D-F29B-BBD4-C1C5BACCE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4250105972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Imag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3A87AD45-2D2F-D96C-947C-BAE35BFEBEE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11536292" cy="1272297"/>
            <a:chOff x="0" y="3473"/>
            <a:chExt cx="15360" cy="1694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1EDC35F-4F2D-B2A7-1ECD-0CF19D1AD2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7F4776F-4E5E-13DF-F11A-A6808FFFC98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A993AE1-6A24-5C17-7FE2-A16589D9C4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DA87F8EF-CDAD-15A2-A361-88921E1CAF7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E90186DB-2300-A8AA-8FAD-2C609649A6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31922286-E237-1114-3A54-E1731611D6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B4DA78C-0EF6-B05D-F2D2-EFEDA343E3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00F92FE-6EB2-0D0E-BFC9-559AD1E7A4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</p:spTree>
    <p:extLst>
      <p:ext uri="{BB962C8B-B14F-4D97-AF65-F5344CB8AC3E}">
        <p14:creationId xmlns:p14="http://schemas.microsoft.com/office/powerpoint/2010/main" val="1216125896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6E1CB8A6-5DB1-3B99-A9F8-9597AF152C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1819100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FC459D86-11D8-7A68-1B53-2B86FE4F7E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8184500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B9815FA8-AE01-67BC-5B0D-996D4CDAD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  <a:solidFill>
            <a:schemeClr val="accent1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FB1AA775-4CCE-276F-2BCF-CDB5A9211F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0FDD9D0-D471-8D20-94AE-C3BC73F88F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CD6C2A08-9069-9582-5D59-A51210F8C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10C2D08-4FE4-C1FC-5226-E7A45B13D65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10D1AF-A77E-06AA-9B05-D1DD5EE830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98B53AE0-4719-5655-6BA0-0E7E9ECB8EC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AD6D1E9-D44F-9A59-4CB4-033C25A77D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F58ED361-0E2C-77F6-2830-FBB60D7464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374EB628-65B8-A8C0-3304-77AF961E91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accent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170055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C1E3-6A7C-C21D-910D-C4B7DFFF5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 anchor="t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49CC1682-CCAA-5EE1-585E-F7C4434F1C5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330271" y="327819"/>
            <a:ext cx="3972600" cy="438124"/>
            <a:chOff x="0" y="3473"/>
            <a:chExt cx="15360" cy="169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70403FB-3386-A0FE-3E9D-A2925EF0E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261" y="3473"/>
              <a:ext cx="1099" cy="1694"/>
            </a:xfrm>
            <a:custGeom>
              <a:avLst/>
              <a:gdLst>
                <a:gd name="T0" fmla="*/ 0 w 1099"/>
                <a:gd name="T1" fmla="*/ 0 h 1694"/>
                <a:gd name="T2" fmla="*/ 0 w 1099"/>
                <a:gd name="T3" fmla="*/ 1694 h 1694"/>
                <a:gd name="T4" fmla="*/ 1099 w 1099"/>
                <a:gd name="T5" fmla="*/ 1694 h 1694"/>
                <a:gd name="T6" fmla="*/ 1099 w 1099"/>
                <a:gd name="T7" fmla="*/ 1397 h 1694"/>
                <a:gd name="T8" fmla="*/ 319 w 1099"/>
                <a:gd name="T9" fmla="*/ 1397 h 1694"/>
                <a:gd name="T10" fmla="*/ 319 w 1099"/>
                <a:gd name="T11" fmla="*/ 0 h 1694"/>
                <a:gd name="T12" fmla="*/ 0 w 1099"/>
                <a:gd name="T13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9" h="1694">
                  <a:moveTo>
                    <a:pt x="0" y="0"/>
                  </a:moveTo>
                  <a:lnTo>
                    <a:pt x="0" y="1694"/>
                  </a:lnTo>
                  <a:lnTo>
                    <a:pt x="1099" y="1694"/>
                  </a:lnTo>
                  <a:lnTo>
                    <a:pt x="1099" y="1397"/>
                  </a:lnTo>
                  <a:lnTo>
                    <a:pt x="319" y="1397"/>
                  </a:lnTo>
                  <a:lnTo>
                    <a:pt x="3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2CDC1DE-179E-04D4-B493-BF069DE85D6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2002" y="3473"/>
              <a:ext cx="1535" cy="1694"/>
            </a:xfrm>
            <a:custGeom>
              <a:avLst/>
              <a:gdLst>
                <a:gd name="T0" fmla="*/ 556 w 1535"/>
                <a:gd name="T1" fmla="*/ 0 h 1694"/>
                <a:gd name="T2" fmla="*/ 0 w 1535"/>
                <a:gd name="T3" fmla="*/ 1694 h 1694"/>
                <a:gd name="T4" fmla="*/ 337 w 1535"/>
                <a:gd name="T5" fmla="*/ 1694 h 1694"/>
                <a:gd name="T6" fmla="*/ 453 w 1535"/>
                <a:gd name="T7" fmla="*/ 1321 h 1694"/>
                <a:gd name="T8" fmla="*/ 1083 w 1535"/>
                <a:gd name="T9" fmla="*/ 1321 h 1694"/>
                <a:gd name="T10" fmla="*/ 1197 w 1535"/>
                <a:gd name="T11" fmla="*/ 1694 h 1694"/>
                <a:gd name="T12" fmla="*/ 1535 w 1535"/>
                <a:gd name="T13" fmla="*/ 1694 h 1694"/>
                <a:gd name="T14" fmla="*/ 978 w 1535"/>
                <a:gd name="T15" fmla="*/ 0 h 1694"/>
                <a:gd name="T16" fmla="*/ 556 w 1535"/>
                <a:gd name="T17" fmla="*/ 0 h 1694"/>
                <a:gd name="T18" fmla="*/ 768 w 1535"/>
                <a:gd name="T19" fmla="*/ 301 h 1694"/>
                <a:gd name="T20" fmla="*/ 998 w 1535"/>
                <a:gd name="T21" fmla="*/ 1048 h 1694"/>
                <a:gd name="T22" fmla="*/ 536 w 1535"/>
                <a:gd name="T23" fmla="*/ 1048 h 1694"/>
                <a:gd name="T24" fmla="*/ 768 w 1535"/>
                <a:gd name="T25" fmla="*/ 301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5" h="1694">
                  <a:moveTo>
                    <a:pt x="556" y="0"/>
                  </a:moveTo>
                  <a:lnTo>
                    <a:pt x="0" y="1694"/>
                  </a:lnTo>
                  <a:lnTo>
                    <a:pt x="337" y="1694"/>
                  </a:lnTo>
                  <a:lnTo>
                    <a:pt x="453" y="1321"/>
                  </a:lnTo>
                  <a:lnTo>
                    <a:pt x="1083" y="1321"/>
                  </a:lnTo>
                  <a:lnTo>
                    <a:pt x="1197" y="1694"/>
                  </a:lnTo>
                  <a:lnTo>
                    <a:pt x="1535" y="1694"/>
                  </a:lnTo>
                  <a:lnTo>
                    <a:pt x="978" y="0"/>
                  </a:lnTo>
                  <a:lnTo>
                    <a:pt x="556" y="0"/>
                  </a:lnTo>
                  <a:close/>
                  <a:moveTo>
                    <a:pt x="768" y="301"/>
                  </a:moveTo>
                  <a:lnTo>
                    <a:pt x="998" y="1048"/>
                  </a:lnTo>
                  <a:lnTo>
                    <a:pt x="536" y="1048"/>
                  </a:lnTo>
                  <a:lnTo>
                    <a:pt x="768" y="3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9A68412-C85B-6332-8B98-2635795BBA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5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6 w 1113"/>
                <a:gd name="T5" fmla="*/ 297 h 1694"/>
                <a:gd name="T6" fmla="*/ 396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6 w 1113"/>
                <a:gd name="T17" fmla="*/ 1397 h 1694"/>
                <a:gd name="T18" fmla="*/ 716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6" y="297"/>
                  </a:lnTo>
                  <a:lnTo>
                    <a:pt x="396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6" y="1397"/>
                  </a:lnTo>
                  <a:lnTo>
                    <a:pt x="716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9ECB875-34C4-65FF-6CDA-1356F6BC767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63" y="3473"/>
              <a:ext cx="1317" cy="1694"/>
            </a:xfrm>
            <a:custGeom>
              <a:avLst/>
              <a:gdLst>
                <a:gd name="T0" fmla="*/ 884 w 932"/>
                <a:gd name="T1" fmla="*/ 372 h 1199"/>
                <a:gd name="T2" fmla="*/ 442 w 932"/>
                <a:gd name="T3" fmla="*/ 0 h 1199"/>
                <a:gd name="T4" fmla="*/ 0 w 932"/>
                <a:gd name="T5" fmla="*/ 0 h 1199"/>
                <a:gd name="T6" fmla="*/ 0 w 932"/>
                <a:gd name="T7" fmla="*/ 1199 h 1199"/>
                <a:gd name="T8" fmla="*/ 227 w 932"/>
                <a:gd name="T9" fmla="*/ 1199 h 1199"/>
                <a:gd name="T10" fmla="*/ 227 w 932"/>
                <a:gd name="T11" fmla="*/ 755 h 1199"/>
                <a:gd name="T12" fmla="*/ 418 w 932"/>
                <a:gd name="T13" fmla="*/ 755 h 1199"/>
                <a:gd name="T14" fmla="*/ 450 w 932"/>
                <a:gd name="T15" fmla="*/ 755 h 1199"/>
                <a:gd name="T16" fmla="*/ 681 w 932"/>
                <a:gd name="T17" fmla="*/ 1199 h 1199"/>
                <a:gd name="T18" fmla="*/ 932 w 932"/>
                <a:gd name="T19" fmla="*/ 1199 h 1199"/>
                <a:gd name="T20" fmla="*/ 676 w 932"/>
                <a:gd name="T21" fmla="*/ 707 h 1199"/>
                <a:gd name="T22" fmla="*/ 884 w 932"/>
                <a:gd name="T23" fmla="*/ 372 h 1199"/>
                <a:gd name="T24" fmla="*/ 645 w 932"/>
                <a:gd name="T25" fmla="*/ 372 h 1199"/>
                <a:gd name="T26" fmla="*/ 418 w 932"/>
                <a:gd name="T27" fmla="*/ 562 h 1199"/>
                <a:gd name="T28" fmla="*/ 227 w 932"/>
                <a:gd name="T29" fmla="*/ 562 h 1199"/>
                <a:gd name="T30" fmla="*/ 227 w 932"/>
                <a:gd name="T31" fmla="*/ 194 h 1199"/>
                <a:gd name="T32" fmla="*/ 418 w 932"/>
                <a:gd name="T33" fmla="*/ 194 h 1199"/>
                <a:gd name="T34" fmla="*/ 645 w 932"/>
                <a:gd name="T35" fmla="*/ 37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1199">
                  <a:moveTo>
                    <a:pt x="884" y="372"/>
                  </a:moveTo>
                  <a:cubicBezTo>
                    <a:pt x="884" y="92"/>
                    <a:pt x="693" y="0"/>
                    <a:pt x="4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227" y="755"/>
                    <a:pt x="227" y="755"/>
                    <a:pt x="227" y="755"/>
                  </a:cubicBezTo>
                  <a:cubicBezTo>
                    <a:pt x="418" y="755"/>
                    <a:pt x="418" y="755"/>
                    <a:pt x="418" y="755"/>
                  </a:cubicBezTo>
                  <a:cubicBezTo>
                    <a:pt x="429" y="755"/>
                    <a:pt x="439" y="755"/>
                    <a:pt x="450" y="755"/>
                  </a:cubicBezTo>
                  <a:cubicBezTo>
                    <a:pt x="681" y="1199"/>
                    <a:pt x="681" y="1199"/>
                    <a:pt x="681" y="1199"/>
                  </a:cubicBezTo>
                  <a:cubicBezTo>
                    <a:pt x="932" y="1199"/>
                    <a:pt x="932" y="1199"/>
                    <a:pt x="932" y="1199"/>
                  </a:cubicBezTo>
                  <a:cubicBezTo>
                    <a:pt x="676" y="707"/>
                    <a:pt x="676" y="707"/>
                    <a:pt x="676" y="707"/>
                  </a:cubicBezTo>
                  <a:cubicBezTo>
                    <a:pt x="801" y="652"/>
                    <a:pt x="884" y="545"/>
                    <a:pt x="884" y="372"/>
                  </a:cubicBezTo>
                  <a:moveTo>
                    <a:pt x="645" y="372"/>
                  </a:moveTo>
                  <a:cubicBezTo>
                    <a:pt x="645" y="516"/>
                    <a:pt x="562" y="562"/>
                    <a:pt x="418" y="562"/>
                  </a:cubicBezTo>
                  <a:cubicBezTo>
                    <a:pt x="227" y="562"/>
                    <a:pt x="227" y="562"/>
                    <a:pt x="227" y="562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418" y="194"/>
                    <a:pt x="418" y="194"/>
                    <a:pt x="418" y="194"/>
                  </a:cubicBezTo>
                  <a:cubicBezTo>
                    <a:pt x="574" y="194"/>
                    <a:pt x="645" y="252"/>
                    <a:pt x="645" y="3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D3B5B848-7A8D-931B-DFC2-C5B37B8DB6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9" y="3473"/>
              <a:ext cx="1098" cy="1694"/>
            </a:xfrm>
            <a:custGeom>
              <a:avLst/>
              <a:gdLst>
                <a:gd name="T0" fmla="*/ 0 w 1098"/>
                <a:gd name="T1" fmla="*/ 0 h 1694"/>
                <a:gd name="T2" fmla="*/ 0 w 1098"/>
                <a:gd name="T3" fmla="*/ 1694 h 1694"/>
                <a:gd name="T4" fmla="*/ 1098 w 1098"/>
                <a:gd name="T5" fmla="*/ 1694 h 1694"/>
                <a:gd name="T6" fmla="*/ 1098 w 1098"/>
                <a:gd name="T7" fmla="*/ 1397 h 1694"/>
                <a:gd name="T8" fmla="*/ 321 w 1098"/>
                <a:gd name="T9" fmla="*/ 1397 h 1694"/>
                <a:gd name="T10" fmla="*/ 321 w 1098"/>
                <a:gd name="T11" fmla="*/ 973 h 1694"/>
                <a:gd name="T12" fmla="*/ 1030 w 1098"/>
                <a:gd name="T13" fmla="*/ 973 h 1694"/>
                <a:gd name="T14" fmla="*/ 1030 w 1098"/>
                <a:gd name="T15" fmla="*/ 687 h 1694"/>
                <a:gd name="T16" fmla="*/ 321 w 1098"/>
                <a:gd name="T17" fmla="*/ 687 h 1694"/>
                <a:gd name="T18" fmla="*/ 321 w 1098"/>
                <a:gd name="T19" fmla="*/ 297 h 1694"/>
                <a:gd name="T20" fmla="*/ 1098 w 1098"/>
                <a:gd name="T21" fmla="*/ 297 h 1694"/>
                <a:gd name="T22" fmla="*/ 1098 w 1098"/>
                <a:gd name="T23" fmla="*/ 0 h 1694"/>
                <a:gd name="T24" fmla="*/ 0 w 1098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8" h="1694">
                  <a:moveTo>
                    <a:pt x="0" y="0"/>
                  </a:moveTo>
                  <a:lnTo>
                    <a:pt x="0" y="1694"/>
                  </a:lnTo>
                  <a:lnTo>
                    <a:pt x="1098" y="1694"/>
                  </a:lnTo>
                  <a:lnTo>
                    <a:pt x="1098" y="1397"/>
                  </a:lnTo>
                  <a:lnTo>
                    <a:pt x="321" y="1397"/>
                  </a:lnTo>
                  <a:lnTo>
                    <a:pt x="321" y="973"/>
                  </a:lnTo>
                  <a:lnTo>
                    <a:pt x="1030" y="973"/>
                  </a:lnTo>
                  <a:lnTo>
                    <a:pt x="1030" y="687"/>
                  </a:lnTo>
                  <a:lnTo>
                    <a:pt x="321" y="687"/>
                  </a:lnTo>
                  <a:lnTo>
                    <a:pt x="321" y="297"/>
                  </a:lnTo>
                  <a:lnTo>
                    <a:pt x="1098" y="297"/>
                  </a:lnTo>
                  <a:lnTo>
                    <a:pt x="10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61AABDF-9542-DBC6-6388-ABE2035BE7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81" y="3473"/>
              <a:ext cx="1215" cy="1694"/>
            </a:xfrm>
            <a:custGeom>
              <a:avLst/>
              <a:gdLst>
                <a:gd name="T0" fmla="*/ 406 w 860"/>
                <a:gd name="T1" fmla="*/ 791 h 1199"/>
                <a:gd name="T2" fmla="*/ 227 w 860"/>
                <a:gd name="T3" fmla="*/ 791 h 1199"/>
                <a:gd name="T4" fmla="*/ 227 w 860"/>
                <a:gd name="T5" fmla="*/ 1199 h 1199"/>
                <a:gd name="T6" fmla="*/ 0 w 860"/>
                <a:gd name="T7" fmla="*/ 1199 h 1199"/>
                <a:gd name="T8" fmla="*/ 0 w 860"/>
                <a:gd name="T9" fmla="*/ 0 h 1199"/>
                <a:gd name="T10" fmla="*/ 406 w 860"/>
                <a:gd name="T11" fmla="*/ 0 h 1199"/>
                <a:gd name="T12" fmla="*/ 860 w 860"/>
                <a:gd name="T13" fmla="*/ 396 h 1199"/>
                <a:gd name="T14" fmla="*/ 406 w 860"/>
                <a:gd name="T15" fmla="*/ 791 h 1199"/>
                <a:gd name="T16" fmla="*/ 394 w 860"/>
                <a:gd name="T17" fmla="*/ 194 h 1199"/>
                <a:gd name="T18" fmla="*/ 227 w 860"/>
                <a:gd name="T19" fmla="*/ 194 h 1199"/>
                <a:gd name="T20" fmla="*/ 227 w 860"/>
                <a:gd name="T21" fmla="*/ 598 h 1199"/>
                <a:gd name="T22" fmla="*/ 394 w 860"/>
                <a:gd name="T23" fmla="*/ 598 h 1199"/>
                <a:gd name="T24" fmla="*/ 621 w 860"/>
                <a:gd name="T25" fmla="*/ 396 h 1199"/>
                <a:gd name="T26" fmla="*/ 394 w 860"/>
                <a:gd name="T27" fmla="*/ 194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0" h="1199">
                  <a:moveTo>
                    <a:pt x="406" y="791"/>
                  </a:moveTo>
                  <a:cubicBezTo>
                    <a:pt x="227" y="791"/>
                    <a:pt x="227" y="791"/>
                    <a:pt x="227" y="791"/>
                  </a:cubicBezTo>
                  <a:cubicBezTo>
                    <a:pt x="227" y="1199"/>
                    <a:pt x="227" y="1199"/>
                    <a:pt x="227" y="1199"/>
                  </a:cubicBezTo>
                  <a:cubicBezTo>
                    <a:pt x="0" y="1199"/>
                    <a:pt x="0" y="1199"/>
                    <a:pt x="0" y="11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661" y="0"/>
                    <a:pt x="860" y="116"/>
                    <a:pt x="860" y="396"/>
                  </a:cubicBezTo>
                  <a:cubicBezTo>
                    <a:pt x="860" y="671"/>
                    <a:pt x="659" y="791"/>
                    <a:pt x="406" y="791"/>
                  </a:cubicBezTo>
                  <a:moveTo>
                    <a:pt x="394" y="194"/>
                  </a:moveTo>
                  <a:cubicBezTo>
                    <a:pt x="227" y="194"/>
                    <a:pt x="227" y="194"/>
                    <a:pt x="227" y="194"/>
                  </a:cubicBezTo>
                  <a:cubicBezTo>
                    <a:pt x="227" y="598"/>
                    <a:pt x="227" y="598"/>
                    <a:pt x="227" y="598"/>
                  </a:cubicBezTo>
                  <a:cubicBezTo>
                    <a:pt x="394" y="598"/>
                    <a:pt x="394" y="598"/>
                    <a:pt x="394" y="598"/>
                  </a:cubicBezTo>
                  <a:cubicBezTo>
                    <a:pt x="525" y="598"/>
                    <a:pt x="621" y="534"/>
                    <a:pt x="621" y="396"/>
                  </a:cubicBezTo>
                  <a:cubicBezTo>
                    <a:pt x="621" y="252"/>
                    <a:pt x="525" y="194"/>
                    <a:pt x="394" y="19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57C10C3-A39D-D1F6-3C50-91EC9A5E76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5" y="3473"/>
              <a:ext cx="1720" cy="1694"/>
            </a:xfrm>
            <a:custGeom>
              <a:avLst/>
              <a:gdLst>
                <a:gd name="T0" fmla="*/ 1265 w 1720"/>
                <a:gd name="T1" fmla="*/ 0 h 1694"/>
                <a:gd name="T2" fmla="*/ 860 w 1720"/>
                <a:gd name="T3" fmla="*/ 996 h 1694"/>
                <a:gd name="T4" fmla="*/ 456 w 1720"/>
                <a:gd name="T5" fmla="*/ 0 h 1694"/>
                <a:gd name="T6" fmla="*/ 0 w 1720"/>
                <a:gd name="T7" fmla="*/ 0 h 1694"/>
                <a:gd name="T8" fmla="*/ 0 w 1720"/>
                <a:gd name="T9" fmla="*/ 1694 h 1694"/>
                <a:gd name="T10" fmla="*/ 303 w 1720"/>
                <a:gd name="T11" fmla="*/ 1694 h 1694"/>
                <a:gd name="T12" fmla="*/ 303 w 1720"/>
                <a:gd name="T13" fmla="*/ 428 h 1694"/>
                <a:gd name="T14" fmla="*/ 692 w 1720"/>
                <a:gd name="T15" fmla="*/ 1321 h 1694"/>
                <a:gd name="T16" fmla="*/ 709 w 1720"/>
                <a:gd name="T17" fmla="*/ 1321 h 1694"/>
                <a:gd name="T18" fmla="*/ 1012 w 1720"/>
                <a:gd name="T19" fmla="*/ 1321 h 1694"/>
                <a:gd name="T20" fmla="*/ 1029 w 1720"/>
                <a:gd name="T21" fmla="*/ 1321 h 1694"/>
                <a:gd name="T22" fmla="*/ 1416 w 1720"/>
                <a:gd name="T23" fmla="*/ 428 h 1694"/>
                <a:gd name="T24" fmla="*/ 1416 w 1720"/>
                <a:gd name="T25" fmla="*/ 1694 h 1694"/>
                <a:gd name="T26" fmla="*/ 1720 w 1720"/>
                <a:gd name="T27" fmla="*/ 1694 h 1694"/>
                <a:gd name="T28" fmla="*/ 1720 w 1720"/>
                <a:gd name="T29" fmla="*/ 0 h 1694"/>
                <a:gd name="T30" fmla="*/ 1265 w 1720"/>
                <a:gd name="T3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0" h="1694">
                  <a:moveTo>
                    <a:pt x="1265" y="0"/>
                  </a:moveTo>
                  <a:lnTo>
                    <a:pt x="860" y="996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1694"/>
                  </a:lnTo>
                  <a:lnTo>
                    <a:pt x="303" y="1694"/>
                  </a:lnTo>
                  <a:lnTo>
                    <a:pt x="303" y="428"/>
                  </a:lnTo>
                  <a:lnTo>
                    <a:pt x="692" y="1321"/>
                  </a:lnTo>
                  <a:lnTo>
                    <a:pt x="709" y="1321"/>
                  </a:lnTo>
                  <a:lnTo>
                    <a:pt x="1012" y="1321"/>
                  </a:lnTo>
                  <a:lnTo>
                    <a:pt x="1029" y="1321"/>
                  </a:lnTo>
                  <a:lnTo>
                    <a:pt x="1416" y="428"/>
                  </a:lnTo>
                  <a:lnTo>
                    <a:pt x="1416" y="1694"/>
                  </a:lnTo>
                  <a:lnTo>
                    <a:pt x="1720" y="1694"/>
                  </a:lnTo>
                  <a:lnTo>
                    <a:pt x="1720" y="0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E4DD9B4A-92B0-0B9A-755B-A13B032A85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0" y="3473"/>
              <a:ext cx="1113" cy="1694"/>
            </a:xfrm>
            <a:custGeom>
              <a:avLst/>
              <a:gdLst>
                <a:gd name="T0" fmla="*/ 0 w 1113"/>
                <a:gd name="T1" fmla="*/ 0 h 1694"/>
                <a:gd name="T2" fmla="*/ 0 w 1113"/>
                <a:gd name="T3" fmla="*/ 297 h 1694"/>
                <a:gd name="T4" fmla="*/ 397 w 1113"/>
                <a:gd name="T5" fmla="*/ 297 h 1694"/>
                <a:gd name="T6" fmla="*/ 397 w 1113"/>
                <a:gd name="T7" fmla="*/ 1397 h 1694"/>
                <a:gd name="T8" fmla="*/ 0 w 1113"/>
                <a:gd name="T9" fmla="*/ 1397 h 1694"/>
                <a:gd name="T10" fmla="*/ 0 w 1113"/>
                <a:gd name="T11" fmla="*/ 1694 h 1694"/>
                <a:gd name="T12" fmla="*/ 1113 w 1113"/>
                <a:gd name="T13" fmla="*/ 1694 h 1694"/>
                <a:gd name="T14" fmla="*/ 1113 w 1113"/>
                <a:gd name="T15" fmla="*/ 1397 h 1694"/>
                <a:gd name="T16" fmla="*/ 717 w 1113"/>
                <a:gd name="T17" fmla="*/ 1397 h 1694"/>
                <a:gd name="T18" fmla="*/ 717 w 1113"/>
                <a:gd name="T19" fmla="*/ 297 h 1694"/>
                <a:gd name="T20" fmla="*/ 1113 w 1113"/>
                <a:gd name="T21" fmla="*/ 297 h 1694"/>
                <a:gd name="T22" fmla="*/ 1113 w 1113"/>
                <a:gd name="T23" fmla="*/ 0 h 1694"/>
                <a:gd name="T24" fmla="*/ 0 w 1113"/>
                <a:gd name="T25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3" h="1694">
                  <a:moveTo>
                    <a:pt x="0" y="0"/>
                  </a:moveTo>
                  <a:lnTo>
                    <a:pt x="0" y="297"/>
                  </a:lnTo>
                  <a:lnTo>
                    <a:pt x="397" y="297"/>
                  </a:lnTo>
                  <a:lnTo>
                    <a:pt x="397" y="1397"/>
                  </a:lnTo>
                  <a:lnTo>
                    <a:pt x="0" y="1397"/>
                  </a:lnTo>
                  <a:lnTo>
                    <a:pt x="0" y="1694"/>
                  </a:lnTo>
                  <a:lnTo>
                    <a:pt x="1113" y="1694"/>
                  </a:lnTo>
                  <a:lnTo>
                    <a:pt x="1113" y="1397"/>
                  </a:lnTo>
                  <a:lnTo>
                    <a:pt x="717" y="1397"/>
                  </a:lnTo>
                  <a:lnTo>
                    <a:pt x="717" y="297"/>
                  </a:lnTo>
                  <a:lnTo>
                    <a:pt x="1113" y="297"/>
                  </a:lnTo>
                  <a:lnTo>
                    <a:pt x="1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67F605DF-643C-8B14-6DAD-2EA5E33ACE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 anchor="b"/>
          <a:lstStyle>
            <a:lvl1pPr>
              <a:defRPr sz="2000">
                <a:solidFill>
                  <a:schemeClr val="bg1"/>
                </a:solidFill>
                <a:latin typeface="Imperial Sans Text Medium" panose="020B0603020202020204" pitchFamily="34" charset="0"/>
                <a:ea typeface="Inter Medium" panose="02000503000000020004" pitchFamily="2" charset="0"/>
              </a:defRPr>
            </a:lvl1pPr>
            <a:lvl2pPr>
              <a:defRPr sz="2200">
                <a:solidFill>
                  <a:schemeClr val="accent1"/>
                </a:solidFill>
                <a:latin typeface="+mn-lt"/>
              </a:defRPr>
            </a:lvl2pPr>
            <a:lvl3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3pPr>
            <a:lvl4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4pPr>
            <a:lvl5pPr>
              <a:defRPr sz="2200">
                <a:solidFill>
                  <a:schemeClr val="accent1"/>
                </a:solidFill>
                <a:latin typeface="+mn-lt"/>
                <a:ea typeface="Inter Medium" panose="02000503000000020004" pitchFamily="2" charset="0"/>
              </a:defRPr>
            </a:lvl5pPr>
            <a:lvl6pPr marL="1714412" indent="0">
              <a:buNone/>
              <a:defRPr>
                <a:latin typeface="+mn-lt"/>
              </a:defRPr>
            </a:lvl6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0926829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240D-F7D6-5947-8238-FE7569566C46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1818251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1469-1784-E44C-A5B1-937FB873E70C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3701506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EE00-1C64-6842-9555-408D16D0003F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4810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36668-9440-2FC4-1A20-CEA2160E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156BD-F388-30EA-2720-04061953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C8193-41E4-1F46-B464-3D025A464390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FDBFEE-0509-16B7-5DAE-5E0DB02D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B126A-2C1E-4241-BBEB-C3AA6FE62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2358139-EACE-E729-C3E3-AD890A6D0F8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0" y="620196"/>
            <a:ext cx="11540763" cy="37156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2600">
                <a:solidFill>
                  <a:schemeClr val="accent3"/>
                </a:solidFill>
                <a:latin typeface="+mn-lt"/>
                <a:ea typeface="Inter Medium" panose="02000503000000020004" pitchFamily="2" charset="0"/>
              </a:defRPr>
            </a:lvl1pPr>
            <a:lvl2pPr marL="342882" indent="0" algn="ctr">
              <a:buNone/>
              <a:defRPr sz="1500"/>
            </a:lvl2pPr>
            <a:lvl3pPr marL="685765" indent="0" algn="ctr">
              <a:buNone/>
              <a:defRPr sz="1350"/>
            </a:lvl3pPr>
            <a:lvl4pPr marL="1028647" indent="0" algn="ctr">
              <a:buNone/>
              <a:defRPr sz="1200"/>
            </a:lvl4pPr>
            <a:lvl5pPr marL="1371530" indent="0" algn="ctr">
              <a:buNone/>
              <a:defRPr sz="1200"/>
            </a:lvl5pPr>
            <a:lvl6pPr marL="1714412" indent="0" algn="ctr">
              <a:buNone/>
              <a:defRPr sz="1200"/>
            </a:lvl6pPr>
            <a:lvl7pPr marL="2057295" indent="0" algn="ctr">
              <a:buNone/>
              <a:defRPr sz="1200"/>
            </a:lvl7pPr>
            <a:lvl8pPr marL="2400177" indent="0" algn="ctr">
              <a:buNone/>
              <a:defRPr sz="1200"/>
            </a:lvl8pPr>
            <a:lvl9pPr marL="274306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8909866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CF4A-8671-664B-9419-B85311816800}" type="datetime1">
              <a:rPr lang="en-GB" smtClean="0"/>
              <a:t>25/03/2025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64979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AADA1-D68B-494D-8205-1282145E0098}" type="datetime1">
              <a:rPr lang="en-GB" smtClean="0"/>
              <a:t>25/03/2025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8227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B01DE9-7247-71C2-3301-8F43BD94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A114-4A17-6E40-B8B8-A00C01D06B3D}" type="datetime1">
              <a:rPr lang="en-GB" smtClean="0"/>
              <a:t>25/03/2025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F1F649-B08E-D628-15EF-6CAEE985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EDFB5-B3BA-ADA8-4600-FCDAFA1A8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2911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7DFBB-6458-284B-9E91-9AB218349BEB}" type="datetime1">
              <a:rPr lang="en-GB" smtClean="0"/>
              <a:t>25/03/2025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Imperial College London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072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mo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681D5-D309-8C44-910F-E31371D53AC9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2023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Khaki">
    <p:bg>
      <p:bgPr>
        <a:solidFill>
          <a:srgbClr val="FBF7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327819"/>
            <a:ext cx="5163243" cy="3101181"/>
          </a:xfrm>
        </p:spPr>
        <p:txBody>
          <a:bodyPr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589CD-D6CD-094C-A670-6076B4AE74C8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025"/>
            <a:ext cx="5777508" cy="310197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320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19FE4-6876-B5B6-E975-473C9AD4B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94" y="238870"/>
            <a:ext cx="5163243" cy="3190130"/>
          </a:xfrm>
        </p:spPr>
        <p:txBody>
          <a:bodyPr/>
          <a:lstStyle>
            <a:lvl1pPr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3DB1-810F-A8E3-C248-4835CAA99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CE25356-2198-CC4A-8422-318D7733168A}" type="datetime1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777E5-A94F-F8C3-D5F7-C4C35810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Imperial College London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89025-7C4D-C600-55FE-4CBA1AEC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EA03B-C9D6-61A6-148F-9BF74F07D9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1" y="327819"/>
            <a:ext cx="5777508" cy="31011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C35426-417C-E41E-5A03-5974D3C79A08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bg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75161828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F4440-CEDC-0D92-E0D5-5C1E3B59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00" y="252000"/>
            <a:ext cx="11540763" cy="37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CA021F-8558-9528-DA3D-486CCDBE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232" y="1394619"/>
            <a:ext cx="11541025" cy="4866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1A8F0-AC4B-E4A0-94D0-99C4BFD973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41349" y="6393702"/>
            <a:ext cx="1233647" cy="13727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50">
                <a:solidFill>
                  <a:schemeClr val="accent1"/>
                </a:solidFill>
              </a:defRPr>
            </a:lvl1pPr>
          </a:lstStyle>
          <a:p>
            <a:fld id="{9CBECBD9-0E16-554E-BA30-EF0FFD0FE7A2}" type="datetime1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0FC7A-298A-77A0-6596-56B0B3FD8C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5261" y="6393702"/>
            <a:ext cx="3423452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defRPr sz="850">
                <a:solidFill>
                  <a:schemeClr val="accent1"/>
                </a:solidFill>
              </a:defRPr>
            </a:lvl1pPr>
          </a:lstStyle>
          <a:p>
            <a:r>
              <a:rPr lang="en-GB"/>
              <a:t>Imperial College London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17C40-7EB7-0CFD-6F6C-54AE57DE1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36755" y="6393702"/>
            <a:ext cx="318491" cy="13727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>
              <a:defRPr sz="850" b="1">
                <a:solidFill>
                  <a:schemeClr val="accent1"/>
                </a:solidFill>
              </a:defRPr>
            </a:lvl1pPr>
          </a:lstStyle>
          <a:p>
            <a:fld id="{CBA53E11-492D-48B3-9F9B-09541CA2A39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96CDD9-97E9-735B-8549-0F3AE3CCAC58}"/>
              </a:ext>
            </a:extLst>
          </p:cNvPr>
          <p:cNvSpPr txBox="1"/>
          <p:nvPr userDrawn="1"/>
        </p:nvSpPr>
        <p:spPr>
          <a:xfrm>
            <a:off x="326232" y="6393702"/>
            <a:ext cx="1417500" cy="13727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l"/>
            <a:r>
              <a:rPr lang="en-US" sz="850" b="0">
                <a:solidFill>
                  <a:schemeClr val="accent1"/>
                </a:solidFill>
                <a:latin typeface="+mj-lt"/>
              </a:rPr>
              <a:t>Imperial College London</a:t>
            </a:r>
          </a:p>
        </p:txBody>
      </p:sp>
    </p:spTree>
    <p:extLst>
      <p:ext uri="{BB962C8B-B14F-4D97-AF65-F5344CB8AC3E}">
        <p14:creationId xmlns:p14="http://schemas.microsoft.com/office/powerpoint/2010/main" val="114508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0" r:id="rId3"/>
    <p:sldLayoutId id="2147483649" r:id="rId4"/>
    <p:sldLayoutId id="2147483657" r:id="rId5"/>
    <p:sldLayoutId id="2147483658" r:id="rId6"/>
    <p:sldLayoutId id="2147483681" r:id="rId7"/>
    <p:sldLayoutId id="2147483682" r:id="rId8"/>
    <p:sldLayoutId id="2147483675" r:id="rId9"/>
    <p:sldLayoutId id="2147483650" r:id="rId10"/>
    <p:sldLayoutId id="2147483683" r:id="rId11"/>
    <p:sldLayoutId id="2147483684" r:id="rId12"/>
    <p:sldLayoutId id="2147483652" r:id="rId13"/>
    <p:sldLayoutId id="2147483685" r:id="rId14"/>
    <p:sldLayoutId id="2147483686" r:id="rId15"/>
    <p:sldLayoutId id="2147483659" r:id="rId16"/>
    <p:sldLayoutId id="2147483687" r:id="rId17"/>
    <p:sldLayoutId id="2147483688" r:id="rId18"/>
    <p:sldLayoutId id="2147483660" r:id="rId19"/>
    <p:sldLayoutId id="2147483689" r:id="rId20"/>
    <p:sldLayoutId id="2147483690" r:id="rId21"/>
    <p:sldLayoutId id="2147483677" r:id="rId22"/>
    <p:sldLayoutId id="2147483691" r:id="rId23"/>
    <p:sldLayoutId id="2147483692" r:id="rId24"/>
    <p:sldLayoutId id="2147483676" r:id="rId25"/>
    <p:sldLayoutId id="2147483667" r:id="rId26"/>
    <p:sldLayoutId id="2147483693" r:id="rId27"/>
    <p:sldLayoutId id="2147483694" r:id="rId28"/>
    <p:sldLayoutId id="2147483666" r:id="rId29"/>
    <p:sldLayoutId id="2147483661" r:id="rId30"/>
    <p:sldLayoutId id="2147483695" r:id="rId31"/>
    <p:sldLayoutId id="2147483696" r:id="rId32"/>
    <p:sldLayoutId id="2147483669" r:id="rId33"/>
    <p:sldLayoutId id="2147483697" r:id="rId34"/>
    <p:sldLayoutId id="2147483698" r:id="rId35"/>
    <p:sldLayoutId id="2147483678" r:id="rId36"/>
    <p:sldLayoutId id="2147483699" r:id="rId37"/>
    <p:sldLayoutId id="2147483700" r:id="rId38"/>
    <p:sldLayoutId id="2147483662" r:id="rId39"/>
    <p:sldLayoutId id="2147483701" r:id="rId40"/>
    <p:sldLayoutId id="2147483702" r:id="rId41"/>
    <p:sldLayoutId id="2147483663" r:id="rId42"/>
    <p:sldLayoutId id="2147483703" r:id="rId43"/>
    <p:sldLayoutId id="2147483704" r:id="rId44"/>
    <p:sldLayoutId id="2147483664" r:id="rId45"/>
    <p:sldLayoutId id="2147483705" r:id="rId46"/>
    <p:sldLayoutId id="2147483706" r:id="rId47"/>
    <p:sldLayoutId id="2147483665" r:id="rId48"/>
    <p:sldLayoutId id="2147483671" r:id="rId49"/>
    <p:sldLayoutId id="2147483707" r:id="rId50"/>
    <p:sldLayoutId id="2147483708" r:id="rId51"/>
    <p:sldLayoutId id="2147483670" r:id="rId52"/>
    <p:sldLayoutId id="2147483672" r:id="rId53"/>
    <p:sldLayoutId id="2147483674" r:id="rId54"/>
    <p:sldLayoutId id="2147483709" r:id="rId55"/>
    <p:sldLayoutId id="2147483710" r:id="rId56"/>
    <p:sldLayoutId id="2147483673" r:id="rId57"/>
    <p:sldLayoutId id="2147483654" r:id="rId58"/>
    <p:sldLayoutId id="2147483711" r:id="rId59"/>
    <p:sldLayoutId id="2147483712" r:id="rId60"/>
    <p:sldLayoutId id="2147483655" r:id="rId61"/>
    <p:sldLayoutId id="2147483713" r:id="rId62"/>
    <p:sldLayoutId id="2147483714" r:id="rId63"/>
    <p:sldLayoutId id="2147483715" r:id="rId64"/>
  </p:sldLayoutIdLst>
  <p:transition>
    <p:fade/>
  </p:transition>
  <p:hf hdr="0" ftr="0"/>
  <p:txStyles>
    <p:titleStyle>
      <a:lvl1pPr algn="l" defTabSz="685765" rtl="0" eaLnBrk="1" latinLnBrk="0" hangingPunct="1">
        <a:lnSpc>
          <a:spcPct val="90000"/>
        </a:lnSpc>
        <a:spcBef>
          <a:spcPct val="0"/>
        </a:spcBef>
        <a:buNone/>
        <a:defRPr sz="2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765" rtl="0" eaLnBrk="1" latinLnBrk="0" hangingPunct="1">
        <a:lnSpc>
          <a:spcPct val="105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2pPr>
      <a:lvl3pPr marL="161991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84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75" indent="-161991" algn="l" defTabSz="685765" rtl="0" eaLnBrk="1" latinLnBrk="0" hangingPunct="1">
        <a:lnSpc>
          <a:spcPct val="105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3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6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18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1" indent="-171441" algn="l" defTabSz="6857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2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5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77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0" algn="l" defTabSz="68576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206" userDrawn="1">
          <p15:clr>
            <a:srgbClr val="F26B43"/>
          </p15:clr>
        </p15:guide>
        <p15:guide id="4" pos="7475" userDrawn="1">
          <p15:clr>
            <a:srgbClr val="F26B43"/>
          </p15:clr>
        </p15:guide>
        <p15:guide id="5" orient="horz" pos="207" userDrawn="1">
          <p15:clr>
            <a:srgbClr val="F26B43"/>
          </p15:clr>
        </p15:guide>
        <p15:guide id="6" orient="horz" pos="4114" userDrawn="1">
          <p15:clr>
            <a:srgbClr val="F26B43"/>
          </p15:clr>
        </p15:guide>
        <p15:guide id="7" orient="horz" pos="3944" userDrawn="1">
          <p15:clr>
            <a:srgbClr val="F26B43"/>
          </p15:clr>
        </p15:guide>
        <p15:guide id="8" orient="horz" pos="879" userDrawn="1">
          <p15:clr>
            <a:srgbClr val="F26B43"/>
          </p15:clr>
        </p15:guide>
        <p15:guide id="9" pos="3723" userDrawn="1">
          <p15:clr>
            <a:srgbClr val="F26B43"/>
          </p15:clr>
        </p15:guide>
        <p15:guide id="10" pos="39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8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0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18" Type="http://schemas.openxmlformats.org/officeDocument/2006/relationships/image" Target="../media/image54.png"/><Relationship Id="rId3" Type="http://schemas.openxmlformats.org/officeDocument/2006/relationships/image" Target="../media/image38.png"/><Relationship Id="rId21" Type="http://schemas.openxmlformats.org/officeDocument/2006/relationships/image" Target="../media/image57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51.png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24" Type="http://schemas.openxmlformats.org/officeDocument/2006/relationships/image" Target="../media/image60.pn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23" Type="http://schemas.openxmlformats.org/officeDocument/2006/relationships/image" Target="../media/image59.png"/><Relationship Id="rId10" Type="http://schemas.openxmlformats.org/officeDocument/2006/relationships/image" Target="../media/image45.png"/><Relationship Id="rId19" Type="http://schemas.openxmlformats.org/officeDocument/2006/relationships/image" Target="../media/image5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Relationship Id="rId22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62.png"/><Relationship Id="rId18" Type="http://schemas.openxmlformats.org/officeDocument/2006/relationships/image" Target="../media/image55.png"/><Relationship Id="rId3" Type="http://schemas.openxmlformats.org/officeDocument/2006/relationships/image" Target="../media/image52.png"/><Relationship Id="rId21" Type="http://schemas.openxmlformats.org/officeDocument/2006/relationships/image" Target="../media/image58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54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65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61.png"/><Relationship Id="rId15" Type="http://schemas.openxmlformats.org/officeDocument/2006/relationships/image" Target="../media/image64.png"/><Relationship Id="rId23" Type="http://schemas.openxmlformats.org/officeDocument/2006/relationships/image" Target="../media/image70.png"/><Relationship Id="rId10" Type="http://schemas.openxmlformats.org/officeDocument/2006/relationships/image" Target="../media/image42.png"/><Relationship Id="rId19" Type="http://schemas.openxmlformats.org/officeDocument/2006/relationships/image" Target="../media/image56.png"/><Relationship Id="rId4" Type="http://schemas.openxmlformats.org/officeDocument/2006/relationships/image" Target="../media/image53.png"/><Relationship Id="rId9" Type="http://schemas.openxmlformats.org/officeDocument/2006/relationships/image" Target="../media/image41.png"/><Relationship Id="rId14" Type="http://schemas.openxmlformats.org/officeDocument/2006/relationships/image" Target="../media/image63.png"/><Relationship Id="rId22" Type="http://schemas.openxmlformats.org/officeDocument/2006/relationships/image" Target="../media/image6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1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72.png"/><Relationship Id="rId9" Type="http://schemas.openxmlformats.org/officeDocument/2006/relationships/image" Target="../media/image7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81.png"/><Relationship Id="rId18" Type="http://schemas.openxmlformats.org/officeDocument/2006/relationships/image" Target="../media/image54.png"/><Relationship Id="rId3" Type="http://schemas.openxmlformats.org/officeDocument/2006/relationships/image" Target="../media/image80.png"/><Relationship Id="rId21" Type="http://schemas.openxmlformats.org/officeDocument/2006/relationships/image" Target="../media/image68.png"/><Relationship Id="rId7" Type="http://schemas.openxmlformats.org/officeDocument/2006/relationships/image" Target="../media/image41.png"/><Relationship Id="rId12" Type="http://schemas.openxmlformats.org/officeDocument/2006/relationships/image" Target="../media/image79.png"/><Relationship Id="rId17" Type="http://schemas.openxmlformats.org/officeDocument/2006/relationships/image" Target="../media/image85.pn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84.png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0.png"/><Relationship Id="rId11" Type="http://schemas.openxmlformats.org/officeDocument/2006/relationships/image" Target="../media/image78.png"/><Relationship Id="rId24" Type="http://schemas.openxmlformats.org/officeDocument/2006/relationships/image" Target="../media/image70.png"/><Relationship Id="rId5" Type="http://schemas.openxmlformats.org/officeDocument/2006/relationships/image" Target="../media/image39.png"/><Relationship Id="rId15" Type="http://schemas.openxmlformats.org/officeDocument/2006/relationships/image" Target="../media/image83.png"/><Relationship Id="rId23" Type="http://schemas.openxmlformats.org/officeDocument/2006/relationships/image" Target="../media/image69.png"/><Relationship Id="rId10" Type="http://schemas.openxmlformats.org/officeDocument/2006/relationships/image" Target="../media/image44.png"/><Relationship Id="rId19" Type="http://schemas.openxmlformats.org/officeDocument/2006/relationships/image" Target="../media/image55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82.png"/><Relationship Id="rId22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7.png"/><Relationship Id="rId11" Type="http://schemas.openxmlformats.org/officeDocument/2006/relationships/image" Target="../media/image96.png"/><Relationship Id="rId5" Type="http://schemas.openxmlformats.org/officeDocument/2006/relationships/image" Target="../media/image90.png"/><Relationship Id="rId10" Type="http://schemas.openxmlformats.org/officeDocument/2006/relationships/image" Target="../media/image95.png"/><Relationship Id="rId4" Type="http://schemas.openxmlformats.org/officeDocument/2006/relationships/image" Target="../media/image89.png"/><Relationship Id="rId9" Type="http://schemas.openxmlformats.org/officeDocument/2006/relationships/image" Target="../media/image9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98.png"/><Relationship Id="rId18" Type="http://schemas.openxmlformats.org/officeDocument/2006/relationships/image" Target="../media/image54.png"/><Relationship Id="rId3" Type="http://schemas.openxmlformats.org/officeDocument/2006/relationships/image" Target="../media/image97.png"/><Relationship Id="rId21" Type="http://schemas.openxmlformats.org/officeDocument/2006/relationships/image" Target="../media/image68.png"/><Relationship Id="rId7" Type="http://schemas.openxmlformats.org/officeDocument/2006/relationships/image" Target="../media/image41.png"/><Relationship Id="rId12" Type="http://schemas.openxmlformats.org/officeDocument/2006/relationships/image" Target="../media/image94.png"/><Relationship Id="rId17" Type="http://schemas.openxmlformats.org/officeDocument/2006/relationships/image" Target="../media/image102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101.png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0.png"/><Relationship Id="rId11" Type="http://schemas.openxmlformats.org/officeDocument/2006/relationships/image" Target="../media/image93.png"/><Relationship Id="rId24" Type="http://schemas.openxmlformats.org/officeDocument/2006/relationships/image" Target="../media/image70.png"/><Relationship Id="rId5" Type="http://schemas.openxmlformats.org/officeDocument/2006/relationships/image" Target="../media/image39.png"/><Relationship Id="rId15" Type="http://schemas.openxmlformats.org/officeDocument/2006/relationships/image" Target="../media/image100.png"/><Relationship Id="rId23" Type="http://schemas.openxmlformats.org/officeDocument/2006/relationships/image" Target="../media/image69.png"/><Relationship Id="rId10" Type="http://schemas.openxmlformats.org/officeDocument/2006/relationships/image" Target="../media/image44.png"/><Relationship Id="rId19" Type="http://schemas.openxmlformats.org/officeDocument/2006/relationships/image" Target="../media/image55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99.png"/><Relationship Id="rId22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103.png"/><Relationship Id="rId7" Type="http://schemas.openxmlformats.org/officeDocument/2006/relationships/image" Target="../media/image10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4.png"/><Relationship Id="rId11" Type="http://schemas.openxmlformats.org/officeDocument/2006/relationships/image" Target="../media/image112.png"/><Relationship Id="rId5" Type="http://schemas.openxmlformats.org/officeDocument/2006/relationships/image" Target="../media/image107.png"/><Relationship Id="rId10" Type="http://schemas.openxmlformats.org/officeDocument/2006/relationships/image" Target="../media/image95.png"/><Relationship Id="rId4" Type="http://schemas.openxmlformats.org/officeDocument/2006/relationships/image" Target="../media/image106.png"/><Relationship Id="rId9" Type="http://schemas.openxmlformats.org/officeDocument/2006/relationships/image" Target="../media/image10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7.pn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8.png"/><Relationship Id="rId11" Type="http://schemas.openxmlformats.org/officeDocument/2006/relationships/image" Target="../media/image110.png"/><Relationship Id="rId5" Type="http://schemas.openxmlformats.org/officeDocument/2006/relationships/image" Target="../media/image94.png"/><Relationship Id="rId10" Type="http://schemas.openxmlformats.org/officeDocument/2006/relationships/image" Target="../media/image102.png"/><Relationship Id="rId4" Type="http://schemas.openxmlformats.org/officeDocument/2006/relationships/image" Target="../media/image93.png"/><Relationship Id="rId9" Type="http://schemas.openxmlformats.org/officeDocument/2006/relationships/image" Target="../media/image10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56.png"/><Relationship Id="rId18" Type="http://schemas.openxmlformats.org/officeDocument/2006/relationships/image" Target="../media/image111.png"/><Relationship Id="rId3" Type="http://schemas.openxmlformats.org/officeDocument/2006/relationships/image" Target="../media/image114.png"/><Relationship Id="rId21" Type="http://schemas.openxmlformats.org/officeDocument/2006/relationships/image" Target="../media/image116.png"/><Relationship Id="rId7" Type="http://schemas.openxmlformats.org/officeDocument/2006/relationships/image" Target="../media/image41.png"/><Relationship Id="rId12" Type="http://schemas.openxmlformats.org/officeDocument/2006/relationships/image" Target="../media/image55.png"/><Relationship Id="rId17" Type="http://schemas.openxmlformats.org/officeDocument/2006/relationships/image" Target="../media/image70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69.png"/><Relationship Id="rId20" Type="http://schemas.openxmlformats.org/officeDocument/2006/relationships/image" Target="../media/image11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0.png"/><Relationship Id="rId11" Type="http://schemas.openxmlformats.org/officeDocument/2006/relationships/image" Target="../media/image54.png"/><Relationship Id="rId24" Type="http://schemas.openxmlformats.org/officeDocument/2006/relationships/image" Target="../media/image119.png"/><Relationship Id="rId5" Type="http://schemas.openxmlformats.org/officeDocument/2006/relationships/image" Target="../media/image39.png"/><Relationship Id="rId15" Type="http://schemas.openxmlformats.org/officeDocument/2006/relationships/image" Target="../media/image58.png"/><Relationship Id="rId23" Type="http://schemas.openxmlformats.org/officeDocument/2006/relationships/image" Target="../media/image118.png"/><Relationship Id="rId10" Type="http://schemas.openxmlformats.org/officeDocument/2006/relationships/image" Target="../media/image44.png"/><Relationship Id="rId19" Type="http://schemas.openxmlformats.org/officeDocument/2006/relationships/image" Target="../media/image113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68.png"/><Relationship Id="rId22" Type="http://schemas.openxmlformats.org/officeDocument/2006/relationships/image" Target="../media/image11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122.png"/><Relationship Id="rId7" Type="http://schemas.openxmlformats.org/officeDocument/2006/relationships/image" Target="../media/image1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3.png"/><Relationship Id="rId11" Type="http://schemas.openxmlformats.org/officeDocument/2006/relationships/image" Target="../media/image119.png"/><Relationship Id="rId5" Type="http://schemas.openxmlformats.org/officeDocument/2006/relationships/image" Target="../media/image111.png"/><Relationship Id="rId10" Type="http://schemas.openxmlformats.org/officeDocument/2006/relationships/image" Target="../media/image118.png"/><Relationship Id="rId4" Type="http://schemas.openxmlformats.org/officeDocument/2006/relationships/image" Target="../media/image120.png"/><Relationship Id="rId9" Type="http://schemas.openxmlformats.org/officeDocument/2006/relationships/image" Target="../media/image11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21.png"/><Relationship Id="rId7" Type="http://schemas.openxmlformats.org/officeDocument/2006/relationships/image" Target="../media/image12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10" Type="http://schemas.openxmlformats.org/officeDocument/2006/relationships/image" Target="../media/image129.png"/><Relationship Id="rId4" Type="http://schemas.openxmlformats.org/officeDocument/2006/relationships/image" Target="../media/image123.png"/><Relationship Id="rId9" Type="http://schemas.openxmlformats.org/officeDocument/2006/relationships/image" Target="../media/image12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FC6C70-3B0C-690C-2FF8-30ECEE796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B5E60-AD83-A7CE-4AC3-0AF557FD3A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2417400"/>
            <a:ext cx="9144000" cy="1847942"/>
          </a:xfrm>
        </p:spPr>
        <p:txBody>
          <a:bodyPr/>
          <a:lstStyle/>
          <a:p>
            <a:r>
              <a:rPr lang="en-GB"/>
              <a:t>Evaluation of a Laser-Driven Proton Beam for Biomedical Applications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08A084-C83B-B1BA-F1C8-58ED2C96F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271" y="4383000"/>
            <a:ext cx="9144000" cy="1322348"/>
          </a:xfrm>
        </p:spPr>
        <p:txBody>
          <a:bodyPr/>
          <a:lstStyle/>
          <a:p>
            <a:r>
              <a:rPr lang="en-GB" sz="3200"/>
              <a:t>Supervisor: Prof Kenneth Long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8590196-1683-86F1-9CB4-80E5FB8111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71" y="5789336"/>
            <a:ext cx="5579198" cy="740845"/>
          </a:xfrm>
        </p:spPr>
        <p:txBody>
          <a:bodyPr/>
          <a:lstStyle/>
          <a:p>
            <a:r>
              <a:rPr lang="en-US" dirty="0"/>
              <a:t>Zaynab Sadur and Nadirah </a:t>
            </a:r>
            <a:r>
              <a:rPr lang="en-US" dirty="0" err="1"/>
              <a:t>Zakhir</a:t>
            </a:r>
            <a:endParaRPr lang="en-US" dirty="0"/>
          </a:p>
          <a:p>
            <a:r>
              <a:rPr lang="en-US" dirty="0"/>
              <a:t>(Presented by Calvin Dyson)</a:t>
            </a:r>
          </a:p>
          <a:p>
            <a:r>
              <a:rPr lang="en-US" dirty="0"/>
              <a:t>24/03/2025</a:t>
            </a:r>
          </a:p>
        </p:txBody>
      </p:sp>
    </p:spTree>
    <p:extLst>
      <p:ext uri="{BB962C8B-B14F-4D97-AF65-F5344CB8AC3E}">
        <p14:creationId xmlns:p14="http://schemas.microsoft.com/office/powerpoint/2010/main" val="196197856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E07644-FD17-93D6-AB81-2D8DA4A903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E48C9-D0F9-D16D-97D5-70766A1B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Electron Temperature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1E065-A95B-573D-C967-721436039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10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68079A0-AE95-1BD6-987E-42A9905BEB67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/>
              <a:t>Matched Plots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59DA28F-D83F-6DD2-49E6-BDB3F76A7C38}"/>
                  </a:ext>
                </a:extLst>
              </p:cNvPr>
              <p:cNvSpPr txBox="1"/>
              <p:nvPr/>
            </p:nvSpPr>
            <p:spPr>
              <a:xfrm>
                <a:off x="398400" y="4258072"/>
                <a:ext cx="11076709" cy="19797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Aim: determine the electron temperature that fits the experimental data</a:t>
                </a:r>
              </a:p>
              <a:p>
                <a:pPr algn="l">
                  <a:lnSpc>
                    <a:spcPct val="105000"/>
                  </a:lnSpc>
                </a:pPr>
                <a:endParaRPr lang="en-GB" sz="1600"/>
              </a:p>
              <a:p>
                <a:pPr algn="l"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Best-fit electron temperatures:</a:t>
                </a:r>
              </a:p>
              <a:p>
                <a:pPr marL="742927" lvl="1" indent="-285750">
                  <a:lnSpc>
                    <a:spcPct val="105000"/>
                  </a:lnSpc>
                  <a:buFont typeface="Arial" panose="020B0604020202020204" pitchFamily="34" charset="0"/>
                  <a:buChar char="•"/>
                </a:pPr>
                <a:r>
                  <a:rPr lang="en-GB" sz="1600">
                    <a:solidFill>
                      <a:schemeClr val="tx1"/>
                    </a:solidFill>
                  </a:rPr>
                  <a:t>5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GB" sz="1600">
                    <a:solidFill>
                      <a:schemeClr val="tx1"/>
                    </a:solidFill>
                  </a:rPr>
                  <a:t>m Target </a:t>
                </a:r>
                <a:r>
                  <a:rPr lang="en-GB" sz="1600">
                    <a:solidFill>
                      <a:schemeClr val="tx1"/>
                    </a:solidFill>
                    <a:sym typeface="Wingdings" pitchFamily="2" charset="2"/>
                  </a:rPr>
                  <a:t> 0.24 MeV</a:t>
                </a:r>
                <a:endParaRPr lang="en-GB" sz="1600">
                  <a:solidFill>
                    <a:schemeClr val="tx1"/>
                  </a:solidFill>
                </a:endParaRPr>
              </a:p>
              <a:p>
                <a:pPr marL="742927" lvl="1" indent="-285750">
                  <a:lnSpc>
                    <a:spcPct val="105000"/>
                  </a:lnSpc>
                  <a:buFont typeface="Arial" panose="020B0604020202020204" pitchFamily="34" charset="0"/>
                  <a:buChar char="•"/>
                </a:pPr>
                <a:r>
                  <a:rPr lang="en-GB" sz="1600"/>
                  <a:t>2</a:t>
                </a: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GB" sz="1600">
                    <a:solidFill>
                      <a:schemeClr val="tx1"/>
                    </a:solidFill>
                  </a:rPr>
                  <a:t>m Target </a:t>
                </a:r>
                <a:r>
                  <a:rPr lang="en-GB" sz="1600">
                    <a:solidFill>
                      <a:schemeClr val="tx1"/>
                    </a:solidFill>
                    <a:sym typeface="Wingdings" pitchFamily="2" charset="2"/>
                  </a:rPr>
                  <a:t> 1.0 MeV</a:t>
                </a:r>
              </a:p>
              <a:p>
                <a:pPr>
                  <a:lnSpc>
                    <a:spcPct val="105000"/>
                  </a:lnSpc>
                </a:pPr>
                <a:endParaRPr lang="en-GB" sz="1600">
                  <a:sym typeface="Wingdings" pitchFamily="2" charset="2"/>
                </a:endParaRPr>
              </a:p>
              <a:p>
                <a:pPr>
                  <a:lnSpc>
                    <a:spcPct val="105000"/>
                  </a:lnSpc>
                </a:pPr>
                <a:r>
                  <a:rPr lang="en-GB" sz="1600">
                    <a:sym typeface="Wingdings" pitchFamily="2" charset="2"/>
                  </a:rPr>
                  <a:t>Next steps: Find electron temperatures that gives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GB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𝜒</m:t>
                        </m:r>
                      </m:e>
                      <m:sub>
                        <m:r>
                          <a:rPr lang="en-GB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GB" sz="1600">
                    <a:sym typeface="Wingdings" pitchFamily="2" charset="2"/>
                  </a:rPr>
                  <a:t>~ 1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59DA28F-D83F-6DD2-49E6-BDB3F76A7C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400" y="4258072"/>
                <a:ext cx="11076709" cy="1979732"/>
              </a:xfrm>
              <a:prstGeom prst="rect">
                <a:avLst/>
              </a:prstGeom>
              <a:blipFill>
                <a:blip r:embed="rId3"/>
                <a:stretch>
                  <a:fillRect l="-1101" t="-3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graph with red and green lines&#10;&#10;AI-generated content may be incorrect.">
            <a:extLst>
              <a:ext uri="{FF2B5EF4-FFF2-40B4-BE49-F238E27FC236}">
                <a16:creationId xmlns:a16="http://schemas.microsoft.com/office/drawing/2014/main" id="{F26D57A0-6BFD-1AAB-575A-78B78E7AE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6"/>
          <a:stretch/>
        </p:blipFill>
        <p:spPr>
          <a:xfrm>
            <a:off x="1587499" y="1490663"/>
            <a:ext cx="4508501" cy="2535740"/>
          </a:xfrm>
          <a:prstGeom prst="rect">
            <a:avLst/>
          </a:prstGeom>
        </p:spPr>
      </p:pic>
      <p:pic>
        <p:nvPicPr>
          <p:cNvPr id="14" name="Picture 13" descr="A graph of a graph&#10;&#10;AI-generated content may be incorrect.">
            <a:extLst>
              <a:ext uri="{FF2B5EF4-FFF2-40B4-BE49-F238E27FC236}">
                <a16:creationId xmlns:a16="http://schemas.microsoft.com/office/drawing/2014/main" id="{5124BD54-BF6F-6642-A172-D9E029A003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6"/>
          <a:stretch/>
        </p:blipFill>
        <p:spPr>
          <a:xfrm>
            <a:off x="6255246" y="1517630"/>
            <a:ext cx="4508503" cy="25357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40763FF-2213-4F37-CF15-713FC476DC88}"/>
                  </a:ext>
                </a:extLst>
              </p:cNvPr>
              <p:cNvSpPr txBox="1"/>
              <p:nvPr/>
            </p:nvSpPr>
            <p:spPr>
              <a:xfrm>
                <a:off x="3148012" y="1308098"/>
                <a:ext cx="1619250" cy="182565"/>
              </a:xfrm>
              <a:prstGeom prst="rect">
                <a:avLst/>
              </a:prstGeom>
              <a:solidFill>
                <a:schemeClr val="lt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1200">
                    <a:solidFill>
                      <a:schemeClr val="tx1"/>
                    </a:solidFill>
                  </a:rPr>
                  <a:t>Stack 036: 5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GB" sz="1200">
                    <a:solidFill>
                      <a:schemeClr val="tx1"/>
                    </a:solidFill>
                  </a:rPr>
                  <a:t>m Target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40763FF-2213-4F37-CF15-713FC476DC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8012" y="1308098"/>
                <a:ext cx="1619250" cy="182565"/>
              </a:xfrm>
              <a:prstGeom prst="rect">
                <a:avLst/>
              </a:prstGeom>
              <a:blipFill>
                <a:blip r:embed="rId6"/>
                <a:stretch>
                  <a:fillRect l="-5639" t="-26667" r="-2632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061C1E-C765-655F-BF5E-1D959447A898}"/>
                  </a:ext>
                </a:extLst>
              </p:cNvPr>
              <p:cNvSpPr txBox="1"/>
              <p:nvPr/>
            </p:nvSpPr>
            <p:spPr>
              <a:xfrm>
                <a:off x="7913691" y="1312928"/>
                <a:ext cx="1554160" cy="206425"/>
              </a:xfrm>
              <a:prstGeom prst="rect">
                <a:avLst/>
              </a:prstGeom>
              <a:solidFill>
                <a:schemeClr val="lt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1200">
                    <a:solidFill>
                      <a:schemeClr val="tx1"/>
                    </a:solidFill>
                  </a:rPr>
                  <a:t>Stack 119: </a:t>
                </a:r>
                <a:r>
                  <a:rPr lang="en-GB" sz="1200"/>
                  <a:t>2</a:t>
                </a:r>
                <a:r>
                  <a:rPr lang="en-GB" sz="12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GB" sz="1200">
                    <a:solidFill>
                      <a:schemeClr val="tx1"/>
                    </a:solidFill>
                  </a:rPr>
                  <a:t>m Target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061C1E-C765-655F-BF5E-1D959447A8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3691" y="1312928"/>
                <a:ext cx="1554160" cy="206425"/>
              </a:xfrm>
              <a:prstGeom prst="rect">
                <a:avLst/>
              </a:prstGeom>
              <a:blipFill>
                <a:blip r:embed="rId7"/>
                <a:stretch>
                  <a:fillRect l="-5882" t="-23529" r="-1961" b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65680F-E575-4627-477E-5F639CA7A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A84E9-6E1D-C644-B71D-D12B488A7496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4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44AFB-A8FD-7570-016F-DDB3B429F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Statistical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BCE0B-7CBC-AC39-241F-7877FEB9CF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DE343-E1DE-1EB7-3092-2A6A46FC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11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D0730247-7AB7-FEDE-1692-AE3096EC1FBC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0D1B4E-E737-10DC-61DE-9654A7E8EABF}"/>
              </a:ext>
            </a:extLst>
          </p:cNvPr>
          <p:cNvSpPr txBox="1"/>
          <p:nvPr/>
        </p:nvSpPr>
        <p:spPr>
          <a:xfrm>
            <a:off x="2223655" y="307570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B4AA464-48CC-6D4C-29A7-B60A97BA8C50}"/>
              </a:ext>
            </a:extLst>
          </p:cNvPr>
          <p:cNvSpPr/>
          <p:nvPr/>
        </p:nvSpPr>
        <p:spPr>
          <a:xfrm>
            <a:off x="994757" y="4359024"/>
            <a:ext cx="3241964" cy="104740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</a:rPr>
              <a:t>5% uncertainty in data points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BC680-1E32-B334-278D-A665086F4CF9}"/>
              </a:ext>
            </a:extLst>
          </p:cNvPr>
          <p:cNvSpPr txBox="1"/>
          <p:nvPr/>
        </p:nvSpPr>
        <p:spPr>
          <a:xfrm>
            <a:off x="5303520" y="3857108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C3FD59-AA01-B2CF-81D4-EAC4A489D49D}"/>
              </a:ext>
            </a:extLst>
          </p:cNvPr>
          <p:cNvSpPr txBox="1"/>
          <p:nvPr/>
        </p:nvSpPr>
        <p:spPr>
          <a:xfrm>
            <a:off x="4838007" y="352459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3512211-98F3-AE44-BD0C-DE8270CBC33C}"/>
              </a:ext>
            </a:extLst>
          </p:cNvPr>
          <p:cNvSpPr/>
          <p:nvPr/>
        </p:nvSpPr>
        <p:spPr>
          <a:xfrm>
            <a:off x="4475018" y="4359024"/>
            <a:ext cx="3241964" cy="104740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chemeClr val="tx1"/>
                </a:solidFill>
              </a:rPr>
              <a:t>Binning uncertainty from binomial statistics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210DACF-19A4-1E47-2AF0-50BBB15BB14F}"/>
              </a:ext>
            </a:extLst>
          </p:cNvPr>
          <p:cNvSpPr/>
          <p:nvPr/>
        </p:nvSpPr>
        <p:spPr>
          <a:xfrm>
            <a:off x="7955279" y="4357489"/>
            <a:ext cx="3241964" cy="104740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BECEFDC7-6B01-2232-8B66-8317FCAC7555}"/>
              </a:ext>
            </a:extLst>
          </p:cNvPr>
          <p:cNvSpPr/>
          <p:nvPr/>
        </p:nvSpPr>
        <p:spPr>
          <a:xfrm>
            <a:off x="6255246" y="1440186"/>
            <a:ext cx="3241964" cy="104740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3915D122-0C32-6102-020F-9D77B3259C96}"/>
                  </a:ext>
                </a:extLst>
              </p:cNvPr>
              <p:cNvSpPr/>
              <p:nvPr/>
            </p:nvSpPr>
            <p:spPr>
              <a:xfrm>
                <a:off x="2407298" y="1440186"/>
                <a:ext cx="3241964" cy="1047404"/>
              </a:xfrm>
              <a:prstGeom prst="roundRect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  <m:sup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3915D122-0C32-6102-020F-9D77B3259C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7298" y="1440186"/>
                <a:ext cx="3241964" cy="1047404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65BA15E1-8BB7-6BBF-AC49-D8BE086D16C4}"/>
              </a:ext>
            </a:extLst>
          </p:cNvPr>
          <p:cNvSpPr txBox="1"/>
          <p:nvPr/>
        </p:nvSpPr>
        <p:spPr>
          <a:xfrm>
            <a:off x="4627770" y="3035832"/>
            <a:ext cx="2936459" cy="31395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5000"/>
              </a:lnSpc>
            </a:pPr>
            <a:r>
              <a:rPr lang="en-GB" sz="1800"/>
              <a:t>3 sources of uncertainty:</a:t>
            </a:r>
          </a:p>
          <a:p>
            <a:pPr algn="l">
              <a:lnSpc>
                <a:spcPct val="105000"/>
              </a:lnSpc>
            </a:pPr>
            <a:endParaRPr lang="en-GB" sz="160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CB1747D-7C35-C546-30AC-15D7F6443772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2660075" y="3192808"/>
            <a:ext cx="1967695" cy="10890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29DF930-E620-1309-E79C-8E66DE7E1F6C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6096000" y="3349784"/>
            <a:ext cx="0" cy="876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F79B2B6-C08E-514A-333E-47272BCC40D1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7564229" y="3192808"/>
            <a:ext cx="1621335" cy="1127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9BB8F93-BF1B-097E-64D2-39211B2A1B69}"/>
                  </a:ext>
                </a:extLst>
              </p:cNvPr>
              <p:cNvSpPr txBox="1"/>
              <p:nvPr/>
            </p:nvSpPr>
            <p:spPr>
              <a:xfrm>
                <a:off x="6334297" y="1802495"/>
                <a:ext cx="3241964" cy="5009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  <m:sup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𝑑𝑎𝑡𝑎</m:t>
                          </m:r>
                        </m:sub>
                        <m:sup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𝑏𝑖𝑛</m:t>
                          </m:r>
                        </m:sub>
                        <m:sup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𝑟𝑒𝑠𝑖𝑑𝑢𝑎𝑙</m:t>
                          </m:r>
                        </m:sub>
                        <m:sup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9BB8F93-BF1B-097E-64D2-39211B2A1B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4297" y="1802495"/>
                <a:ext cx="3241964" cy="5009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61A3F7DE-B18F-6417-DA3A-3B3444A52F6A}"/>
              </a:ext>
            </a:extLst>
          </p:cNvPr>
          <p:cNvSpPr txBox="1"/>
          <p:nvPr/>
        </p:nvSpPr>
        <p:spPr>
          <a:xfrm>
            <a:off x="8896226" y="4748955"/>
            <a:ext cx="1791093" cy="43363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>
                <a:solidFill>
                  <a:schemeClr val="tx1"/>
                </a:solidFill>
              </a:rPr>
              <a:t>Residual analysis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9AF8AF-389B-E733-3B4B-AD2632A82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E5C12-5143-9348-A25D-D2DF449F8701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488177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04BE8-796D-7286-7883-92205FD4E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Statistical Analysis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D2C27-A576-19E9-6AD8-A58D5585F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Residual analysis assesses the deviations between the simulated and experimental data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424C6-8521-E660-E30D-BCD2ADEB5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12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8416C370-C1E8-2979-1DD4-2A45D66BAAF6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/>
              <a:t>Residual Analysis</a:t>
            </a:r>
          </a:p>
        </p:txBody>
      </p:sp>
      <p:pic>
        <p:nvPicPr>
          <p:cNvPr id="11" name="Picture 10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1EC926FC-00CA-057F-D6D1-565BB986BE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395" y="2632890"/>
            <a:ext cx="3558709" cy="2101082"/>
          </a:xfrm>
          <a:prstGeom prst="rect">
            <a:avLst/>
          </a:prstGeom>
        </p:spPr>
      </p:pic>
      <p:pic>
        <p:nvPicPr>
          <p:cNvPr id="13" name="Picture 12" descr="A graph of a graph showing a number of energy and a number&#10;&#10;AI-generated content may be incorrect.">
            <a:extLst>
              <a:ext uri="{FF2B5EF4-FFF2-40B4-BE49-F238E27FC236}">
                <a16:creationId xmlns:a16="http://schemas.microsoft.com/office/drawing/2014/main" id="{EC6FFB53-C2FC-92FA-4F82-62EECCDB07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37" y="2651425"/>
            <a:ext cx="3558709" cy="2135895"/>
          </a:xfrm>
          <a:prstGeom prst="rect">
            <a:avLst/>
          </a:prstGeom>
        </p:spPr>
      </p:pic>
      <p:pic>
        <p:nvPicPr>
          <p:cNvPr id="14" name="Picture 13" descr="A diagram of a function&#10;&#10;AI-generated content may be incorrect.">
            <a:extLst>
              <a:ext uri="{FF2B5EF4-FFF2-40B4-BE49-F238E27FC236}">
                <a16:creationId xmlns:a16="http://schemas.microsoft.com/office/drawing/2014/main" id="{A077133B-4292-9BC8-B7BC-5626F0340F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354" y="2361446"/>
            <a:ext cx="3558709" cy="26439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58D98DE-4687-D7A8-1D51-950A93D70EC1}"/>
                  </a:ext>
                </a:extLst>
              </p:cNvPr>
              <p:cNvSpPr txBox="1"/>
              <p:nvPr/>
            </p:nvSpPr>
            <p:spPr>
              <a:xfrm>
                <a:off x="7963351" y="5097874"/>
                <a:ext cx="3470712" cy="16326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ctr">
                  <a:lnSpc>
                    <a:spcPct val="105000"/>
                  </a:lnSpc>
                </a:pPr>
                <a:r>
                  <a:rPr lang="en-GB" sz="1600" b="0" i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Gaussian fit:</a:t>
                </a:r>
              </a:p>
              <a:p>
                <a:pPr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=0.00 ±0.0001</m:t>
                      </m:r>
                    </m:oMath>
                  </m:oMathPara>
                </a14:m>
                <a:endParaRPr lang="en-GB" sz="1600" b="0" i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=0.0008±0.0001</m:t>
                      </m:r>
                    </m:oMath>
                  </m:oMathPara>
                </a14:m>
                <a:br>
                  <a:rPr lang="en-GB" sz="1600" b="0" i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en-GB" sz="1600" b="0" i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05000"/>
                  </a:lnSpc>
                </a:pPr>
                <a:endParaRPr lang="en-GB" sz="1600" b="0" i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FWHM</m:t>
                      </m:r>
                      <m:r>
                        <m:rPr>
                          <m:nor/>
                        </m:rPr>
                        <a:rPr lang="en-GB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= 2</m:t>
                      </m:r>
                      <m:rad>
                        <m:radPr>
                          <m:degHide m:val="on"/>
                          <m:ctrlP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m:rPr>
                              <m:nor/>
                            </m:rPr>
                            <a:rPr lang="en-GB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0.0019</m:t>
                      </m:r>
                    </m:oMath>
                  </m:oMathPara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58D98DE-4687-D7A8-1D51-950A93D70E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3351" y="5097874"/>
                <a:ext cx="3470712" cy="1632626"/>
              </a:xfrm>
              <a:prstGeom prst="rect">
                <a:avLst/>
              </a:prstGeom>
              <a:blipFill>
                <a:blip r:embed="rId6"/>
                <a:stretch>
                  <a:fillRect t="-41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C750F447-3EBB-05CC-5E10-BFD00F427BD2}"/>
              </a:ext>
            </a:extLst>
          </p:cNvPr>
          <p:cNvSpPr txBox="1"/>
          <p:nvPr/>
        </p:nvSpPr>
        <p:spPr>
          <a:xfrm>
            <a:off x="590374" y="5253141"/>
            <a:ext cx="4156512" cy="45855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>
                <a:solidFill>
                  <a:schemeClr val="tx1"/>
                </a:solidFill>
              </a:rPr>
              <a:t>Fitted a logarithmic function of the form: </a:t>
            </a:r>
            <a:endParaRPr lang="en-GB" sz="1600" i="1">
              <a:latin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D88815C-36EA-4AD5-AC07-EDE1665B15E4}"/>
                  </a:ext>
                </a:extLst>
              </p:cNvPr>
              <p:cNvSpPr txBox="1"/>
              <p:nvPr/>
            </p:nvSpPr>
            <p:spPr>
              <a:xfrm>
                <a:off x="4239339" y="4968858"/>
                <a:ext cx="2511088" cy="7428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i="1" smtClean="0">
                          <a:latin typeface="Cambria Math" panose="02040503050406030204" pitchFamily="18" charset="0"/>
                        </a:rPr>
                        <m:t>l</m:t>
                      </m:r>
                      <m:r>
                        <m:rPr>
                          <m:nor/>
                        </m:rPr>
                        <a:rPr lang="en-GB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og</m:t>
                      </m:r>
                      <m:r>
                        <m:rPr>
                          <m:nor/>
                        </m:rPr>
                        <a:rPr lang="en-GB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𝑑𝐸</m:t>
                          </m:r>
                        </m:den>
                      </m:f>
                      <m:r>
                        <m:rPr>
                          <m:nor/>
                        </m:rPr>
                        <a:rPr lang="en-GB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 = </m:t>
                      </m:r>
                      <m:r>
                        <m:rPr>
                          <m:nor/>
                        </m:rPr>
                        <a:rPr lang="en-GB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r>
                        <m:rPr>
                          <m:nor/>
                        </m:rPr>
                        <a:rPr lang="en-GB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GB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GB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  <a:p>
                <a:pPr algn="l">
                  <a:lnSpc>
                    <a:spcPct val="105000"/>
                  </a:lnSpc>
                </a:pPr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D88815C-36EA-4AD5-AC07-EDE1665B15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9339" y="4968858"/>
                <a:ext cx="2511088" cy="742841"/>
              </a:xfrm>
              <a:prstGeom prst="rect">
                <a:avLst/>
              </a:prstGeom>
              <a:blipFill>
                <a:blip r:embed="rId7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CA4BE-DC46-7636-C40B-003E88EAE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6C11-2987-EA49-B872-3B8F6BA68CF2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41928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graph of a normalized comparison of three simulations&#10;&#10;AI-generated content may be incorrect.">
            <a:extLst>
              <a:ext uri="{FF2B5EF4-FFF2-40B4-BE49-F238E27FC236}">
                <a16:creationId xmlns:a16="http://schemas.microsoft.com/office/drawing/2014/main" id="{E4CA44BF-B3C3-53C9-84D8-FF6D6614B3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990" y="1041230"/>
            <a:ext cx="4835304" cy="2901182"/>
          </a:xfrm>
          <a:prstGeom prst="rect">
            <a:avLst/>
          </a:prstGeom>
        </p:spPr>
      </p:pic>
      <p:pic>
        <p:nvPicPr>
          <p:cNvPr id="25" name="Picture 24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7C358ACE-0547-CACC-405A-4E3DDB25F4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468" y="1041229"/>
            <a:ext cx="4835305" cy="29011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66361C-2047-3F46-8178-33D479A78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Statistical Analysis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E4A140-3D32-FFAE-DF56-D47A269FF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13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B367FE5-CF14-52AC-44E1-B4F52FFEB304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/>
              <a:t>Methodology and Final Plots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3D20C4-4D57-6A52-03E4-19BA58106DC9}"/>
              </a:ext>
            </a:extLst>
          </p:cNvPr>
          <p:cNvSpPr txBox="1"/>
          <p:nvPr/>
        </p:nvSpPr>
        <p:spPr>
          <a:xfrm>
            <a:off x="2873829" y="519901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GB" sz="16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DEA4E19-B451-6DA8-111E-5E3DC24F8BA4}"/>
                  </a:ext>
                </a:extLst>
              </p:cNvPr>
              <p:cNvSpPr txBox="1"/>
              <p:nvPr/>
            </p:nvSpPr>
            <p:spPr>
              <a:xfrm>
                <a:off x="7549697" y="1147387"/>
                <a:ext cx="3289277" cy="205491"/>
              </a:xfrm>
              <a:prstGeom prst="rect">
                <a:avLst/>
              </a:prstGeom>
              <a:solidFill>
                <a:schemeClr val="lt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1200">
                    <a:solidFill>
                      <a:schemeClr val="tx1"/>
                    </a:solidFill>
                  </a:rPr>
                  <a:t>                      Stack 119: </a:t>
                </a:r>
                <a:r>
                  <a:rPr lang="en-GB" sz="1200"/>
                  <a:t>2</a:t>
                </a:r>
                <a:r>
                  <a:rPr lang="en-GB" sz="12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GB" sz="1200">
                    <a:solidFill>
                      <a:schemeClr val="tx1"/>
                    </a:solidFill>
                  </a:rPr>
                  <a:t>m Target             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DEA4E19-B451-6DA8-111E-5E3DC24F8B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9697" y="1147387"/>
                <a:ext cx="3289277" cy="205491"/>
              </a:xfrm>
              <a:prstGeom prst="rect">
                <a:avLst/>
              </a:prstGeom>
              <a:blipFill>
                <a:blip r:embed="rId5"/>
                <a:stretch>
                  <a:fillRect t="-23529" b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14D07C7-22BD-FCAB-C467-535EBEC06B33}"/>
                  </a:ext>
                </a:extLst>
              </p:cNvPr>
              <p:cNvSpPr txBox="1"/>
              <p:nvPr/>
            </p:nvSpPr>
            <p:spPr>
              <a:xfrm>
                <a:off x="2042216" y="1147388"/>
                <a:ext cx="3148314" cy="206425"/>
              </a:xfrm>
              <a:prstGeom prst="rect">
                <a:avLst/>
              </a:prstGeom>
              <a:solidFill>
                <a:schemeClr val="lt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1200">
                    <a:solidFill>
                      <a:schemeClr val="tx1"/>
                    </a:solidFill>
                  </a:rPr>
                  <a:t>                    Stack 036: 5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GB" sz="1200">
                    <a:solidFill>
                      <a:schemeClr val="tx1"/>
                    </a:solidFill>
                  </a:rPr>
                  <a:t>m Target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14D07C7-22BD-FCAB-C467-535EBEC06B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2216" y="1147388"/>
                <a:ext cx="3148314" cy="206425"/>
              </a:xfrm>
              <a:prstGeom prst="rect">
                <a:avLst/>
              </a:prstGeom>
              <a:blipFill>
                <a:blip r:embed="rId6"/>
                <a:stretch>
                  <a:fillRect t="-23529" b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104BC223-CAFD-89C1-C099-7639A3822254}"/>
              </a:ext>
            </a:extLst>
          </p:cNvPr>
          <p:cNvSpPr txBox="1"/>
          <p:nvPr/>
        </p:nvSpPr>
        <p:spPr>
          <a:xfrm>
            <a:off x="283718" y="4288262"/>
            <a:ext cx="12116544" cy="232064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400" b="1">
                <a:solidFill>
                  <a:schemeClr val="tx1"/>
                </a:solidFill>
              </a:rPr>
              <a:t>Method employed:</a:t>
            </a:r>
          </a:p>
          <a:p>
            <a:pPr marL="342900" indent="-342900" algn="l">
              <a:lnSpc>
                <a:spcPct val="105000"/>
              </a:lnSpc>
              <a:buFont typeface="+mj-lt"/>
              <a:buAutoNum type="arabicPeriod"/>
            </a:pPr>
            <a:r>
              <a:rPr lang="en-GB" sz="1400"/>
              <a:t>C</a:t>
            </a:r>
            <a:r>
              <a:rPr lang="en-GB" sz="1400">
                <a:solidFill>
                  <a:schemeClr val="tx1"/>
                </a:solidFill>
              </a:rPr>
              <a:t>hi-squared statistic was computed for each simulated electron temperature </a:t>
            </a:r>
          </a:p>
          <a:p>
            <a:pPr marL="342900" indent="-342900" algn="l">
              <a:lnSpc>
                <a:spcPct val="105000"/>
              </a:lnSpc>
              <a:buFont typeface="+mj-lt"/>
              <a:buAutoNum type="arabicPeriod"/>
            </a:pPr>
            <a:r>
              <a:rPr lang="en-GB" sz="1400">
                <a:solidFill>
                  <a:schemeClr val="tx1"/>
                </a:solidFill>
              </a:rPr>
              <a:t>DOF = number of data points – number of fitting parameters</a:t>
            </a:r>
          </a:p>
          <a:p>
            <a:pPr marL="342900" indent="-342900" algn="l">
              <a:lnSpc>
                <a:spcPct val="105000"/>
              </a:lnSpc>
              <a:buFont typeface="+mj-lt"/>
              <a:buAutoNum type="arabicPeriod"/>
            </a:pPr>
            <a:r>
              <a:rPr lang="en-GB" sz="1400"/>
              <a:t>Reduced Chi-squared = Chi-squared/ DOF</a:t>
            </a:r>
            <a:endParaRPr lang="en-GB" sz="1400">
              <a:solidFill>
                <a:schemeClr val="tx1"/>
              </a:solidFill>
            </a:endParaRPr>
          </a:p>
          <a:p>
            <a:pPr algn="l">
              <a:lnSpc>
                <a:spcPct val="105000"/>
              </a:lnSpc>
            </a:pPr>
            <a:endParaRPr lang="en-GB" sz="1400">
              <a:solidFill>
                <a:schemeClr val="tx1"/>
              </a:solidFill>
            </a:endParaRPr>
          </a:p>
          <a:p>
            <a:pPr algn="l">
              <a:lnSpc>
                <a:spcPct val="105000"/>
              </a:lnSpc>
            </a:pPr>
            <a:r>
              <a:rPr lang="en-GB" sz="1400" b="1"/>
              <a:t>Conclusions:</a:t>
            </a:r>
          </a:p>
          <a:p>
            <a:pPr marL="285750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400"/>
              <a:t>Simulation cannot capture the complexity of the experimental data comprehensively </a:t>
            </a:r>
          </a:p>
          <a:p>
            <a:pPr marL="285750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400"/>
              <a:t>Assumptions used to describe real life data analytically is too simplified; </a:t>
            </a:r>
          </a:p>
          <a:p>
            <a:pPr marL="285750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400" b="0" i="0" u="none" strike="noStrike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Proton acceleration is very complex and dynamic process, making it difficult to describe it fully analytically</a:t>
            </a:r>
            <a:endParaRPr lang="en-GB" sz="1400"/>
          </a:p>
          <a:p>
            <a:pPr algn="l">
              <a:lnSpc>
                <a:spcPct val="105000"/>
              </a:lnSpc>
            </a:pPr>
            <a:endParaRPr lang="en-GB" sz="1600" b="1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8DE1B47-DE32-527D-73CB-D18B07C895A1}"/>
                  </a:ext>
                </a:extLst>
              </p:cNvPr>
              <p:cNvSpPr txBox="1"/>
              <p:nvPr/>
            </p:nvSpPr>
            <p:spPr>
              <a:xfrm>
                <a:off x="2997894" y="3961897"/>
                <a:ext cx="1244321" cy="298214"/>
              </a:xfrm>
              <a:prstGeom prst="rect">
                <a:avLst/>
              </a:prstGeom>
              <a:noFill/>
              <a:ln w="19050">
                <a:solidFill>
                  <a:srgbClr val="0000CD"/>
                </a:solidFill>
              </a:ln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=32.8</m:t>
                      </m:r>
                    </m:oMath>
                  </m:oMathPara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8DE1B47-DE32-527D-73CB-D18B07C895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7894" y="3961897"/>
                <a:ext cx="1244321" cy="29821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9050">
                <a:solidFill>
                  <a:srgbClr val="0000CD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8F3B72A-4289-5BEF-A958-D9F0D9AE05F5}"/>
                  </a:ext>
                </a:extLst>
              </p:cNvPr>
              <p:cNvSpPr txBox="1"/>
              <p:nvPr/>
            </p:nvSpPr>
            <p:spPr>
              <a:xfrm>
                <a:off x="8082356" y="3934506"/>
                <a:ext cx="1244321" cy="298214"/>
              </a:xfrm>
              <a:prstGeom prst="rect">
                <a:avLst/>
              </a:prstGeom>
              <a:noFill/>
              <a:ln w="19050">
                <a:solidFill>
                  <a:srgbClr val="0000CD"/>
                </a:solidFill>
              </a:ln>
            </p:spPr>
            <p:txBody>
              <a:bodyPr wrap="non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=8.17</m:t>
                      </m:r>
                    </m:oMath>
                  </m:oMathPara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8F3B72A-4289-5BEF-A958-D9F0D9AE05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2356" y="3934506"/>
                <a:ext cx="1244321" cy="29821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9050">
                <a:solidFill>
                  <a:srgbClr val="0000CD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A6D11F-CEFE-D016-29E5-B2C1387A8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B88A8-E545-A140-802A-43B72071179A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52772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3B8BDE-7DD5-CB6A-BE19-E158CEE8A4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666609-B43E-44DE-25FA-A85E3A0440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013" y="6393657"/>
            <a:ext cx="1234282" cy="137319"/>
          </a:xfrm>
        </p:spPr>
        <p:txBody>
          <a:bodyPr/>
          <a:lstStyle/>
          <a:p>
            <a:fld id="{F6815864-26CF-1C4C-B115-C271B1E811F6}" type="datetime1">
              <a:rPr lang="en-GB" smtClean="0"/>
              <a:t>24/03/2025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21FEA-4773-8AAD-5419-8FCF94077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6457" y="6393657"/>
            <a:ext cx="319088" cy="137319"/>
          </a:xfrm>
        </p:spPr>
        <p:txBody>
          <a:bodyPr/>
          <a:lstStyle/>
          <a:p>
            <a:fld id="{CBA53E11-492D-48B3-9F9B-09541CA2A39A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4EA93E-C0D5-3402-912B-528C68E9EB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500" y="2417763"/>
            <a:ext cx="9144000" cy="1847850"/>
          </a:xfrm>
        </p:spPr>
        <p:txBody>
          <a:bodyPr/>
          <a:lstStyle/>
          <a:p>
            <a:r>
              <a:rPr lang="en-US"/>
              <a:t>Project Part 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AC7DD6-1FE2-873D-D950-5326F52C71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500" y="4383088"/>
            <a:ext cx="9144000" cy="1322388"/>
          </a:xfrm>
        </p:spPr>
        <p:txBody>
          <a:bodyPr/>
          <a:lstStyle/>
          <a:p>
            <a:r>
              <a:rPr lang="en-US"/>
              <a:t>Quadrupole Analysis</a:t>
            </a:r>
          </a:p>
        </p:txBody>
      </p:sp>
    </p:spTree>
    <p:extLst>
      <p:ext uri="{BB962C8B-B14F-4D97-AF65-F5344CB8AC3E}">
        <p14:creationId xmlns:p14="http://schemas.microsoft.com/office/powerpoint/2010/main" val="214711164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71462-21A5-C1DB-750F-921BCAC69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Experiment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ADE87-37AA-9958-C2D0-AAD96D9B3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15</a:t>
            </a:fld>
            <a:endParaRPr lang="en-GB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2FC1831-ED60-AE95-B356-B5ECAF698B52}"/>
              </a:ext>
            </a:extLst>
          </p:cNvPr>
          <p:cNvGraphicFramePr>
            <a:graphicFrameLocks noGrp="1"/>
          </p:cNvGraphicFramePr>
          <p:nvPr/>
        </p:nvGraphicFramePr>
        <p:xfrm>
          <a:off x="325800" y="4465931"/>
          <a:ext cx="4622718" cy="18278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311359">
                  <a:extLst>
                    <a:ext uri="{9D8B030D-6E8A-4147-A177-3AD203B41FA5}">
                      <a16:colId xmlns:a16="http://schemas.microsoft.com/office/drawing/2014/main" val="2672647622"/>
                    </a:ext>
                  </a:extLst>
                </a:gridCol>
                <a:gridCol w="2311359">
                  <a:extLst>
                    <a:ext uri="{9D8B030D-6E8A-4147-A177-3AD203B41FA5}">
                      <a16:colId xmlns:a16="http://schemas.microsoft.com/office/drawing/2014/main" val="563016182"/>
                    </a:ext>
                  </a:extLst>
                </a:gridCol>
              </a:tblGrid>
              <a:tr h="365564"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ysClr val="windowText" lastClr="000000"/>
                          </a:solidFill>
                        </a:rPr>
                        <a:t>Laser Parameter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ysClr val="windowText" lastClr="000000"/>
                          </a:solidFill>
                        </a:rPr>
                        <a:t>Value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814327"/>
                  </a:ext>
                </a:extLst>
              </a:tr>
              <a:tr h="365564">
                <a:tc>
                  <a:txBody>
                    <a:bodyPr/>
                    <a:lstStyle/>
                    <a:p>
                      <a:r>
                        <a:rPr lang="en-GB"/>
                        <a:t>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0.8 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715777"/>
                  </a:ext>
                </a:extLst>
              </a:tr>
              <a:tr h="365564">
                <a:tc>
                  <a:txBody>
                    <a:bodyPr/>
                    <a:lstStyle/>
                    <a:p>
                      <a:r>
                        <a:rPr lang="en-GB"/>
                        <a:t>Pulse 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28 fs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2165322"/>
                  </a:ext>
                </a:extLst>
              </a:tr>
              <a:tr h="365564">
                <a:tc>
                  <a:txBody>
                    <a:bodyPr/>
                    <a:lstStyle/>
                    <a:p>
                      <a:r>
                        <a:rPr lang="en-GB"/>
                        <a:t>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4 x 10</a:t>
                      </a:r>
                      <a:r>
                        <a:rPr lang="en-GB" baseline="30000"/>
                        <a:t>20 </a:t>
                      </a:r>
                      <a:r>
                        <a:rPr lang="en-GB"/>
                        <a:t>Wcm</a:t>
                      </a:r>
                      <a:r>
                        <a:rPr lang="en-GB" baseline="30000"/>
                        <a:t>-2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195794"/>
                  </a:ext>
                </a:extLst>
              </a:tr>
              <a:tr h="365564">
                <a:tc>
                  <a:txBody>
                    <a:bodyPr/>
                    <a:lstStyle/>
                    <a:p>
                      <a:r>
                        <a:rPr lang="en-GB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70 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4134963"/>
                  </a:ext>
                </a:extLst>
              </a:tr>
            </a:tbl>
          </a:graphicData>
        </a:graphic>
      </p:graphicFrame>
      <p:grpSp>
        <p:nvGrpSpPr>
          <p:cNvPr id="51" name="Group 50">
            <a:extLst>
              <a:ext uri="{FF2B5EF4-FFF2-40B4-BE49-F238E27FC236}">
                <a16:creationId xmlns:a16="http://schemas.microsoft.com/office/drawing/2014/main" id="{2E018CC6-1839-9085-8979-8E879C58AD5F}"/>
              </a:ext>
            </a:extLst>
          </p:cNvPr>
          <p:cNvGrpSpPr/>
          <p:nvPr/>
        </p:nvGrpSpPr>
        <p:grpSpPr>
          <a:xfrm>
            <a:off x="573694" y="2122764"/>
            <a:ext cx="873749" cy="895737"/>
            <a:chOff x="5506295" y="1220373"/>
            <a:chExt cx="622555" cy="634755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210653C8-66B7-D519-E21B-D70DF63688D4}"/>
                </a:ext>
              </a:extLst>
            </p:cNvPr>
            <p:cNvSpPr/>
            <p:nvPr/>
          </p:nvSpPr>
          <p:spPr>
            <a:xfrm>
              <a:off x="5506295" y="1675128"/>
              <a:ext cx="180000" cy="180000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chemeClr val="bg1"/>
                </a:solidFill>
              </a:endParaRP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90F339F0-830D-D4AD-AEB2-E303D1740CEE}"/>
                </a:ext>
              </a:extLst>
            </p:cNvPr>
            <p:cNvCxnSpPr>
              <a:stCxn id="44" idx="0"/>
            </p:cNvCxnSpPr>
            <p:nvPr/>
          </p:nvCxnSpPr>
          <p:spPr>
            <a:xfrm flipV="1">
              <a:off x="5596295" y="1220373"/>
              <a:ext cx="5817" cy="454755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2EB45184-0D18-2B2D-0C2D-10422516D50A}"/>
                </a:ext>
              </a:extLst>
            </p:cNvPr>
            <p:cNvCxnSpPr>
              <a:cxnSpLocks/>
            </p:cNvCxnSpPr>
            <p:nvPr/>
          </p:nvCxnSpPr>
          <p:spPr>
            <a:xfrm>
              <a:off x="5686295" y="1765128"/>
              <a:ext cx="442555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760CE73-3F49-D9E2-A8E4-8663BE5429D6}"/>
                  </a:ext>
                </a:extLst>
              </p:cNvPr>
              <p:cNvSpPr txBox="1"/>
              <p:nvPr/>
            </p:nvSpPr>
            <p:spPr>
              <a:xfrm>
                <a:off x="599815" y="1878514"/>
                <a:ext cx="265239" cy="2598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𝑦</m:t>
                      </m:r>
                    </m:oMath>
                  </m:oMathPara>
                </a14:m>
                <a:endParaRPr lang="en-GB" sz="16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l">
                  <a:lnSpc>
                    <a:spcPct val="105000"/>
                  </a:lnSpc>
                </a:pPr>
                <a:endParaRPr lang="en-GB" sz="16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760CE73-3F49-D9E2-A8E4-8663BE5429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815" y="1878514"/>
                <a:ext cx="265239" cy="259808"/>
              </a:xfrm>
              <a:prstGeom prst="rect">
                <a:avLst/>
              </a:prstGeom>
              <a:blipFill>
                <a:blip r:embed="rId3"/>
                <a:stretch>
                  <a:fillRect b="-18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B7F8F48-1925-46BC-A95F-13D0AFBDE38B}"/>
                  </a:ext>
                </a:extLst>
              </p:cNvPr>
              <p:cNvSpPr txBox="1"/>
              <p:nvPr/>
            </p:nvSpPr>
            <p:spPr>
              <a:xfrm>
                <a:off x="385876" y="2764493"/>
                <a:ext cx="184043" cy="243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</m:oMath>
                  </m:oMathPara>
                </a14:m>
                <a:endParaRPr lang="en-GB" sz="16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B7F8F48-1925-46BC-A95F-13D0AFBDE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876" y="2764493"/>
                <a:ext cx="184043" cy="243913"/>
              </a:xfrm>
              <a:prstGeom prst="rect">
                <a:avLst/>
              </a:prstGeom>
              <a:blipFill>
                <a:blip r:embed="rId4"/>
                <a:stretch>
                  <a:fillRect l="-6667" r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CE7E227-5996-B3FE-3A86-5233FEBCBAB8}"/>
                  </a:ext>
                </a:extLst>
              </p:cNvPr>
              <p:cNvSpPr txBox="1"/>
              <p:nvPr/>
            </p:nvSpPr>
            <p:spPr>
              <a:xfrm>
                <a:off x="1417994" y="2755846"/>
                <a:ext cx="189624" cy="2328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</m:oMath>
                  </m:oMathPara>
                </a14:m>
                <a:endParaRPr lang="en-GB" sz="16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CE7E227-5996-B3FE-3A86-5233FEBCBA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7994" y="2755846"/>
                <a:ext cx="189624" cy="232838"/>
              </a:xfrm>
              <a:prstGeom prst="rect">
                <a:avLst/>
              </a:prstGeom>
              <a:blipFill>
                <a:blip r:embed="rId5"/>
                <a:stretch>
                  <a:fillRect l="-6452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B221E1D-788E-7769-2716-CA8DC4E19421}"/>
              </a:ext>
            </a:extLst>
          </p:cNvPr>
          <p:cNvCxnSpPr>
            <a:stCxn id="44" idx="1"/>
            <a:endCxn id="44" idx="5"/>
          </p:cNvCxnSpPr>
          <p:nvPr/>
        </p:nvCxnSpPr>
        <p:spPr>
          <a:xfrm>
            <a:off x="610691" y="2801692"/>
            <a:ext cx="178634" cy="1796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912DB15-1FEA-03E3-4D00-8AC5C238F485}"/>
              </a:ext>
            </a:extLst>
          </p:cNvPr>
          <p:cNvCxnSpPr>
            <a:cxnSpLocks/>
            <a:stCxn id="44" idx="7"/>
            <a:endCxn id="44" idx="3"/>
          </p:cNvCxnSpPr>
          <p:nvPr/>
        </p:nvCxnSpPr>
        <p:spPr>
          <a:xfrm flipH="1">
            <a:off x="610691" y="2801692"/>
            <a:ext cx="178634" cy="1796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186499E-15C7-F7A1-D5F3-759B057FD21E}"/>
              </a:ext>
            </a:extLst>
          </p:cNvPr>
          <p:cNvGrpSpPr/>
          <p:nvPr/>
        </p:nvGrpSpPr>
        <p:grpSpPr>
          <a:xfrm>
            <a:off x="2118133" y="833367"/>
            <a:ext cx="9644334" cy="3422899"/>
            <a:chOff x="138731" y="981555"/>
            <a:chExt cx="7759231" cy="2957077"/>
          </a:xfrm>
        </p:grpSpPr>
        <p:pic>
          <p:nvPicPr>
            <p:cNvPr id="70" name="Picture 69" descr="A diagram of a vacuum&#10;&#10;AI-generated content may be incorrect.">
              <a:extLst>
                <a:ext uri="{FF2B5EF4-FFF2-40B4-BE49-F238E27FC236}">
                  <a16:creationId xmlns:a16="http://schemas.microsoft.com/office/drawing/2014/main" id="{BE3AC521-842C-826F-7AA9-7782BA055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" t="1797"/>
            <a:stretch/>
          </p:blipFill>
          <p:spPr>
            <a:xfrm>
              <a:off x="138731" y="981555"/>
              <a:ext cx="7759231" cy="2957077"/>
            </a:xfrm>
            <a:prstGeom prst="rect">
              <a:avLst/>
            </a:prstGeom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63BD84BF-BA22-BA82-1577-A2D6EED6417B}"/>
                </a:ext>
              </a:extLst>
            </p:cNvPr>
            <p:cNvSpPr txBox="1"/>
            <p:nvPr/>
          </p:nvSpPr>
          <p:spPr>
            <a:xfrm>
              <a:off x="805909" y="1743553"/>
              <a:ext cx="552963" cy="1129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no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700">
                  <a:solidFill>
                    <a:schemeClr val="tx1"/>
                  </a:solidFill>
                </a:rPr>
                <a:t>             46.94mm</a:t>
              </a:r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F7625824-0BF2-DBA9-0680-7E830DA9F630}"/>
                </a:ext>
              </a:extLst>
            </p:cNvPr>
            <p:cNvGrpSpPr/>
            <p:nvPr/>
          </p:nvGrpSpPr>
          <p:grpSpPr>
            <a:xfrm>
              <a:off x="1299915" y="1743553"/>
              <a:ext cx="543014" cy="147911"/>
              <a:chOff x="1299915" y="1743553"/>
              <a:chExt cx="543014" cy="147911"/>
            </a:xfrm>
          </p:grpSpPr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CE63A2F-ADD8-DBCA-A630-F3031867457E}"/>
                  </a:ext>
                </a:extLst>
              </p:cNvPr>
              <p:cNvSpPr txBox="1"/>
              <p:nvPr/>
            </p:nvSpPr>
            <p:spPr>
              <a:xfrm>
                <a:off x="1299915" y="1743553"/>
                <a:ext cx="456772" cy="11295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700">
                    <a:solidFill>
                      <a:schemeClr val="bg1"/>
                    </a:solidFill>
                  </a:rPr>
                  <a:t>32.33mm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6C84F8BB-6930-9434-2AA9-849CAC32AA0C}"/>
                  </a:ext>
                </a:extLst>
              </p:cNvPr>
              <p:cNvSpPr txBox="1"/>
              <p:nvPr/>
            </p:nvSpPr>
            <p:spPr>
              <a:xfrm>
                <a:off x="1378403" y="1778508"/>
                <a:ext cx="464526" cy="1129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700">
                    <a:solidFill>
                      <a:schemeClr val="tx1"/>
                    </a:solidFill>
                  </a:rPr>
                  <a:t>32.33mm</a:t>
                </a:r>
              </a:p>
            </p:txBody>
          </p:sp>
        </p:grp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6ED546B1-19C6-5C06-17FC-335F4EEB5717}"/>
                </a:ext>
              </a:extLst>
            </p:cNvPr>
            <p:cNvSpPr txBox="1"/>
            <p:nvPr/>
          </p:nvSpPr>
          <p:spPr>
            <a:xfrm>
              <a:off x="3854547" y="1558993"/>
              <a:ext cx="1020816" cy="1129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no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700">
                  <a:solidFill>
                    <a:schemeClr val="tx1"/>
                  </a:solidFill>
                </a:rPr>
                <a:t>1775.20mm</a:t>
              </a: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7CE82-70EA-85E7-5CA8-AEC4B8169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9AB5-FE74-604D-8629-25072CF2F826}" type="datetime1">
              <a:rPr lang="en-GB" smtClean="0"/>
              <a:t>25/03/2025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247437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6C12A-7A05-38D5-1394-79C33CBB2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Data and Key Observations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98B4D-6468-E21B-A03F-D08A1028D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16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AAB3F2F6-A9C7-887A-92C9-86D12EEA70F4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/>
              <a:t>Preliminary Simulation Results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A53F7D8-7381-2D80-89EA-BEE7DAED91BB}"/>
              </a:ext>
            </a:extLst>
          </p:cNvPr>
          <p:cNvGrpSpPr/>
          <p:nvPr/>
        </p:nvGrpSpPr>
        <p:grpSpPr>
          <a:xfrm>
            <a:off x="364734" y="3278404"/>
            <a:ext cx="11626500" cy="1476823"/>
            <a:chOff x="359911" y="4270432"/>
            <a:chExt cx="11626500" cy="1476823"/>
          </a:xfrm>
        </p:grpSpPr>
        <p:pic>
          <p:nvPicPr>
            <p:cNvPr id="10" name="Picture 9" descr="A graph with a number of red and yellow squares&#10;&#10;AI-generated content may be incorrect.">
              <a:extLst>
                <a:ext uri="{FF2B5EF4-FFF2-40B4-BE49-F238E27FC236}">
                  <a16:creationId xmlns:a16="http://schemas.microsoft.com/office/drawing/2014/main" id="{EAEDA276-D109-04A7-C538-893A5ECD10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67159" y="4294625"/>
              <a:ext cx="1719252" cy="1452630"/>
            </a:xfrm>
            <a:prstGeom prst="rect">
              <a:avLst/>
            </a:prstGeom>
          </p:spPr>
        </p:pic>
        <p:pic>
          <p:nvPicPr>
            <p:cNvPr id="11" name="Picture 10" descr="A grid with a number of objects in it&#10;&#10;AI-generated content may be incorrect.">
              <a:extLst>
                <a:ext uri="{FF2B5EF4-FFF2-40B4-BE49-F238E27FC236}">
                  <a16:creationId xmlns:a16="http://schemas.microsoft.com/office/drawing/2014/main" id="{2ABF29EF-4688-AF66-A3B0-FACFED446A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68374" y="4270432"/>
              <a:ext cx="1695650" cy="1446289"/>
            </a:xfrm>
            <a:prstGeom prst="rect">
              <a:avLst/>
            </a:prstGeom>
          </p:spPr>
        </p:pic>
        <p:pic>
          <p:nvPicPr>
            <p:cNvPr id="12" name="Picture 11" descr="A graph with a number of red and yellow lines&#10;&#10;AI-generated content may be incorrect.">
              <a:extLst>
                <a:ext uri="{FF2B5EF4-FFF2-40B4-BE49-F238E27FC236}">
                  <a16:creationId xmlns:a16="http://schemas.microsoft.com/office/drawing/2014/main" id="{712CD3B5-B1BC-C684-E79B-1448F5302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47691" y="4290997"/>
              <a:ext cx="1719252" cy="1434830"/>
            </a:xfrm>
            <a:prstGeom prst="rect">
              <a:avLst/>
            </a:prstGeom>
          </p:spPr>
        </p:pic>
        <p:pic>
          <p:nvPicPr>
            <p:cNvPr id="13" name="Picture 12" descr="A graph with a red and yellow gradient&#10;&#10;AI-generated content may be incorrect.">
              <a:extLst>
                <a:ext uri="{FF2B5EF4-FFF2-40B4-BE49-F238E27FC236}">
                  <a16:creationId xmlns:a16="http://schemas.microsoft.com/office/drawing/2014/main" id="{9D94318C-5D38-1160-430D-DFABE3EAC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47475" y="4279539"/>
              <a:ext cx="1690060" cy="1446288"/>
            </a:xfrm>
            <a:prstGeom prst="rect">
              <a:avLst/>
            </a:prstGeom>
          </p:spPr>
        </p:pic>
        <p:pic>
          <p:nvPicPr>
            <p:cNvPr id="14" name="Picture 13" descr="A graph with a blurry image of a person&#10;&#10;AI-generated content may be incorrect.">
              <a:extLst>
                <a:ext uri="{FF2B5EF4-FFF2-40B4-BE49-F238E27FC236}">
                  <a16:creationId xmlns:a16="http://schemas.microsoft.com/office/drawing/2014/main" id="{CCB2459F-8922-DBFE-B4BD-889DD48F813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19858" y="4310516"/>
              <a:ext cx="1649155" cy="1367802"/>
            </a:xfrm>
            <a:prstGeom prst="rect">
              <a:avLst/>
            </a:prstGeom>
          </p:spPr>
        </p:pic>
        <p:pic>
          <p:nvPicPr>
            <p:cNvPr id="15" name="Picture 14" descr="A graph with a blurry image of a person's body&#10;&#10;AI-generated content may be incorrect.">
              <a:extLst>
                <a:ext uri="{FF2B5EF4-FFF2-40B4-BE49-F238E27FC236}">
                  <a16:creationId xmlns:a16="http://schemas.microsoft.com/office/drawing/2014/main" id="{CD6F7699-8765-1E22-B085-15571C34F37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072581" y="4281468"/>
              <a:ext cx="1649155" cy="1415247"/>
            </a:xfrm>
            <a:prstGeom prst="rect">
              <a:avLst/>
            </a:prstGeom>
          </p:spPr>
        </p:pic>
        <p:pic>
          <p:nvPicPr>
            <p:cNvPr id="16" name="Picture 15" descr="A graph with a square shape&#10;&#10;AI-generated content may be incorrect.">
              <a:extLst>
                <a:ext uri="{FF2B5EF4-FFF2-40B4-BE49-F238E27FC236}">
                  <a16:creationId xmlns:a16="http://schemas.microsoft.com/office/drawing/2014/main" id="{457990FA-3BF8-D31A-5B22-B9E6C4CA9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9911" y="4296148"/>
              <a:ext cx="1747921" cy="1385889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1D4AD48-72F7-D9DE-7CE7-528C7CCEB717}"/>
              </a:ext>
            </a:extLst>
          </p:cNvPr>
          <p:cNvGrpSpPr/>
          <p:nvPr/>
        </p:nvGrpSpPr>
        <p:grpSpPr>
          <a:xfrm>
            <a:off x="-13699" y="1496290"/>
            <a:ext cx="12009848" cy="1787673"/>
            <a:chOff x="-13699" y="2539888"/>
            <a:chExt cx="12009848" cy="1787673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401D247-B2A9-59E6-4C17-379967CB65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769006" y="2539888"/>
              <a:ext cx="2227143" cy="1787673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474301D-9A85-36D3-3BEF-216412877F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091840" y="2557645"/>
              <a:ext cx="2227143" cy="1769916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849DF8F1-179E-52FD-ED6C-C9473E020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452294" y="2569918"/>
              <a:ext cx="2183412" cy="1752572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0C7F0BF-E329-C949-879C-DC555CCC207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851367" y="2598372"/>
              <a:ext cx="2138410" cy="1705044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23219414-F129-38B4-CBEA-A638FE5925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232708" y="2605472"/>
              <a:ext cx="2138410" cy="1716449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9A124D53-6A81-5631-2CB9-3CAC938477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610894" y="2602036"/>
              <a:ext cx="2138410" cy="171644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FC70138-4C22-4CD2-C362-E5432A2459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-13699" y="2581482"/>
              <a:ext cx="2150463" cy="1726124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79D05B2-3DFA-7587-68B9-1B379B73D215}"/>
              </a:ext>
            </a:extLst>
          </p:cNvPr>
          <p:cNvSpPr txBox="1"/>
          <p:nvPr/>
        </p:nvSpPr>
        <p:spPr>
          <a:xfrm>
            <a:off x="194431" y="4905315"/>
            <a:ext cx="9226591" cy="125414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b="1">
                <a:solidFill>
                  <a:schemeClr val="tx1"/>
                </a:solidFill>
              </a:rPr>
              <a:t>Key Observations</a:t>
            </a:r>
          </a:p>
          <a:p>
            <a:pPr marL="800077" lvl="1" indent="-342900">
              <a:lnSpc>
                <a:spcPct val="105000"/>
              </a:lnSpc>
              <a:buFont typeface="+mj-lt"/>
              <a:buAutoNum type="arabicPeriod"/>
            </a:pPr>
            <a:r>
              <a:rPr lang="en-GB" sz="1600"/>
              <a:t>Rectangular</a:t>
            </a:r>
            <a:r>
              <a:rPr lang="en-GB" sz="1600">
                <a:solidFill>
                  <a:schemeClr val="tx1"/>
                </a:solidFill>
              </a:rPr>
              <a:t>-shaped distribution seen in the simulation</a:t>
            </a:r>
          </a:p>
          <a:p>
            <a:pPr marL="800077" lvl="1" indent="-342900">
              <a:lnSpc>
                <a:spcPct val="105000"/>
              </a:lnSpc>
              <a:buFont typeface="+mj-lt"/>
              <a:buAutoNum type="arabicPeriod"/>
            </a:pPr>
            <a:r>
              <a:rPr lang="en-GB" sz="1600"/>
              <a:t>Logarithmic scale closely matches experimental data</a:t>
            </a:r>
          </a:p>
          <a:p>
            <a:pPr marL="800077" lvl="1" indent="-342900">
              <a:lnSpc>
                <a:spcPct val="105000"/>
              </a:lnSpc>
              <a:buFont typeface="+mj-lt"/>
              <a:buAutoNum type="arabicPeriod"/>
            </a:pPr>
            <a:r>
              <a:rPr lang="en-GB" sz="1600">
                <a:solidFill>
                  <a:schemeClr val="tx1"/>
                </a:solidFill>
              </a:rPr>
              <a:t>Notable shape change between layers 4</a:t>
            </a:r>
            <a:r>
              <a:rPr lang="en-GB" sz="1600">
                <a:sym typeface="Wingdings" pitchFamily="2" charset="2"/>
              </a:rPr>
              <a:t> and</a:t>
            </a:r>
            <a:r>
              <a:rPr lang="en-GB" sz="1600">
                <a:solidFill>
                  <a:schemeClr val="tx1"/>
                </a:solidFill>
                <a:sym typeface="Wingdings" pitchFamily="2" charset="2"/>
              </a:rPr>
              <a:t> 5,</a:t>
            </a:r>
          </a:p>
          <a:p>
            <a:pPr lvl="1">
              <a:lnSpc>
                <a:spcPct val="105000"/>
              </a:lnSpc>
            </a:pPr>
            <a:r>
              <a:rPr lang="en-GB" sz="1600">
                <a:sym typeface="Wingdings" pitchFamily="2" charset="2"/>
              </a:rPr>
              <a:t>        </a:t>
            </a:r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5E08C0B-DA37-9B23-198C-8054EF394EAC}"/>
              </a:ext>
            </a:extLst>
          </p:cNvPr>
          <p:cNvSpPr/>
          <p:nvPr/>
        </p:nvSpPr>
        <p:spPr>
          <a:xfrm>
            <a:off x="5320761" y="1513413"/>
            <a:ext cx="3316333" cy="3258937"/>
          </a:xfrm>
          <a:prstGeom prst="rect">
            <a:avLst/>
          </a:prstGeom>
          <a:noFill/>
          <a:ln w="254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6E7F011-D76B-F676-9E44-9E12D2EC9158}"/>
              </a:ext>
            </a:extLst>
          </p:cNvPr>
          <p:cNvSpPr txBox="1"/>
          <p:nvPr/>
        </p:nvSpPr>
        <p:spPr>
          <a:xfrm>
            <a:off x="6452381" y="722285"/>
            <a:ext cx="5753226" cy="65603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>
                <a:solidFill>
                  <a:schemeClr val="tx1"/>
                </a:solidFill>
              </a:rPr>
              <a:t>Simulation of 1x10</a:t>
            </a:r>
            <a:r>
              <a:rPr lang="en-GB" sz="1600" baseline="30000">
                <a:solidFill>
                  <a:schemeClr val="tx1"/>
                </a:solidFill>
              </a:rPr>
              <a:t>5</a:t>
            </a:r>
            <a:r>
              <a:rPr lang="en-GB" sz="1600">
                <a:solidFill>
                  <a:schemeClr val="tx1"/>
                </a:solidFill>
              </a:rPr>
              <a:t> particles with no shifts or tilts of quadrupoles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92AF85C-3060-FB9E-9B75-88AA3A09E772}"/>
                  </a:ext>
                </a:extLst>
              </p:cNvPr>
              <p:cNvSpPr txBox="1"/>
              <p:nvPr/>
            </p:nvSpPr>
            <p:spPr>
              <a:xfrm>
                <a:off x="621241" y="1251239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3.1 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92AF85C-3060-FB9E-9B75-88AA3A09E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241" y="1251239"/>
                <a:ext cx="1185392" cy="286645"/>
              </a:xfrm>
              <a:prstGeom prst="rect">
                <a:avLst/>
              </a:prstGeom>
              <a:blipFill>
                <a:blip r:embed="rId18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606CACB-4EEF-6BC2-0112-5E11524770F0}"/>
                  </a:ext>
                </a:extLst>
              </p:cNvPr>
              <p:cNvSpPr txBox="1"/>
              <p:nvPr/>
            </p:nvSpPr>
            <p:spPr>
              <a:xfrm>
                <a:off x="8736298" y="1174990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12.7 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606CACB-4EEF-6BC2-0112-5E11524770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6298" y="1174990"/>
                <a:ext cx="1185392" cy="286645"/>
              </a:xfrm>
              <a:prstGeom prst="rect">
                <a:avLst/>
              </a:prstGeom>
              <a:blipFill>
                <a:blip r:embed="rId19"/>
                <a:stretch>
                  <a:fillRect l="-1026" r="-7179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80D0F23-DA82-49D4-4F35-D989A57AD20F}"/>
                  </a:ext>
                </a:extLst>
              </p:cNvPr>
              <p:cNvSpPr txBox="1"/>
              <p:nvPr/>
            </p:nvSpPr>
            <p:spPr>
              <a:xfrm>
                <a:off x="7100700" y="1207417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11.4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80D0F23-DA82-49D4-4F35-D989A57AD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0700" y="1207417"/>
                <a:ext cx="1185392" cy="286645"/>
              </a:xfrm>
              <a:prstGeom prst="rect">
                <a:avLst/>
              </a:prstGeom>
              <a:blipFill>
                <a:blip r:embed="rId20"/>
                <a:stretch>
                  <a:fillRect l="-1031" r="-4639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596934D-7185-4E08-2CE5-08872A62B5C5}"/>
                  </a:ext>
                </a:extLst>
              </p:cNvPr>
              <p:cNvSpPr txBox="1"/>
              <p:nvPr/>
            </p:nvSpPr>
            <p:spPr>
              <a:xfrm>
                <a:off x="5464311" y="1199075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9.9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596934D-7185-4E08-2CE5-08872A62B5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4311" y="1199075"/>
                <a:ext cx="1185392" cy="286645"/>
              </a:xfrm>
              <a:prstGeom prst="rect">
                <a:avLst/>
              </a:prstGeom>
              <a:blipFill>
                <a:blip r:embed="rId21"/>
                <a:stretch>
                  <a:fillRect l="-1026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28C41D9-58EB-26C1-0A15-03EDFE078C21}"/>
                  </a:ext>
                </a:extLst>
              </p:cNvPr>
              <p:cNvSpPr txBox="1"/>
              <p:nvPr/>
            </p:nvSpPr>
            <p:spPr>
              <a:xfrm>
                <a:off x="3840641" y="1224974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8.2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28C41D9-58EB-26C1-0A15-03EDFE078C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0641" y="1224974"/>
                <a:ext cx="1185392" cy="286645"/>
              </a:xfrm>
              <a:prstGeom prst="rect">
                <a:avLst/>
              </a:prstGeom>
              <a:blipFill>
                <a:blip r:embed="rId22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D789EA18-C295-0348-6437-6C7CC8A2A767}"/>
                  </a:ext>
                </a:extLst>
              </p:cNvPr>
              <p:cNvSpPr txBox="1"/>
              <p:nvPr/>
            </p:nvSpPr>
            <p:spPr>
              <a:xfrm>
                <a:off x="2234087" y="1225418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6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.1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D789EA18-C295-0348-6437-6C7CC8A2A7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087" y="1225418"/>
                <a:ext cx="1185392" cy="286645"/>
              </a:xfrm>
              <a:prstGeom prst="rect">
                <a:avLst/>
              </a:prstGeom>
              <a:blipFill>
                <a:blip r:embed="rId23"/>
                <a:stretch>
                  <a:fillRect l="-1026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2B08CE12-5197-269F-B96E-A7072E8744BB}"/>
                  </a:ext>
                </a:extLst>
              </p:cNvPr>
              <p:cNvSpPr txBox="1"/>
              <p:nvPr/>
            </p:nvSpPr>
            <p:spPr>
              <a:xfrm>
                <a:off x="10470952" y="1159221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13.9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2B08CE12-5197-269F-B96E-A7072E8744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0952" y="1159221"/>
                <a:ext cx="1185392" cy="286645"/>
              </a:xfrm>
              <a:prstGeom prst="rect">
                <a:avLst/>
              </a:prstGeom>
              <a:blipFill>
                <a:blip r:embed="rId24"/>
                <a:stretch>
                  <a:fillRect l="-1031" r="-4639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895607-D321-651D-3127-10771A30F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E123E-A43C-024D-A6A0-08E3EFBF3316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2985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6EE6D-15B8-6165-833C-3BDCB895AE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F280ED-FBA9-472F-5F79-4ED9CEC508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8243" y="1598491"/>
            <a:ext cx="2167200" cy="172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C00833B-894B-855E-F506-FF01730AC1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480" y="1593652"/>
            <a:ext cx="2152800" cy="172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551B7B-8416-4383-F7AC-16832F0475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0717" y="1602758"/>
            <a:ext cx="2152800" cy="172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350D8C-201B-1B3F-3DD4-C8F0351C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Focusing Quadrupole Shift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59117-7384-CF34-1FEE-2B4991971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17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CD6A78E4-871B-F3B3-C97F-C8213D17F6C5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/>
              <a:t>Shift: x = +0.1mm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215443B-6B73-1B39-4928-369080C3ED98}"/>
              </a:ext>
            </a:extLst>
          </p:cNvPr>
          <p:cNvGrpSpPr/>
          <p:nvPr/>
        </p:nvGrpSpPr>
        <p:grpSpPr>
          <a:xfrm>
            <a:off x="364734" y="3278404"/>
            <a:ext cx="11626500" cy="1476823"/>
            <a:chOff x="359911" y="4270432"/>
            <a:chExt cx="11626500" cy="1476823"/>
          </a:xfrm>
        </p:grpSpPr>
        <p:pic>
          <p:nvPicPr>
            <p:cNvPr id="10" name="Picture 9" descr="A graph with a number of red and yellow squares&#10;&#10;AI-generated content may be incorrect.">
              <a:extLst>
                <a:ext uri="{FF2B5EF4-FFF2-40B4-BE49-F238E27FC236}">
                  <a16:creationId xmlns:a16="http://schemas.microsoft.com/office/drawing/2014/main" id="{FCD9F9CF-B349-C83D-9E52-D489FC1E5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267159" y="4294625"/>
              <a:ext cx="1719252" cy="1452630"/>
            </a:xfrm>
            <a:prstGeom prst="rect">
              <a:avLst/>
            </a:prstGeom>
          </p:spPr>
        </p:pic>
        <p:pic>
          <p:nvPicPr>
            <p:cNvPr id="11" name="Picture 10" descr="A grid with a number of objects in it&#10;&#10;AI-generated content may be incorrect.">
              <a:extLst>
                <a:ext uri="{FF2B5EF4-FFF2-40B4-BE49-F238E27FC236}">
                  <a16:creationId xmlns:a16="http://schemas.microsoft.com/office/drawing/2014/main" id="{50F4B381-5DED-D0A8-183A-FAC9BFC28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568374" y="4270432"/>
              <a:ext cx="1695650" cy="1446289"/>
            </a:xfrm>
            <a:prstGeom prst="rect">
              <a:avLst/>
            </a:prstGeom>
          </p:spPr>
        </p:pic>
        <p:pic>
          <p:nvPicPr>
            <p:cNvPr id="12" name="Picture 11" descr="A graph with a number of red and yellow lines&#10;&#10;AI-generated content may be incorrect.">
              <a:extLst>
                <a:ext uri="{FF2B5EF4-FFF2-40B4-BE49-F238E27FC236}">
                  <a16:creationId xmlns:a16="http://schemas.microsoft.com/office/drawing/2014/main" id="{2B3CA83C-934B-7F5E-CC21-C69D741F87F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47691" y="4290997"/>
              <a:ext cx="1719252" cy="1434830"/>
            </a:xfrm>
            <a:prstGeom prst="rect">
              <a:avLst/>
            </a:prstGeom>
          </p:spPr>
        </p:pic>
        <p:pic>
          <p:nvPicPr>
            <p:cNvPr id="13" name="Picture 12" descr="A graph with a red and yellow gradient&#10;&#10;AI-generated content may be incorrect.">
              <a:extLst>
                <a:ext uri="{FF2B5EF4-FFF2-40B4-BE49-F238E27FC236}">
                  <a16:creationId xmlns:a16="http://schemas.microsoft.com/office/drawing/2014/main" id="{BCECA6D1-FDA4-6B1F-766A-1BCA7C2C110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347475" y="4279539"/>
              <a:ext cx="1690060" cy="1446288"/>
            </a:xfrm>
            <a:prstGeom prst="rect">
              <a:avLst/>
            </a:prstGeom>
          </p:spPr>
        </p:pic>
        <p:pic>
          <p:nvPicPr>
            <p:cNvPr id="14" name="Picture 13" descr="A graph with a blurry image of a person&#10;&#10;AI-generated content may be incorrect.">
              <a:extLst>
                <a:ext uri="{FF2B5EF4-FFF2-40B4-BE49-F238E27FC236}">
                  <a16:creationId xmlns:a16="http://schemas.microsoft.com/office/drawing/2014/main" id="{4FB32084-5755-57D8-CEE9-9B86B7B14B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719858" y="4310516"/>
              <a:ext cx="1649155" cy="1367802"/>
            </a:xfrm>
            <a:prstGeom prst="rect">
              <a:avLst/>
            </a:prstGeom>
          </p:spPr>
        </p:pic>
        <p:pic>
          <p:nvPicPr>
            <p:cNvPr id="15" name="Picture 14" descr="A graph with a blurry image of a person's body&#10;&#10;AI-generated content may be incorrect.">
              <a:extLst>
                <a:ext uri="{FF2B5EF4-FFF2-40B4-BE49-F238E27FC236}">
                  <a16:creationId xmlns:a16="http://schemas.microsoft.com/office/drawing/2014/main" id="{A9238B04-8B11-7C59-EBF7-C802FC98C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072581" y="4281468"/>
              <a:ext cx="1649155" cy="1415247"/>
            </a:xfrm>
            <a:prstGeom prst="rect">
              <a:avLst/>
            </a:prstGeom>
          </p:spPr>
        </p:pic>
        <p:pic>
          <p:nvPicPr>
            <p:cNvPr id="16" name="Picture 15" descr="A graph with a square shape&#10;&#10;AI-generated content may be incorrect.">
              <a:extLst>
                <a:ext uri="{FF2B5EF4-FFF2-40B4-BE49-F238E27FC236}">
                  <a16:creationId xmlns:a16="http://schemas.microsoft.com/office/drawing/2014/main" id="{44A2AC3B-E68C-A2A1-8E06-61940F6A6A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59911" y="4296148"/>
              <a:ext cx="1747921" cy="1385889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ADF8332-23BF-8724-BC78-2465383E3DD1}"/>
              </a:ext>
            </a:extLst>
          </p:cNvPr>
          <p:cNvSpPr txBox="1"/>
          <p:nvPr/>
        </p:nvSpPr>
        <p:spPr>
          <a:xfrm>
            <a:off x="9473441" y="644948"/>
            <a:ext cx="3316333" cy="31131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>
                <a:solidFill>
                  <a:schemeClr val="tx1"/>
                </a:solidFill>
              </a:rPr>
              <a:t>Simulation of 1x10</a:t>
            </a:r>
            <a:r>
              <a:rPr lang="en-GB" sz="1600" baseline="30000">
                <a:solidFill>
                  <a:schemeClr val="tx1"/>
                </a:solidFill>
              </a:rPr>
              <a:t>5</a:t>
            </a:r>
            <a:r>
              <a:rPr lang="en-GB" sz="1600">
                <a:solidFill>
                  <a:schemeClr val="tx1"/>
                </a:solidFill>
              </a:rPr>
              <a:t> particles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980F1F-7FE8-F024-9196-32D43A7FD89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68160" y="1605886"/>
            <a:ext cx="2152800" cy="172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D17F9F9-D456-D16C-89D0-FE68104C09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03397" y="1602758"/>
            <a:ext cx="2188800" cy="172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A57419B-6A6A-36C2-C452-6CFD151CE8C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674010" y="1609014"/>
            <a:ext cx="2152799" cy="172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B539CDE-337A-29A3-AFED-CD2B9C50A79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487" y="1598491"/>
            <a:ext cx="2151038" cy="1728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58B9E77-D733-3E51-49D1-12EBD4BF378B}"/>
              </a:ext>
            </a:extLst>
          </p:cNvPr>
          <p:cNvSpPr txBox="1"/>
          <p:nvPr/>
        </p:nvSpPr>
        <p:spPr>
          <a:xfrm>
            <a:off x="364734" y="5081804"/>
            <a:ext cx="11037223" cy="9853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b="1">
                <a:solidFill>
                  <a:schemeClr val="tx1"/>
                </a:solidFill>
              </a:rPr>
              <a:t>Key Observations:</a:t>
            </a:r>
          </a:p>
          <a:p>
            <a:pPr marL="285750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1"/>
                </a:solidFill>
              </a:rPr>
              <a:t>Asymmetry in the focusing effect – lateral shift</a:t>
            </a:r>
          </a:p>
          <a:p>
            <a:pPr marL="285750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600"/>
              <a:t>Lower energy particles are more susceptible to small deviations</a:t>
            </a:r>
            <a:endParaRPr lang="en-GB" sz="16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27CDDDB-598E-945F-2AA0-2A714F28DE89}"/>
                  </a:ext>
                </a:extLst>
              </p:cNvPr>
              <p:cNvSpPr txBox="1"/>
              <p:nvPr/>
            </p:nvSpPr>
            <p:spPr>
              <a:xfrm>
                <a:off x="637570" y="1332884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3.1 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27CDDDB-598E-945F-2AA0-2A714F28DE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570" y="1332884"/>
                <a:ext cx="1185392" cy="286645"/>
              </a:xfrm>
              <a:prstGeom prst="rect">
                <a:avLst/>
              </a:prstGeom>
              <a:blipFill>
                <a:blip r:embed="rId17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D460CCC-22FD-1E28-4897-2C98AB2403D6}"/>
                  </a:ext>
                </a:extLst>
              </p:cNvPr>
              <p:cNvSpPr txBox="1"/>
              <p:nvPr/>
            </p:nvSpPr>
            <p:spPr>
              <a:xfrm>
                <a:off x="8858518" y="1273476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12.7 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D460CCC-22FD-1E28-4897-2C98AB2403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8518" y="1273476"/>
                <a:ext cx="1185392" cy="286645"/>
              </a:xfrm>
              <a:prstGeom prst="rect">
                <a:avLst/>
              </a:prstGeom>
              <a:blipFill>
                <a:blip r:embed="rId18"/>
                <a:stretch>
                  <a:fillRect l="-1026" r="-7179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82BF644-5740-E033-0589-699A2BB11C07}"/>
                  </a:ext>
                </a:extLst>
              </p:cNvPr>
              <p:cNvSpPr txBox="1"/>
              <p:nvPr/>
            </p:nvSpPr>
            <p:spPr>
              <a:xfrm>
                <a:off x="7210865" y="1305830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11.4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82BF644-5740-E033-0589-699A2BB11C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0865" y="1305830"/>
                <a:ext cx="1185392" cy="286645"/>
              </a:xfrm>
              <a:prstGeom prst="rect">
                <a:avLst/>
              </a:prstGeom>
              <a:blipFill>
                <a:blip r:embed="rId19"/>
                <a:stretch>
                  <a:fillRect l="-1031" r="-4639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150FE24-526A-7081-66C4-790E678B0D4F}"/>
                  </a:ext>
                </a:extLst>
              </p:cNvPr>
              <p:cNvSpPr txBox="1"/>
              <p:nvPr/>
            </p:nvSpPr>
            <p:spPr>
              <a:xfrm>
                <a:off x="5582102" y="1296147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9.9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150FE24-526A-7081-66C4-790E678B0D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2102" y="1296147"/>
                <a:ext cx="1185392" cy="286645"/>
              </a:xfrm>
              <a:prstGeom prst="rect">
                <a:avLst/>
              </a:prstGeom>
              <a:blipFill>
                <a:blip r:embed="rId20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F709AFB-C399-5BCA-AF3F-7452A91EEF63}"/>
                  </a:ext>
                </a:extLst>
              </p:cNvPr>
              <p:cNvSpPr txBox="1"/>
              <p:nvPr/>
            </p:nvSpPr>
            <p:spPr>
              <a:xfrm>
                <a:off x="3956562" y="1322702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8.2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F709AFB-C399-5BCA-AF3F-7452A91EEF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6562" y="1322702"/>
                <a:ext cx="1185392" cy="286645"/>
              </a:xfrm>
              <a:prstGeom prst="rect">
                <a:avLst/>
              </a:prstGeom>
              <a:blipFill>
                <a:blip r:embed="rId21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478F94B-31F2-7447-FF24-26717D5A15CA}"/>
                  </a:ext>
                </a:extLst>
              </p:cNvPr>
              <p:cNvSpPr txBox="1"/>
              <p:nvPr/>
            </p:nvSpPr>
            <p:spPr>
              <a:xfrm>
                <a:off x="2331022" y="1322702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6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.1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478F94B-31F2-7447-FF24-26717D5A15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022" y="1322702"/>
                <a:ext cx="1185392" cy="286645"/>
              </a:xfrm>
              <a:prstGeom prst="rect">
                <a:avLst/>
              </a:prstGeom>
              <a:blipFill>
                <a:blip r:embed="rId22"/>
                <a:stretch>
                  <a:fillRect l="-1026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E875A06-34D3-7C8C-EBA4-35988C0D2A1E}"/>
                  </a:ext>
                </a:extLst>
              </p:cNvPr>
              <p:cNvSpPr txBox="1"/>
              <p:nvPr/>
            </p:nvSpPr>
            <p:spPr>
              <a:xfrm>
                <a:off x="10487281" y="1240866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13.9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E875A06-34D3-7C8C-EBA4-35988C0D2A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7281" y="1240866"/>
                <a:ext cx="1185392" cy="286645"/>
              </a:xfrm>
              <a:prstGeom prst="rect">
                <a:avLst/>
              </a:prstGeom>
              <a:blipFill>
                <a:blip r:embed="rId23"/>
                <a:stretch>
                  <a:fillRect l="-1026" r="-4103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4B426-8F0A-DBF9-AD00-A6F933F18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E335-AD94-7944-A8F5-D47ED4111786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728700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0746A1-EB99-FCAC-6951-72A665C614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7B602-98B0-F89A-868C-F65716C90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Visualising Beam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CACC9-E1AB-1CB2-9FB9-877CAF022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1C3B66C-11BB-9D0B-2B29-09CBEEED94B8}"/>
                  </a:ext>
                </a:extLst>
              </p:cNvPr>
              <p:cNvSpPr txBox="1"/>
              <p:nvPr/>
            </p:nvSpPr>
            <p:spPr>
              <a:xfrm>
                <a:off x="1914472" y="858037"/>
                <a:ext cx="1557491" cy="3344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6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600">
                        <a:latin typeface="Cambria Math" panose="02040503050406030204" pitchFamily="18" charset="0"/>
                      </a:rPr>
                      <m:t>3.1 </m:t>
                    </m:r>
                    <m:r>
                      <m:rPr>
                        <m:nor/>
                      </m:rPr>
                      <a:rPr lang="en-GB" sz="16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1C3B66C-11BB-9D0B-2B29-09CBEEED94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4472" y="858037"/>
                <a:ext cx="1557491" cy="334465"/>
              </a:xfrm>
              <a:prstGeom prst="rect">
                <a:avLst/>
              </a:prstGeom>
              <a:blipFill>
                <a:blip r:embed="rId3"/>
                <a:stretch>
                  <a:fillRect l="-15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B1FF425-F50A-222A-867A-1FC00102D7F5}"/>
                  </a:ext>
                </a:extLst>
              </p:cNvPr>
              <p:cNvSpPr txBox="1"/>
              <p:nvPr/>
            </p:nvSpPr>
            <p:spPr>
              <a:xfrm>
                <a:off x="5936755" y="883123"/>
                <a:ext cx="1557491" cy="3344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6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600" b="0" i="0" smtClean="0">
                        <a:latin typeface="Cambria Math" panose="02040503050406030204" pitchFamily="18" charset="0"/>
                      </a:rPr>
                      <m:t> 13.9</m:t>
                    </m:r>
                    <m:r>
                      <m:rPr>
                        <m:nor/>
                      </m:rPr>
                      <a:rPr lang="en-GB" sz="16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6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B1FF425-F50A-222A-867A-1FC00102D7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6755" y="883123"/>
                <a:ext cx="1557491" cy="334465"/>
              </a:xfrm>
              <a:prstGeom prst="rect">
                <a:avLst/>
              </a:prstGeom>
              <a:blipFill>
                <a:blip r:embed="rId4"/>
                <a:stretch>
                  <a:fillRect l="-1961" r="-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85035A33-C130-D4F5-4F97-A4DAD6BEF3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1"/>
          <a:stretch/>
        </p:blipFill>
        <p:spPr>
          <a:xfrm>
            <a:off x="8761658" y="2765281"/>
            <a:ext cx="3109691" cy="2232245"/>
          </a:xfrm>
          <a:prstGeom prst="rect">
            <a:avLst/>
          </a:prstGeom>
        </p:spPr>
      </p:pic>
      <p:pic>
        <p:nvPicPr>
          <p:cNvPr id="13" name="Picture 12" descr="A graph with lines and a line of light&#10;&#10;AI-generated content may be incorrect.">
            <a:extLst>
              <a:ext uri="{FF2B5EF4-FFF2-40B4-BE49-F238E27FC236}">
                <a16:creationId xmlns:a16="http://schemas.microsoft.com/office/drawing/2014/main" id="{10A75C1B-87A7-1156-BB44-11ED85467C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80" y="1167102"/>
            <a:ext cx="3954007" cy="2562083"/>
          </a:xfrm>
          <a:prstGeom prst="rect">
            <a:avLst/>
          </a:prstGeom>
        </p:spPr>
      </p:pic>
      <p:pic>
        <p:nvPicPr>
          <p:cNvPr id="19" name="Picture 18" descr="A diagram of a line graph&#10;&#10;AI-generated content may be incorrect.">
            <a:extLst>
              <a:ext uri="{FF2B5EF4-FFF2-40B4-BE49-F238E27FC236}">
                <a16:creationId xmlns:a16="http://schemas.microsoft.com/office/drawing/2014/main" id="{AFFD151D-41BA-003A-E586-5B84F04B3D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17" y="3716485"/>
            <a:ext cx="3954829" cy="2562083"/>
          </a:xfrm>
          <a:prstGeom prst="rect">
            <a:avLst/>
          </a:prstGeom>
        </p:spPr>
      </p:pic>
      <p:pic>
        <p:nvPicPr>
          <p:cNvPr id="21" name="Picture 20" descr="A graph with lines and a green square&#10;&#10;AI-generated content may be incorrect.">
            <a:extLst>
              <a:ext uri="{FF2B5EF4-FFF2-40B4-BE49-F238E27FC236}">
                <a16:creationId xmlns:a16="http://schemas.microsoft.com/office/drawing/2014/main" id="{191A9877-94B4-F84F-F85C-8A5E5F0E5C1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829" y="1214673"/>
            <a:ext cx="3817341" cy="2501812"/>
          </a:xfrm>
          <a:prstGeom prst="rect">
            <a:avLst/>
          </a:prstGeom>
        </p:spPr>
      </p:pic>
      <p:pic>
        <p:nvPicPr>
          <p:cNvPr id="23" name="Picture 22" descr="A diagram of a graph&#10;&#10;AI-generated content may be incorrect.">
            <a:extLst>
              <a:ext uri="{FF2B5EF4-FFF2-40B4-BE49-F238E27FC236}">
                <a16:creationId xmlns:a16="http://schemas.microsoft.com/office/drawing/2014/main" id="{0D5303A7-FA76-8C44-9F30-ADEFCEF507C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561" y="3716485"/>
            <a:ext cx="3954829" cy="2568747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88DE99-8BFF-700B-F6E8-49DAA065A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3592F-C21E-C544-B46E-A4BC8E35E955}" type="datetime1">
              <a:rPr lang="en-GB" smtClean="0"/>
              <a:t>24/03/2025</a:t>
            </a:fld>
            <a:endParaRPr lang="en-GB"/>
          </a:p>
        </p:txBody>
      </p:sp>
      <p:sp>
        <p:nvSpPr>
          <p:cNvPr id="25" name="Subtitle 6">
            <a:extLst>
              <a:ext uri="{FF2B5EF4-FFF2-40B4-BE49-F238E27FC236}">
                <a16:creationId xmlns:a16="http://schemas.microsoft.com/office/drawing/2014/main" id="{3D4EC4EA-6132-6909-B1B8-13288776C67F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25801" y="620196"/>
            <a:ext cx="2483302" cy="334465"/>
          </a:xfrm>
        </p:spPr>
        <p:txBody>
          <a:bodyPr/>
          <a:lstStyle/>
          <a:p>
            <a:r>
              <a:rPr lang="en-GB" sz="2200" dirty="0"/>
              <a:t>Shift: x = +0.1mm</a:t>
            </a:r>
          </a:p>
        </p:txBody>
      </p:sp>
    </p:spTree>
    <p:extLst>
      <p:ext uri="{BB962C8B-B14F-4D97-AF65-F5344CB8AC3E}">
        <p14:creationId xmlns:p14="http://schemas.microsoft.com/office/powerpoint/2010/main" val="297072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6066ED-9D3B-71CC-BD52-541CEE5024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587D0-8A98-5337-A793-8B91014AE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Focusing Quadrupole Shift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6B759-D184-0183-79B5-0F218EC3E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19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8AB49A6-92FE-4321-1434-80A1D1277260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 dirty="0"/>
              <a:t>Shift: x = +0.1mm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72A843C-0E78-3014-AB8F-875D26F8C81B}"/>
              </a:ext>
            </a:extLst>
          </p:cNvPr>
          <p:cNvSpPr txBox="1"/>
          <p:nvPr/>
        </p:nvSpPr>
        <p:spPr>
          <a:xfrm>
            <a:off x="9507308" y="269710"/>
            <a:ext cx="3316333" cy="31131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>
                <a:solidFill>
                  <a:schemeClr val="tx1"/>
                </a:solidFill>
              </a:rPr>
              <a:t>Simulation of 1x10</a:t>
            </a:r>
            <a:r>
              <a:rPr lang="en-GB" sz="1600" baseline="30000">
                <a:solidFill>
                  <a:schemeClr val="tx1"/>
                </a:solidFill>
              </a:rPr>
              <a:t>5</a:t>
            </a:r>
            <a:r>
              <a:rPr lang="en-GB" sz="1600">
                <a:solidFill>
                  <a:schemeClr val="tx1"/>
                </a:solidFill>
              </a:rPr>
              <a:t> particles</a:t>
            </a:r>
          </a:p>
        </p:txBody>
      </p:sp>
      <p:pic>
        <p:nvPicPr>
          <p:cNvPr id="4" name="Picture 3" descr="A graph of energy layer&#10;&#10;AI-generated content may be incorrect.">
            <a:extLst>
              <a:ext uri="{FF2B5EF4-FFF2-40B4-BE49-F238E27FC236}">
                <a16:creationId xmlns:a16="http://schemas.microsoft.com/office/drawing/2014/main" id="{6EFAD90F-47D4-8033-E69E-7BACA8143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231" y="956261"/>
            <a:ext cx="5263652" cy="342194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E36A7E2-760A-9A3A-FE1B-E4BB9B9F2D28}"/>
              </a:ext>
            </a:extLst>
          </p:cNvPr>
          <p:cNvSpPr txBox="1"/>
          <p:nvPr/>
        </p:nvSpPr>
        <p:spPr>
          <a:xfrm>
            <a:off x="6398119" y="956261"/>
            <a:ext cx="5012293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ptos" panose="020B0004020202020204" pitchFamily="34" charset="0"/>
                <a:ea typeface="+mn-lt"/>
                <a:cs typeface="+mn-lt"/>
              </a:rPr>
              <a:t>Misalignment of the first quadrupole causes systematic horizontal displacement of protons.</a:t>
            </a:r>
            <a:endParaRPr lang="en-US">
              <a:latin typeface="Aptos" panose="020B0004020202020204" pitchFamily="34" charset="0"/>
            </a:endParaRPr>
          </a:p>
          <a:p>
            <a:endParaRPr lang="en-US">
              <a:latin typeface="Aptos" panose="020B0004020202020204" pitchFamily="34" charset="0"/>
              <a:ea typeface="+mn-lt"/>
              <a:cs typeface="+mn-lt"/>
            </a:endParaRPr>
          </a:p>
          <a:p>
            <a:r>
              <a:rPr lang="en-US">
                <a:latin typeface="Aptos" panose="020B0004020202020204" pitchFamily="34" charset="0"/>
                <a:ea typeface="+mn-lt"/>
                <a:cs typeface="+mn-lt"/>
              </a:rPr>
              <a:t>Lower-energy protons (early RCF layers) shift more.</a:t>
            </a:r>
          </a:p>
          <a:p>
            <a:endParaRPr lang="en-US">
              <a:latin typeface="Aptos" panose="020B0004020202020204" pitchFamily="34" charset="0"/>
              <a:ea typeface="+mn-lt"/>
              <a:cs typeface="+mn-lt"/>
            </a:endParaRPr>
          </a:p>
          <a:p>
            <a:r>
              <a:rPr lang="en-US">
                <a:latin typeface="Aptos" panose="020B0004020202020204" pitchFamily="34" charset="0"/>
                <a:ea typeface="+mn-lt"/>
                <a:cs typeface="+mn-lt"/>
              </a:rPr>
              <a:t>Higher-energy protons (deeper RCF layers) shift less.</a:t>
            </a:r>
          </a:p>
          <a:p>
            <a:pPr>
              <a:buFont typeface="Arial"/>
              <a:buChar char="•"/>
            </a:pPr>
            <a:endParaRPr lang="en-US" b="1">
              <a:latin typeface="Aptos" panose="020B0004020202020204" pitchFamily="34" charset="0"/>
              <a:ea typeface="+mn-lt"/>
              <a:cs typeface="+mn-lt"/>
            </a:endParaRPr>
          </a:p>
          <a:p>
            <a:r>
              <a:rPr lang="en-US" b="1">
                <a:latin typeface="Aptos" panose="020B0004020202020204" pitchFamily="34" charset="0"/>
                <a:ea typeface="+mn-lt"/>
                <a:cs typeface="+mn-lt"/>
              </a:rPr>
              <a:t>As low-energy protons stop, the remaining beam shifts back to center, explaining the X-position trend.</a:t>
            </a:r>
          </a:p>
        </p:txBody>
      </p:sp>
      <p:pic>
        <p:nvPicPr>
          <p:cNvPr id="22" name="Picture 21" descr="A screen shot of a graph&#10;&#10;AI-generated content may be incorrect.">
            <a:extLst>
              <a:ext uri="{FF2B5EF4-FFF2-40B4-BE49-F238E27FC236}">
                <a16:creationId xmlns:a16="http://schemas.microsoft.com/office/drawing/2014/main" id="{82DC41E5-C9BB-AFA4-356D-7C60FB569A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" y="4450927"/>
            <a:ext cx="12134850" cy="176212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8CB5D1-BBCA-A2A5-2BDC-C4156B6FF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E9D71-AEF2-F34A-9B5F-A4F46EE8ACBE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5532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12B81-7E42-97B5-650A-D88A9789B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Research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A7C1F4-79E6-A21D-60AE-3C77E4BE90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1" y="1394619"/>
            <a:ext cx="10315117" cy="486648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/>
          </a:p>
          <a:p>
            <a:pPr marL="457200" indent="-457200">
              <a:buFont typeface="+mj-lt"/>
              <a:buAutoNum type="arabicPeriod"/>
            </a:pPr>
            <a:r>
              <a:rPr lang="en-GB"/>
              <a:t>Investigate and explore laser-driven sources, proton acceleration and beam transport</a:t>
            </a:r>
          </a:p>
          <a:p>
            <a:pPr marL="457200" indent="-457200">
              <a:buFont typeface="+mj-lt"/>
              <a:buAutoNum type="arabicPeriod"/>
            </a:pPr>
            <a:endParaRPr lang="en-GB"/>
          </a:p>
          <a:p>
            <a:pPr marL="457200" indent="-457200">
              <a:buFont typeface="+mj-lt"/>
              <a:buAutoNum type="arabicPeriod"/>
            </a:pPr>
            <a:r>
              <a:rPr lang="en-GB"/>
              <a:t>Evaluate </a:t>
            </a:r>
            <a:r>
              <a:rPr lang="en-GB" err="1"/>
              <a:t>LharaLinearOptics</a:t>
            </a:r>
            <a:r>
              <a:rPr lang="en-GB"/>
              <a:t> (LLO) simulation model with N. Dover experiment</a:t>
            </a:r>
          </a:p>
          <a:p>
            <a:pPr marL="457200" indent="-457200">
              <a:buFont typeface="+mj-lt"/>
              <a:buAutoNum type="arabicPeriod"/>
            </a:pPr>
            <a:endParaRPr lang="en-GB"/>
          </a:p>
          <a:p>
            <a:pPr marL="457200" indent="-457200">
              <a:buFont typeface="+mj-lt"/>
              <a:buAutoNum type="arabicPeriod"/>
            </a:pPr>
            <a:r>
              <a:rPr lang="en-GB"/>
              <a:t>Investigate Quadrupole-induced beam shaping and energy deposition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0EFA30-8822-5E98-5E4A-20F38F25D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</a:t>
            </a:fld>
            <a:endParaRPr lang="en-GB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E94847FC-B7C2-0527-DDA5-01FDB168A4B1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60966-4D68-22CC-AF82-F7135E5E0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26BA8-82C4-A641-AF28-7D55A154CD1B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39654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446E2B-ABDB-C336-B47D-5DE8C22073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7E7E4-6F16-CFFE-3C37-A07DB2C62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Focusing Quadrupole Tilt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E4296-4669-A895-55DC-B2FBAF003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20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ubtitle 6">
                <a:extLst>
                  <a:ext uri="{FF2B5EF4-FFF2-40B4-BE49-F238E27FC236}">
                    <a16:creationId xmlns:a16="http://schemas.microsoft.com/office/drawing/2014/main" id="{A7F3950E-13FD-3B60-EDB8-29195EFB3B84}"/>
                  </a:ext>
                </a:extLst>
              </p:cNvPr>
              <p:cNvSpPr>
                <a:spLocks noGrp="1"/>
              </p:cNvSpPr>
              <p:nvPr>
                <p:ph type="subTitle" idx="13"/>
              </p:nvPr>
            </p:nvSpPr>
            <p:spPr/>
            <p:txBody>
              <a:bodyPr/>
              <a:lstStyle/>
              <a:p>
                <a:r>
                  <a:rPr lang="en-GB"/>
                  <a:t>Tilt: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/>
                  <a:t>= +0.1 rad</a:t>
                </a:r>
              </a:p>
            </p:txBody>
          </p:sp>
        </mc:Choice>
        <mc:Fallback xmlns="">
          <p:sp>
            <p:nvSpPr>
              <p:cNvPr id="7" name="Subtitle 6">
                <a:extLst>
                  <a:ext uri="{FF2B5EF4-FFF2-40B4-BE49-F238E27FC236}">
                    <a16:creationId xmlns:a16="http://schemas.microsoft.com/office/drawing/2014/main" id="{A7F3950E-13FD-3B60-EDB8-29195EFB3B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3"/>
              </p:nvPr>
            </p:nvSpPr>
            <p:spPr>
              <a:blipFill>
                <a:blip r:embed="rId3"/>
                <a:stretch>
                  <a:fillRect l="-1742" t="-39344" b="-49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4012D25B-39AD-FFE8-85C2-44488559B16B}"/>
              </a:ext>
            </a:extLst>
          </p:cNvPr>
          <p:cNvGrpSpPr/>
          <p:nvPr/>
        </p:nvGrpSpPr>
        <p:grpSpPr>
          <a:xfrm>
            <a:off x="364734" y="3278404"/>
            <a:ext cx="11626500" cy="1476823"/>
            <a:chOff x="359911" y="4270432"/>
            <a:chExt cx="11626500" cy="1476823"/>
          </a:xfrm>
        </p:grpSpPr>
        <p:pic>
          <p:nvPicPr>
            <p:cNvPr id="10" name="Picture 9" descr="A graph with a number of red and yellow squares&#10;&#10;AI-generated content may be incorrect.">
              <a:extLst>
                <a:ext uri="{FF2B5EF4-FFF2-40B4-BE49-F238E27FC236}">
                  <a16:creationId xmlns:a16="http://schemas.microsoft.com/office/drawing/2014/main" id="{1C40039B-6F2A-86FA-B05B-4926D374EC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159" y="4294625"/>
              <a:ext cx="1719252" cy="1452630"/>
            </a:xfrm>
            <a:prstGeom prst="rect">
              <a:avLst/>
            </a:prstGeom>
          </p:spPr>
        </p:pic>
        <p:pic>
          <p:nvPicPr>
            <p:cNvPr id="11" name="Picture 10" descr="A grid with a number of objects in it&#10;&#10;AI-generated content may be incorrect.">
              <a:extLst>
                <a:ext uri="{FF2B5EF4-FFF2-40B4-BE49-F238E27FC236}">
                  <a16:creationId xmlns:a16="http://schemas.microsoft.com/office/drawing/2014/main" id="{5B4886DD-5F19-29EC-4348-B295C12A43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68374" y="4270432"/>
              <a:ext cx="1695650" cy="1446289"/>
            </a:xfrm>
            <a:prstGeom prst="rect">
              <a:avLst/>
            </a:prstGeom>
          </p:spPr>
        </p:pic>
        <p:pic>
          <p:nvPicPr>
            <p:cNvPr id="12" name="Picture 11" descr="A graph with a number of red and yellow lines&#10;&#10;AI-generated content may be incorrect.">
              <a:extLst>
                <a:ext uri="{FF2B5EF4-FFF2-40B4-BE49-F238E27FC236}">
                  <a16:creationId xmlns:a16="http://schemas.microsoft.com/office/drawing/2014/main" id="{12824DDD-1460-74B3-54B6-D37238C5F4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47691" y="4290997"/>
              <a:ext cx="1719252" cy="1434830"/>
            </a:xfrm>
            <a:prstGeom prst="rect">
              <a:avLst/>
            </a:prstGeom>
          </p:spPr>
        </p:pic>
        <p:pic>
          <p:nvPicPr>
            <p:cNvPr id="13" name="Picture 12" descr="A graph with a red and yellow gradient&#10;&#10;AI-generated content may be incorrect.">
              <a:extLst>
                <a:ext uri="{FF2B5EF4-FFF2-40B4-BE49-F238E27FC236}">
                  <a16:creationId xmlns:a16="http://schemas.microsoft.com/office/drawing/2014/main" id="{380EC98B-051D-A87E-D59F-AD6EE2411DE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47475" y="4279539"/>
              <a:ext cx="1690060" cy="1446288"/>
            </a:xfrm>
            <a:prstGeom prst="rect">
              <a:avLst/>
            </a:prstGeom>
          </p:spPr>
        </p:pic>
        <p:pic>
          <p:nvPicPr>
            <p:cNvPr id="14" name="Picture 13" descr="A graph with a blurry image of a person&#10;&#10;AI-generated content may be incorrect.">
              <a:extLst>
                <a:ext uri="{FF2B5EF4-FFF2-40B4-BE49-F238E27FC236}">
                  <a16:creationId xmlns:a16="http://schemas.microsoft.com/office/drawing/2014/main" id="{4D3DB959-431A-2C90-43D1-800215CB66D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19858" y="4310516"/>
              <a:ext cx="1649155" cy="1367802"/>
            </a:xfrm>
            <a:prstGeom prst="rect">
              <a:avLst/>
            </a:prstGeom>
          </p:spPr>
        </p:pic>
        <p:pic>
          <p:nvPicPr>
            <p:cNvPr id="15" name="Picture 14" descr="A graph with a blurry image of a person's body&#10;&#10;AI-generated content may be incorrect.">
              <a:extLst>
                <a:ext uri="{FF2B5EF4-FFF2-40B4-BE49-F238E27FC236}">
                  <a16:creationId xmlns:a16="http://schemas.microsoft.com/office/drawing/2014/main" id="{6410BE9A-EEAB-1A64-E53E-43F7FFC37DA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072581" y="4281468"/>
              <a:ext cx="1649155" cy="1415247"/>
            </a:xfrm>
            <a:prstGeom prst="rect">
              <a:avLst/>
            </a:prstGeom>
          </p:spPr>
        </p:pic>
        <p:pic>
          <p:nvPicPr>
            <p:cNvPr id="16" name="Picture 15" descr="A graph with a square shape&#10;&#10;AI-generated content may be incorrect.">
              <a:extLst>
                <a:ext uri="{FF2B5EF4-FFF2-40B4-BE49-F238E27FC236}">
                  <a16:creationId xmlns:a16="http://schemas.microsoft.com/office/drawing/2014/main" id="{F8D3BDFA-C57C-D369-1081-68DC7E75F4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59911" y="4296148"/>
              <a:ext cx="1747921" cy="1385889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AA121BCF-C410-B1A8-5320-7D22F5A2955F}"/>
              </a:ext>
            </a:extLst>
          </p:cNvPr>
          <p:cNvSpPr txBox="1"/>
          <p:nvPr/>
        </p:nvSpPr>
        <p:spPr>
          <a:xfrm>
            <a:off x="9473441" y="626580"/>
            <a:ext cx="3316333" cy="31131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>
                <a:solidFill>
                  <a:schemeClr val="tx1"/>
                </a:solidFill>
              </a:rPr>
              <a:t>Simulation of 1x10</a:t>
            </a:r>
            <a:r>
              <a:rPr lang="en-GB" sz="1600" baseline="30000">
                <a:solidFill>
                  <a:schemeClr val="tx1"/>
                </a:solidFill>
              </a:rPr>
              <a:t>5</a:t>
            </a:r>
            <a:r>
              <a:rPr lang="en-GB" sz="1600">
                <a:solidFill>
                  <a:schemeClr val="tx1"/>
                </a:solidFill>
              </a:rPr>
              <a:t> particles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A84687C-BDAF-6907-C526-E8D88D813C0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92077" y="1527583"/>
            <a:ext cx="2174400" cy="172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3B90ED4-B0B5-CE9E-9D51-92FFA27F5C6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70467" y="1531896"/>
            <a:ext cx="2152800" cy="1728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8D547CA-ABC5-1D90-562A-04A528839C6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42151" y="1533952"/>
            <a:ext cx="2152800" cy="1728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3C83245-00F0-763A-684D-7599D20E009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20541" y="1543058"/>
            <a:ext cx="2152800" cy="1728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08B6362-4511-E30D-F64E-EBCA0955DA8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198931" y="1550404"/>
            <a:ext cx="2152800" cy="172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6E80B17-5B2A-F36B-51CD-E6CA36CEB4E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599282" y="1557582"/>
            <a:ext cx="2152800" cy="1728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EF73B22-84A9-016D-A26D-6DA18F296D1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1559511"/>
            <a:ext cx="2152800" cy="172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5FCDBA3-C0E5-D7C3-203D-8FDB7620C648}"/>
                  </a:ext>
                </a:extLst>
              </p:cNvPr>
              <p:cNvSpPr txBox="1"/>
              <p:nvPr/>
            </p:nvSpPr>
            <p:spPr>
              <a:xfrm>
                <a:off x="637570" y="1332884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3.1 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5FCDBA3-C0E5-D7C3-203D-8FDB7620C6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570" y="1332884"/>
                <a:ext cx="1185392" cy="286645"/>
              </a:xfrm>
              <a:prstGeom prst="rect">
                <a:avLst/>
              </a:prstGeom>
              <a:blipFill>
                <a:blip r:embed="rId18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2A8254B-379E-4F48-0AB6-5B6B2DAD9F09}"/>
                  </a:ext>
                </a:extLst>
              </p:cNvPr>
              <p:cNvSpPr txBox="1"/>
              <p:nvPr/>
            </p:nvSpPr>
            <p:spPr>
              <a:xfrm>
                <a:off x="8858518" y="1273476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12.7 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2A8254B-379E-4F48-0AB6-5B6B2DAD9F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8518" y="1273476"/>
                <a:ext cx="1185392" cy="286645"/>
              </a:xfrm>
              <a:prstGeom prst="rect">
                <a:avLst/>
              </a:prstGeom>
              <a:blipFill>
                <a:blip r:embed="rId19"/>
                <a:stretch>
                  <a:fillRect l="-1026" r="-7179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94D8DA4-58CB-39C8-D0EF-6D7BF66DA4AA}"/>
                  </a:ext>
                </a:extLst>
              </p:cNvPr>
              <p:cNvSpPr txBox="1"/>
              <p:nvPr/>
            </p:nvSpPr>
            <p:spPr>
              <a:xfrm>
                <a:off x="7210865" y="1305830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11.4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94D8DA4-58CB-39C8-D0EF-6D7BF66DA4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0865" y="1305830"/>
                <a:ext cx="1185392" cy="286645"/>
              </a:xfrm>
              <a:prstGeom prst="rect">
                <a:avLst/>
              </a:prstGeom>
              <a:blipFill>
                <a:blip r:embed="rId20"/>
                <a:stretch>
                  <a:fillRect l="-1031" r="-4639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B5C03A3-3C86-B74E-8B30-31AE5A4CEE01}"/>
                  </a:ext>
                </a:extLst>
              </p:cNvPr>
              <p:cNvSpPr txBox="1"/>
              <p:nvPr/>
            </p:nvSpPr>
            <p:spPr>
              <a:xfrm>
                <a:off x="5582102" y="1296147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9.9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B5C03A3-3C86-B74E-8B30-31AE5A4CE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2102" y="1296147"/>
                <a:ext cx="1185392" cy="286645"/>
              </a:xfrm>
              <a:prstGeom prst="rect">
                <a:avLst/>
              </a:prstGeom>
              <a:blipFill>
                <a:blip r:embed="rId21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603D66C-CD1D-5FEB-CB28-4B49F9D557FF}"/>
                  </a:ext>
                </a:extLst>
              </p:cNvPr>
              <p:cNvSpPr txBox="1"/>
              <p:nvPr/>
            </p:nvSpPr>
            <p:spPr>
              <a:xfrm>
                <a:off x="3956562" y="1322702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8.2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603D66C-CD1D-5FEB-CB28-4B49F9D557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6562" y="1322702"/>
                <a:ext cx="1185392" cy="286645"/>
              </a:xfrm>
              <a:prstGeom prst="rect">
                <a:avLst/>
              </a:prstGeom>
              <a:blipFill>
                <a:blip r:embed="rId22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312555A-E859-A70E-D96F-DF3059021A3B}"/>
                  </a:ext>
                </a:extLst>
              </p:cNvPr>
              <p:cNvSpPr txBox="1"/>
              <p:nvPr/>
            </p:nvSpPr>
            <p:spPr>
              <a:xfrm>
                <a:off x="2331022" y="1322702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6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.1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312555A-E859-A70E-D96F-DF3059021A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022" y="1322702"/>
                <a:ext cx="1185392" cy="286645"/>
              </a:xfrm>
              <a:prstGeom prst="rect">
                <a:avLst/>
              </a:prstGeom>
              <a:blipFill>
                <a:blip r:embed="rId23"/>
                <a:stretch>
                  <a:fillRect l="-1026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BB8A453-9FB4-10E6-E676-7A2E51C41A7C}"/>
                  </a:ext>
                </a:extLst>
              </p:cNvPr>
              <p:cNvSpPr txBox="1"/>
              <p:nvPr/>
            </p:nvSpPr>
            <p:spPr>
              <a:xfrm>
                <a:off x="10487281" y="1240866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13.9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BB8A453-9FB4-10E6-E676-7A2E51C41A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7281" y="1240866"/>
                <a:ext cx="1185392" cy="286645"/>
              </a:xfrm>
              <a:prstGeom prst="rect">
                <a:avLst/>
              </a:prstGeom>
              <a:blipFill>
                <a:blip r:embed="rId24"/>
                <a:stretch>
                  <a:fillRect l="-1026" r="-4103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82A2E04-DD3D-4FD7-594E-AA22230504D4}"/>
              </a:ext>
            </a:extLst>
          </p:cNvPr>
          <p:cNvSpPr txBox="1"/>
          <p:nvPr/>
        </p:nvSpPr>
        <p:spPr>
          <a:xfrm>
            <a:off x="444335" y="5056278"/>
            <a:ext cx="11422141" cy="118152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Tilt changes angle at which proton enters the quadrupole field</a:t>
            </a:r>
          </a:p>
          <a:p>
            <a:pPr marL="285750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Results in uneven focusing effect – some particles experiences stronger focusing while other are deflected in unintended </a:t>
            </a:r>
          </a:p>
          <a:p>
            <a:pPr algn="l">
              <a:lnSpc>
                <a:spcPct val="105000"/>
              </a:lnSpc>
            </a:pPr>
            <a:r>
              <a:rPr lang="en-GB" sz="1600" dirty="0"/>
              <a:t>       directions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0CC037-62EF-1B87-58EF-48B7AAD9E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8447-2BD8-794F-BF4C-B24E6DDF24B8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943150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3DD359-71BE-6912-0156-EA3E01A1DC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D273F-E9E7-2345-5A6E-225ADD308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Visualising Beam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EE4529-3313-A57F-6539-571DD7E8E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21</a:t>
            </a:fld>
            <a:endParaRPr lang="en-GB"/>
          </a:p>
        </p:txBody>
      </p:sp>
      <p:pic>
        <p:nvPicPr>
          <p:cNvPr id="3" name="Picture 2" descr="A graph of energy efficiency&#10;&#10;AI-generated content may be incorrect.">
            <a:extLst>
              <a:ext uri="{FF2B5EF4-FFF2-40B4-BE49-F238E27FC236}">
                <a16:creationId xmlns:a16="http://schemas.microsoft.com/office/drawing/2014/main" id="{1C83A4AA-0A23-F929-3B04-4306401800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2" b="-1"/>
          <a:stretch/>
        </p:blipFill>
        <p:spPr>
          <a:xfrm>
            <a:off x="7424545" y="2493729"/>
            <a:ext cx="2816484" cy="2072141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A83D6A61-2A53-009F-D9C6-AB163DEE71EF}"/>
              </a:ext>
            </a:extLst>
          </p:cNvPr>
          <p:cNvGrpSpPr/>
          <p:nvPr/>
        </p:nvGrpSpPr>
        <p:grpSpPr>
          <a:xfrm>
            <a:off x="73608" y="790553"/>
            <a:ext cx="7409020" cy="4916768"/>
            <a:chOff x="764194" y="858037"/>
            <a:chExt cx="8072775" cy="54426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3078C1B-4677-E1E6-BAE9-62DA86CDF244}"/>
                    </a:ext>
                  </a:extLst>
                </p:cNvPr>
                <p:cNvSpPr txBox="1"/>
                <p:nvPr/>
              </p:nvSpPr>
              <p:spPr>
                <a:xfrm>
                  <a:off x="1914472" y="858037"/>
                  <a:ext cx="1557491" cy="3344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>
                    <a:lnSpc>
                      <a:spcPct val="105000"/>
                    </a:lnSpc>
                  </a:pPr>
                  <a:r>
                    <a:rPr lang="en-GB" sz="1600">
                      <a:solidFill>
                        <a:schemeClr val="tx1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min</m:t>
                          </m:r>
                        </m:sub>
                      </m:sSub>
                      <m:r>
                        <m:rPr>
                          <m:nor/>
                        </m:rPr>
                        <a:rPr lang="en-GB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>
                          <a:latin typeface="Cambria Math" panose="02040503050406030204" pitchFamily="18" charset="0"/>
                        </a:rPr>
                        <m:t>3.1 </m:t>
                      </m:r>
                      <m:r>
                        <m:rPr>
                          <m:nor/>
                        </m:rPr>
                        <a:rPr lang="en-GB" sz="1600">
                          <a:latin typeface="Cambria Math" panose="02040503050406030204" pitchFamily="18" charset="0"/>
                        </a:rPr>
                        <m:t>MeV</m:t>
                      </m:r>
                    </m:oMath>
                  </a14:m>
                  <a:endParaRPr lang="en-GB" sz="160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3078C1B-4677-E1E6-BAE9-62DA86CDF2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14472" y="858037"/>
                  <a:ext cx="1557491" cy="334465"/>
                </a:xfrm>
                <a:prstGeom prst="rect">
                  <a:avLst/>
                </a:prstGeom>
                <a:blipFill>
                  <a:blip r:embed="rId4"/>
                  <a:stretch>
                    <a:fillRect l="-1702" r="-5957" b="-81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1C5742CF-6D2A-6B84-D162-B7BA428218F7}"/>
                    </a:ext>
                  </a:extLst>
                </p:cNvPr>
                <p:cNvSpPr txBox="1"/>
                <p:nvPr/>
              </p:nvSpPr>
              <p:spPr>
                <a:xfrm>
                  <a:off x="5936755" y="883123"/>
                  <a:ext cx="1557491" cy="3344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>
                    <a:lnSpc>
                      <a:spcPct val="105000"/>
                    </a:lnSpc>
                  </a:pPr>
                  <a:r>
                    <a:rPr lang="en-GB" sz="1600">
                      <a:solidFill>
                        <a:schemeClr val="tx1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min</m:t>
                          </m:r>
                        </m:sub>
                      </m:sSub>
                      <m:r>
                        <m:rPr>
                          <m:nor/>
                        </m:rPr>
                        <a:rPr lang="en-GB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 13.9</m:t>
                      </m:r>
                      <m:r>
                        <m:rPr>
                          <m:nor/>
                        </m:rPr>
                        <a:rPr lang="en-GB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>
                          <a:latin typeface="Cambria Math" panose="02040503050406030204" pitchFamily="18" charset="0"/>
                        </a:rPr>
                        <m:t>MeV</m:t>
                      </m:r>
                    </m:oMath>
                  </a14:m>
                  <a:endParaRPr lang="en-GB" sz="160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1C5742CF-6D2A-6B84-D162-B7BA428218F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36755" y="883123"/>
                  <a:ext cx="1557491" cy="334465"/>
                </a:xfrm>
                <a:prstGeom prst="rect">
                  <a:avLst/>
                </a:prstGeom>
                <a:blipFill>
                  <a:blip r:embed="rId5"/>
                  <a:stretch>
                    <a:fillRect l="-2137" r="-14103" b="-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7" name="Picture 6" descr="A graph with lines and a green square&#10;&#10;AI-generated content may be incorrect.">
              <a:extLst>
                <a:ext uri="{FF2B5EF4-FFF2-40B4-BE49-F238E27FC236}">
                  <a16:creationId xmlns:a16="http://schemas.microsoft.com/office/drawing/2014/main" id="{71A044D2-AB53-FA3B-ECDF-178629B4B18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0538" y="1217588"/>
              <a:ext cx="3908427" cy="2556000"/>
            </a:xfrm>
            <a:prstGeom prst="rect">
              <a:avLst/>
            </a:prstGeom>
          </p:spPr>
        </p:pic>
        <p:pic>
          <p:nvPicPr>
            <p:cNvPr id="10" name="Picture 9" descr="A diagram of a line graph&#10;&#10;AI-generated content may be incorrect.">
              <a:extLst>
                <a:ext uri="{FF2B5EF4-FFF2-40B4-BE49-F238E27FC236}">
                  <a16:creationId xmlns:a16="http://schemas.microsoft.com/office/drawing/2014/main" id="{4868301F-9577-F8B1-9F2B-45F2A33D4F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0538" y="3744675"/>
              <a:ext cx="3956431" cy="2556000"/>
            </a:xfrm>
            <a:prstGeom prst="rect">
              <a:avLst/>
            </a:prstGeom>
          </p:spPr>
        </p:pic>
        <p:pic>
          <p:nvPicPr>
            <p:cNvPr id="20" name="Picture 19" descr="A graph with lines and a line of light&#10;&#10;AI-generated content may be incorrect.">
              <a:extLst>
                <a:ext uri="{FF2B5EF4-FFF2-40B4-BE49-F238E27FC236}">
                  <a16:creationId xmlns:a16="http://schemas.microsoft.com/office/drawing/2014/main" id="{A4CF848E-051B-9869-C7A6-48D2C6022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024" y="1217587"/>
              <a:ext cx="3876249" cy="2507173"/>
            </a:xfrm>
            <a:prstGeom prst="rect">
              <a:avLst/>
            </a:prstGeom>
          </p:spPr>
        </p:pic>
        <p:pic>
          <p:nvPicPr>
            <p:cNvPr id="24" name="Picture 23" descr="A graph showing a green and red line&#10;&#10;AI-generated content may be incorrect.">
              <a:extLst>
                <a:ext uri="{FF2B5EF4-FFF2-40B4-BE49-F238E27FC236}">
                  <a16:creationId xmlns:a16="http://schemas.microsoft.com/office/drawing/2014/main" id="{884834EE-E062-9F88-3893-27625F472F0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194" y="3724760"/>
              <a:ext cx="3951738" cy="2575915"/>
            </a:xfrm>
            <a:prstGeom prst="rect">
              <a:avLst/>
            </a:prstGeom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F94E723-A1E2-1A3B-6B04-2561C1B33B59}"/>
              </a:ext>
            </a:extLst>
          </p:cNvPr>
          <p:cNvGrpSpPr/>
          <p:nvPr/>
        </p:nvGrpSpPr>
        <p:grpSpPr>
          <a:xfrm>
            <a:off x="10620239" y="2466239"/>
            <a:ext cx="1571761" cy="1800080"/>
            <a:chOff x="9755331" y="629613"/>
            <a:chExt cx="2038191" cy="205208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B752207-3C99-027D-E75C-B8B61E1B18D5}"/>
                </a:ext>
              </a:extLst>
            </p:cNvPr>
            <p:cNvSpPr/>
            <p:nvPr/>
          </p:nvSpPr>
          <p:spPr>
            <a:xfrm>
              <a:off x="10735003" y="1034656"/>
              <a:ext cx="720000" cy="72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>
                  <a:solidFill>
                    <a:schemeClr val="bg1"/>
                  </a:solidFill>
                </a:rPr>
                <a:t>Q1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DBD502E-BF7D-4388-8EB2-458DCAE86649}"/>
                </a:ext>
              </a:extLst>
            </p:cNvPr>
            <p:cNvSpPr/>
            <p:nvPr/>
          </p:nvSpPr>
          <p:spPr>
            <a:xfrm>
              <a:off x="9755331" y="1057571"/>
              <a:ext cx="720000" cy="72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>
                  <a:solidFill>
                    <a:schemeClr val="bg1"/>
                  </a:solidFill>
                </a:rPr>
                <a:t>Q2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C7700C9-BA45-0A05-5AB6-176B3EA35C0E}"/>
                </a:ext>
              </a:extLst>
            </p:cNvPr>
            <p:cNvSpPr>
              <a:spLocks/>
            </p:cNvSpPr>
            <p:nvPr/>
          </p:nvSpPr>
          <p:spPr>
            <a:xfrm>
              <a:off x="9779720" y="1961693"/>
              <a:ext cx="720000" cy="720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>
                  <a:solidFill>
                    <a:schemeClr val="bg1"/>
                  </a:solidFill>
                </a:rPr>
                <a:t>Q3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963EB36-63DF-2003-AFAC-554A6384E620}"/>
                </a:ext>
              </a:extLst>
            </p:cNvPr>
            <p:cNvSpPr/>
            <p:nvPr/>
          </p:nvSpPr>
          <p:spPr>
            <a:xfrm>
              <a:off x="10735003" y="1961693"/>
              <a:ext cx="720000" cy="720000"/>
            </a:xfrm>
            <a:prstGeom prst="rect">
              <a:avLst/>
            </a:prstGeom>
            <a:solidFill>
              <a:srgbClr val="C71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>
                  <a:solidFill>
                    <a:schemeClr val="bg1"/>
                  </a:solidFill>
                </a:rPr>
                <a:t>Q4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17BF6F3E-320C-D546-7CBC-FB92FA4EA650}"/>
                </a:ext>
              </a:extLst>
            </p:cNvPr>
            <p:cNvCxnSpPr>
              <a:cxnSpLocks/>
            </p:cNvCxnSpPr>
            <p:nvPr/>
          </p:nvCxnSpPr>
          <p:spPr>
            <a:xfrm>
              <a:off x="9755331" y="1858173"/>
              <a:ext cx="1822587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13FAA2A0-0F98-2F9F-7FFC-675BF8EF2D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17361" y="883123"/>
              <a:ext cx="0" cy="179857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5DE422FC-4ED6-F515-41FB-159309B58B61}"/>
                    </a:ext>
                  </a:extLst>
                </p:cNvPr>
                <p:cNvSpPr txBox="1"/>
                <p:nvPr/>
              </p:nvSpPr>
              <p:spPr>
                <a:xfrm>
                  <a:off x="10499720" y="629613"/>
                  <a:ext cx="265239" cy="25980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>
                    <a:lnSpc>
                      <a:spcPct val="105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oMath>
                    </m:oMathPara>
                  </a14:m>
                  <a:endParaRPr lang="en-GB" sz="16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l">
                    <a:lnSpc>
                      <a:spcPct val="105000"/>
                    </a:lnSpc>
                  </a:pPr>
                  <a:endParaRPr lang="en-GB" sz="16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5DE422FC-4ED6-F515-41FB-159309B58B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99720" y="629613"/>
                  <a:ext cx="265239" cy="259808"/>
                </a:xfrm>
                <a:prstGeom prst="rect">
                  <a:avLst/>
                </a:prstGeom>
                <a:blipFill>
                  <a:blip r:embed="rId10"/>
                  <a:stretch>
                    <a:fillRect l="-14706" r="-8824" b="-378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8EF84D43-1AEE-46E8-6251-E7202C1645B0}"/>
                    </a:ext>
                  </a:extLst>
                </p:cNvPr>
                <p:cNvSpPr txBox="1"/>
                <p:nvPr/>
              </p:nvSpPr>
              <p:spPr>
                <a:xfrm>
                  <a:off x="11609479" y="1732275"/>
                  <a:ext cx="184043" cy="2439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l">
                    <a:lnSpc>
                      <a:spcPct val="105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oMath>
                    </m:oMathPara>
                  </a14:m>
                  <a:endParaRPr lang="en-GB" sz="16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8EF84D43-1AEE-46E8-6251-E7202C1645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09479" y="1732275"/>
                  <a:ext cx="184043" cy="243913"/>
                </a:xfrm>
                <a:prstGeom prst="rect">
                  <a:avLst/>
                </a:prstGeom>
                <a:blipFill>
                  <a:blip r:embed="rId11"/>
                  <a:stretch>
                    <a:fillRect l="-30435" r="-21739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85F1E-F872-7497-8319-AA6FF6729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5F7F1-656E-4D4B-9E0C-7E793A0B9C8F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93720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B9CC81-1FEF-A6B1-3ABC-AACF87C5E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BFD0E-EA09-36C5-1075-4A72EFD77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Focusing and Defocusing Quadrupole Combination Tilt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5AD649-3ED7-2D17-2FA9-66F1F753E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ubtitle 6">
                <a:extLst>
                  <a:ext uri="{FF2B5EF4-FFF2-40B4-BE49-F238E27FC236}">
                    <a16:creationId xmlns:a16="http://schemas.microsoft.com/office/drawing/2014/main" id="{49CF759F-BE60-047A-46A7-46D6D48CC4D5}"/>
                  </a:ext>
                </a:extLst>
              </p:cNvPr>
              <p:cNvSpPr>
                <a:spLocks noGrp="1"/>
              </p:cNvSpPr>
              <p:nvPr>
                <p:ph type="subTitle" idx="13"/>
              </p:nvPr>
            </p:nvSpPr>
            <p:spPr>
              <a:xfrm>
                <a:off x="325800" y="620196"/>
                <a:ext cx="11540763" cy="792008"/>
              </a:xfrm>
            </p:spPr>
            <p:txBody>
              <a:bodyPr/>
              <a:lstStyle/>
              <a:p>
                <a:r>
                  <a:rPr lang="en-GB"/>
                  <a:t>FQ: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/>
                  <a:t> = -0.005 rad,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/>
                  <a:t> = 0.005 rad; </a:t>
                </a:r>
              </a:p>
              <a:p>
                <a:r>
                  <a:rPr lang="en-GB"/>
                  <a:t>DQ: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/>
                  <a:t> = -0.005 rad,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/>
                  <a:t> = 0.005 rad</a:t>
                </a:r>
              </a:p>
              <a:p>
                <a:endParaRPr lang="en-GB"/>
              </a:p>
            </p:txBody>
          </p:sp>
        </mc:Choice>
        <mc:Fallback xmlns="">
          <p:sp>
            <p:nvSpPr>
              <p:cNvPr id="7" name="Subtitle 6">
                <a:extLst>
                  <a:ext uri="{FF2B5EF4-FFF2-40B4-BE49-F238E27FC236}">
                    <a16:creationId xmlns:a16="http://schemas.microsoft.com/office/drawing/2014/main" id="{49CF759F-BE60-047A-46A7-46D6D48CC4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3"/>
              </p:nvPr>
            </p:nvSpPr>
            <p:spPr>
              <a:xfrm>
                <a:off x="325800" y="620196"/>
                <a:ext cx="11540763" cy="792008"/>
              </a:xfrm>
              <a:blipFill>
                <a:blip r:embed="rId3"/>
                <a:stretch>
                  <a:fillRect l="-1742" t="-18462" b="-1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0D5ADC21-5C3C-D7AE-9796-72576EC33E92}"/>
              </a:ext>
            </a:extLst>
          </p:cNvPr>
          <p:cNvGrpSpPr/>
          <p:nvPr/>
        </p:nvGrpSpPr>
        <p:grpSpPr>
          <a:xfrm>
            <a:off x="364734" y="3278404"/>
            <a:ext cx="11626500" cy="1476823"/>
            <a:chOff x="359911" y="4270432"/>
            <a:chExt cx="11626500" cy="1476823"/>
          </a:xfrm>
        </p:grpSpPr>
        <p:pic>
          <p:nvPicPr>
            <p:cNvPr id="10" name="Picture 9" descr="A graph with a number of red and yellow squares&#10;&#10;AI-generated content may be incorrect.">
              <a:extLst>
                <a:ext uri="{FF2B5EF4-FFF2-40B4-BE49-F238E27FC236}">
                  <a16:creationId xmlns:a16="http://schemas.microsoft.com/office/drawing/2014/main" id="{30A81EFC-C87F-F80F-5238-D997BB8DC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159" y="4294625"/>
              <a:ext cx="1719252" cy="1452630"/>
            </a:xfrm>
            <a:prstGeom prst="rect">
              <a:avLst/>
            </a:prstGeom>
          </p:spPr>
        </p:pic>
        <p:pic>
          <p:nvPicPr>
            <p:cNvPr id="11" name="Picture 10" descr="A grid with a number of objects in it&#10;&#10;AI-generated content may be incorrect.">
              <a:extLst>
                <a:ext uri="{FF2B5EF4-FFF2-40B4-BE49-F238E27FC236}">
                  <a16:creationId xmlns:a16="http://schemas.microsoft.com/office/drawing/2014/main" id="{0BCC834F-059F-302C-CF63-A7E40C70F7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68374" y="4270432"/>
              <a:ext cx="1695650" cy="1446289"/>
            </a:xfrm>
            <a:prstGeom prst="rect">
              <a:avLst/>
            </a:prstGeom>
          </p:spPr>
        </p:pic>
        <p:pic>
          <p:nvPicPr>
            <p:cNvPr id="12" name="Picture 11" descr="A graph with a number of red and yellow lines&#10;&#10;AI-generated content may be incorrect.">
              <a:extLst>
                <a:ext uri="{FF2B5EF4-FFF2-40B4-BE49-F238E27FC236}">
                  <a16:creationId xmlns:a16="http://schemas.microsoft.com/office/drawing/2014/main" id="{D4314723-3562-CC74-111C-9A780B410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47691" y="4290997"/>
              <a:ext cx="1719252" cy="1434830"/>
            </a:xfrm>
            <a:prstGeom prst="rect">
              <a:avLst/>
            </a:prstGeom>
          </p:spPr>
        </p:pic>
        <p:pic>
          <p:nvPicPr>
            <p:cNvPr id="13" name="Picture 12" descr="A graph with a red and yellow gradient&#10;&#10;AI-generated content may be incorrect.">
              <a:extLst>
                <a:ext uri="{FF2B5EF4-FFF2-40B4-BE49-F238E27FC236}">
                  <a16:creationId xmlns:a16="http://schemas.microsoft.com/office/drawing/2014/main" id="{B7AA5046-DE18-6A97-0131-365B58EB09D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47475" y="4279539"/>
              <a:ext cx="1690060" cy="1446288"/>
            </a:xfrm>
            <a:prstGeom prst="rect">
              <a:avLst/>
            </a:prstGeom>
          </p:spPr>
        </p:pic>
        <p:pic>
          <p:nvPicPr>
            <p:cNvPr id="14" name="Picture 13" descr="A graph with a blurry image of a person&#10;&#10;AI-generated content may be incorrect.">
              <a:extLst>
                <a:ext uri="{FF2B5EF4-FFF2-40B4-BE49-F238E27FC236}">
                  <a16:creationId xmlns:a16="http://schemas.microsoft.com/office/drawing/2014/main" id="{86E747FF-3D81-8D16-59BE-D1558B66962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19858" y="4310516"/>
              <a:ext cx="1649155" cy="1367802"/>
            </a:xfrm>
            <a:prstGeom prst="rect">
              <a:avLst/>
            </a:prstGeom>
          </p:spPr>
        </p:pic>
        <p:pic>
          <p:nvPicPr>
            <p:cNvPr id="15" name="Picture 14" descr="A graph with a blurry image of a person's body&#10;&#10;AI-generated content may be incorrect.">
              <a:extLst>
                <a:ext uri="{FF2B5EF4-FFF2-40B4-BE49-F238E27FC236}">
                  <a16:creationId xmlns:a16="http://schemas.microsoft.com/office/drawing/2014/main" id="{29297D13-F3DB-32A7-C261-E4AA7458B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072581" y="4281468"/>
              <a:ext cx="1649155" cy="1415247"/>
            </a:xfrm>
            <a:prstGeom prst="rect">
              <a:avLst/>
            </a:prstGeom>
          </p:spPr>
        </p:pic>
        <p:pic>
          <p:nvPicPr>
            <p:cNvPr id="16" name="Picture 15" descr="A graph with a square shape&#10;&#10;AI-generated content may be incorrect.">
              <a:extLst>
                <a:ext uri="{FF2B5EF4-FFF2-40B4-BE49-F238E27FC236}">
                  <a16:creationId xmlns:a16="http://schemas.microsoft.com/office/drawing/2014/main" id="{C23EFE14-9641-3249-EB35-7808BE2CAB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59911" y="4296148"/>
              <a:ext cx="1747921" cy="1385889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6F1BC98-384E-FBE2-C6D7-740312B1BC82}"/>
              </a:ext>
            </a:extLst>
          </p:cNvPr>
          <p:cNvSpPr txBox="1"/>
          <p:nvPr/>
        </p:nvSpPr>
        <p:spPr>
          <a:xfrm>
            <a:off x="9473441" y="1100891"/>
            <a:ext cx="3316333" cy="31131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>
                <a:solidFill>
                  <a:schemeClr val="tx1"/>
                </a:solidFill>
              </a:rPr>
              <a:t>Simulation of 1x10</a:t>
            </a:r>
            <a:r>
              <a:rPr lang="en-GB" sz="1600" baseline="30000">
                <a:solidFill>
                  <a:schemeClr val="tx1"/>
                </a:solidFill>
              </a:rPr>
              <a:t>5</a:t>
            </a:r>
            <a:r>
              <a:rPr lang="en-GB" sz="1600">
                <a:solidFill>
                  <a:schemeClr val="tx1"/>
                </a:solidFill>
              </a:rPr>
              <a:t> particles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0A6AEB-A3E5-9970-08C3-095E2711C6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07324" y="1590488"/>
            <a:ext cx="2165378" cy="172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1D8DAD-8EEC-B9BE-30FD-E7EC59B4D2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81585" y="1594569"/>
            <a:ext cx="2152800" cy="172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5BD4BF9-FB1E-A332-9F05-964181CF6F2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63624" y="1601700"/>
            <a:ext cx="2152800" cy="172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4CD09A-F814-69DB-4076-0B7E21E8595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94685" y="1581135"/>
            <a:ext cx="2196000" cy="172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AB150E9-19DA-B93F-EE7F-8D7DA9CAFB8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79229" y="1575000"/>
            <a:ext cx="2160000" cy="172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8CFBA06-5A10-35C1-CE8C-4091D9525AF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650985" y="1583114"/>
            <a:ext cx="2152800" cy="172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814DF9F-B319-18DD-5F36-8CE2ECBC694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-5706" y="1590488"/>
            <a:ext cx="2181600" cy="1728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8274265-B4AF-DB19-F20A-D65F30538A8C}"/>
              </a:ext>
            </a:extLst>
          </p:cNvPr>
          <p:cNvSpPr txBox="1"/>
          <p:nvPr/>
        </p:nvSpPr>
        <p:spPr>
          <a:xfrm>
            <a:off x="364734" y="5438325"/>
            <a:ext cx="11037223" cy="9853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b="1">
                <a:solidFill>
                  <a:schemeClr val="tx1"/>
                </a:solidFill>
              </a:rPr>
              <a:t>Key Observations:</a:t>
            </a:r>
          </a:p>
          <a:p>
            <a:pPr marL="285750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600"/>
              <a:t>Vertical, curved section of star-shaped arm can be seen in the simulation</a:t>
            </a:r>
            <a:endParaRPr lang="en-GB" sz="16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33FF62B-C6F5-29D8-2029-6285F3045A70}"/>
                  </a:ext>
                </a:extLst>
              </p:cNvPr>
              <p:cNvSpPr txBox="1"/>
              <p:nvPr/>
            </p:nvSpPr>
            <p:spPr>
              <a:xfrm>
                <a:off x="637570" y="4679556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3.1 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33FF62B-C6F5-29D8-2029-6285F3045A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570" y="4679556"/>
                <a:ext cx="1185392" cy="286645"/>
              </a:xfrm>
              <a:prstGeom prst="rect">
                <a:avLst/>
              </a:prstGeom>
              <a:blipFill>
                <a:blip r:embed="rId18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5F9794C-E851-1B7B-F27A-E4BFDA9CDBC3}"/>
                  </a:ext>
                </a:extLst>
              </p:cNvPr>
              <p:cNvSpPr txBox="1"/>
              <p:nvPr/>
            </p:nvSpPr>
            <p:spPr>
              <a:xfrm>
                <a:off x="8858518" y="4701793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12.7 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5F9794C-E851-1B7B-F27A-E4BFDA9CDB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8518" y="4701793"/>
                <a:ext cx="1185392" cy="286645"/>
              </a:xfrm>
              <a:prstGeom prst="rect">
                <a:avLst/>
              </a:prstGeom>
              <a:blipFill>
                <a:blip r:embed="rId19"/>
                <a:stretch>
                  <a:fillRect l="-1026" r="-7179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13E0C77-1F7C-9818-14A6-44975C831A90}"/>
                  </a:ext>
                </a:extLst>
              </p:cNvPr>
              <p:cNvSpPr txBox="1"/>
              <p:nvPr/>
            </p:nvSpPr>
            <p:spPr>
              <a:xfrm>
                <a:off x="7178207" y="4717818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11.4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13E0C77-1F7C-9818-14A6-44975C831A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8207" y="4717818"/>
                <a:ext cx="1185392" cy="286645"/>
              </a:xfrm>
              <a:prstGeom prst="rect">
                <a:avLst/>
              </a:prstGeom>
              <a:blipFill>
                <a:blip r:embed="rId20"/>
                <a:stretch>
                  <a:fillRect l="-1031" r="-4639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D072614-94A1-9665-550F-4C34E34852CB}"/>
                  </a:ext>
                </a:extLst>
              </p:cNvPr>
              <p:cNvSpPr txBox="1"/>
              <p:nvPr/>
            </p:nvSpPr>
            <p:spPr>
              <a:xfrm>
                <a:off x="5582102" y="4691806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9.9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D072614-94A1-9665-550F-4C34E34852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2102" y="4691806"/>
                <a:ext cx="1185392" cy="286645"/>
              </a:xfrm>
              <a:prstGeom prst="rect">
                <a:avLst/>
              </a:prstGeom>
              <a:blipFill>
                <a:blip r:embed="rId21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DE049A2-8325-6483-B66C-0A9E66263233}"/>
                  </a:ext>
                </a:extLst>
              </p:cNvPr>
              <p:cNvSpPr txBox="1"/>
              <p:nvPr/>
            </p:nvSpPr>
            <p:spPr>
              <a:xfrm>
                <a:off x="3956562" y="4702032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8.2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DE049A2-8325-6483-B66C-0A9E66263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6562" y="4702032"/>
                <a:ext cx="1185392" cy="286645"/>
              </a:xfrm>
              <a:prstGeom prst="rect">
                <a:avLst/>
              </a:prstGeom>
              <a:blipFill>
                <a:blip r:embed="rId22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41D7286-7872-EAC2-4FA7-63AD47DB1BF6}"/>
                  </a:ext>
                </a:extLst>
              </p:cNvPr>
              <p:cNvSpPr txBox="1"/>
              <p:nvPr/>
            </p:nvSpPr>
            <p:spPr>
              <a:xfrm>
                <a:off x="2331022" y="4702032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6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.1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41D7286-7872-EAC2-4FA7-63AD47DB1B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022" y="4702032"/>
                <a:ext cx="1185392" cy="286645"/>
              </a:xfrm>
              <a:prstGeom prst="rect">
                <a:avLst/>
              </a:prstGeom>
              <a:blipFill>
                <a:blip r:embed="rId23"/>
                <a:stretch>
                  <a:fillRect l="-1026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93E3F76-A2F8-E061-5558-912604C41E62}"/>
                  </a:ext>
                </a:extLst>
              </p:cNvPr>
              <p:cNvSpPr txBox="1"/>
              <p:nvPr/>
            </p:nvSpPr>
            <p:spPr>
              <a:xfrm>
                <a:off x="10487281" y="4701841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13.9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93E3F76-A2F8-E061-5558-912604C41E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7281" y="4701841"/>
                <a:ext cx="1185392" cy="286645"/>
              </a:xfrm>
              <a:prstGeom prst="rect">
                <a:avLst/>
              </a:prstGeom>
              <a:blipFill>
                <a:blip r:embed="rId24"/>
                <a:stretch>
                  <a:fillRect l="-1026" r="-4103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825C1E-8667-FA03-9D43-4446727AA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E4033-5121-B34D-B2FD-EE56152FE01E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531856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746591-1F1E-AA6D-93B8-106743DBD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2AAB1-419B-8A59-4EB2-CF0CF3E9D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Visualising Beam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FBBE60-C93B-C2A0-6948-2467610FD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23</a:t>
            </a:fld>
            <a:endParaRPr lang="en-GB"/>
          </a:p>
        </p:txBody>
      </p:sp>
      <p:pic>
        <p:nvPicPr>
          <p:cNvPr id="8" name="Picture 7" descr="A graph of energy and energy&#10;&#10;AI-generated content may be incorrect.">
            <a:extLst>
              <a:ext uri="{FF2B5EF4-FFF2-40B4-BE49-F238E27FC236}">
                <a16:creationId xmlns:a16="http://schemas.microsoft.com/office/drawing/2014/main" id="{91C2A8DB-894A-99FD-0A3D-48208720FB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414" y="2659718"/>
            <a:ext cx="3087536" cy="2259865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B5AF5D83-CD6E-17E3-FFE5-0372F9B0C81B}"/>
              </a:ext>
            </a:extLst>
          </p:cNvPr>
          <p:cNvGrpSpPr/>
          <p:nvPr/>
        </p:nvGrpSpPr>
        <p:grpSpPr>
          <a:xfrm>
            <a:off x="189962" y="858037"/>
            <a:ext cx="7374760" cy="5123848"/>
            <a:chOff x="708023" y="858037"/>
            <a:chExt cx="8181272" cy="541811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0165A42-8643-5AA4-283C-BB896DB65A77}"/>
                    </a:ext>
                  </a:extLst>
                </p:cNvPr>
                <p:cNvSpPr txBox="1"/>
                <p:nvPr/>
              </p:nvSpPr>
              <p:spPr>
                <a:xfrm>
                  <a:off x="1914472" y="858037"/>
                  <a:ext cx="1557491" cy="3344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>
                    <a:lnSpc>
                      <a:spcPct val="105000"/>
                    </a:lnSpc>
                  </a:pPr>
                  <a:r>
                    <a:rPr lang="en-GB" sz="1600">
                      <a:solidFill>
                        <a:schemeClr val="tx1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min</m:t>
                          </m:r>
                        </m:sub>
                      </m:sSub>
                      <m:r>
                        <m:rPr>
                          <m:nor/>
                        </m:rPr>
                        <a:rPr lang="en-GB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>
                          <a:latin typeface="Cambria Math" panose="02040503050406030204" pitchFamily="18" charset="0"/>
                        </a:rPr>
                        <m:t>3.1 </m:t>
                      </m:r>
                      <m:r>
                        <m:rPr>
                          <m:nor/>
                        </m:rPr>
                        <a:rPr lang="en-GB" sz="1600">
                          <a:latin typeface="Cambria Math" panose="02040503050406030204" pitchFamily="18" charset="0"/>
                        </a:rPr>
                        <m:t>MeV</m:t>
                      </m:r>
                    </m:oMath>
                  </a14:m>
                  <a:endParaRPr lang="en-GB" sz="160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0165A42-8643-5AA4-283C-BB896DB65A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14472" y="858037"/>
                  <a:ext cx="1557491" cy="334465"/>
                </a:xfrm>
                <a:prstGeom prst="rect">
                  <a:avLst/>
                </a:prstGeom>
                <a:blipFill>
                  <a:blip r:embed="rId4"/>
                  <a:stretch>
                    <a:fillRect l="-2174" r="-7826" b="-1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601D703-27FB-6169-29A1-5B21BA9EFB68}"/>
                    </a:ext>
                  </a:extLst>
                </p:cNvPr>
                <p:cNvSpPr txBox="1"/>
                <p:nvPr/>
              </p:nvSpPr>
              <p:spPr>
                <a:xfrm>
                  <a:off x="5936755" y="883123"/>
                  <a:ext cx="1557491" cy="3344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>
                    <a:lnSpc>
                      <a:spcPct val="105000"/>
                    </a:lnSpc>
                  </a:pPr>
                  <a:r>
                    <a:rPr lang="en-GB" sz="1600">
                      <a:solidFill>
                        <a:schemeClr val="tx1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min</m:t>
                          </m:r>
                        </m:sub>
                      </m:sSub>
                      <m:r>
                        <m:rPr>
                          <m:nor/>
                        </m:rPr>
                        <a:rPr lang="en-GB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 13.9</m:t>
                      </m:r>
                      <m:r>
                        <m:rPr>
                          <m:nor/>
                        </m:rPr>
                        <a:rPr lang="en-GB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>
                          <a:latin typeface="Cambria Math" panose="02040503050406030204" pitchFamily="18" charset="0"/>
                        </a:rPr>
                        <m:t>MeV</m:t>
                      </m:r>
                    </m:oMath>
                  </a14:m>
                  <a:endParaRPr lang="en-GB" sz="160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601D703-27FB-6169-29A1-5B21BA9EFB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36755" y="883123"/>
                  <a:ext cx="1557491" cy="334465"/>
                </a:xfrm>
                <a:prstGeom prst="rect">
                  <a:avLst/>
                </a:prstGeom>
                <a:blipFill>
                  <a:blip r:embed="rId5"/>
                  <a:stretch>
                    <a:fillRect l="-1732" r="-16017" b="-1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1" name="Picture 10" descr="A diagram of a graph&#10;&#10;AI-generated content may be incorrect.">
              <a:extLst>
                <a:ext uri="{FF2B5EF4-FFF2-40B4-BE49-F238E27FC236}">
                  <a16:creationId xmlns:a16="http://schemas.microsoft.com/office/drawing/2014/main" id="{A7F1DAF6-05BD-8832-E697-2C14400A634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7330" y="3720151"/>
              <a:ext cx="3941965" cy="2556000"/>
            </a:xfrm>
            <a:prstGeom prst="rect">
              <a:avLst/>
            </a:prstGeom>
          </p:spPr>
        </p:pic>
        <p:pic>
          <p:nvPicPr>
            <p:cNvPr id="13" name="Picture 12" descr="A graph of a green square with red and white lines&#10;&#10;AI-generated content may be incorrect.">
              <a:extLst>
                <a:ext uri="{FF2B5EF4-FFF2-40B4-BE49-F238E27FC236}">
                  <a16:creationId xmlns:a16="http://schemas.microsoft.com/office/drawing/2014/main" id="{F69C0819-3EDC-7AE0-0BC1-8960F729170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8431" y="1164151"/>
              <a:ext cx="3919536" cy="2556000"/>
            </a:xfrm>
            <a:prstGeom prst="rect">
              <a:avLst/>
            </a:prstGeom>
          </p:spPr>
        </p:pic>
        <p:pic>
          <p:nvPicPr>
            <p:cNvPr id="16" name="Picture 15" descr="A diagram of a graph&#10;&#10;AI-generated content may be incorrect.">
              <a:extLst>
                <a:ext uri="{FF2B5EF4-FFF2-40B4-BE49-F238E27FC236}">
                  <a16:creationId xmlns:a16="http://schemas.microsoft.com/office/drawing/2014/main" id="{0C994FB3-F222-B905-F265-0C6796D30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024" y="3720151"/>
              <a:ext cx="3951100" cy="2543584"/>
            </a:xfrm>
            <a:prstGeom prst="rect">
              <a:avLst/>
            </a:prstGeom>
          </p:spPr>
        </p:pic>
        <p:pic>
          <p:nvPicPr>
            <p:cNvPr id="19" name="Picture 18" descr="A diagram of a graph&#10;&#10;AI-generated content may be incorrect.">
              <a:extLst>
                <a:ext uri="{FF2B5EF4-FFF2-40B4-BE49-F238E27FC236}">
                  <a16:creationId xmlns:a16="http://schemas.microsoft.com/office/drawing/2014/main" id="{4225B5A9-60C7-B08F-8760-14A5EFC635A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023" y="1181232"/>
              <a:ext cx="3960000" cy="2511342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8413B33-E683-0D24-58A8-4D9FFA148C38}"/>
              </a:ext>
            </a:extLst>
          </p:cNvPr>
          <p:cNvGrpSpPr/>
          <p:nvPr/>
        </p:nvGrpSpPr>
        <p:grpSpPr>
          <a:xfrm>
            <a:off x="10641882" y="2638586"/>
            <a:ext cx="1571761" cy="1800080"/>
            <a:chOff x="9755331" y="629613"/>
            <a:chExt cx="2038191" cy="2052080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425FB1A-6660-D4C6-76E1-379249BEF808}"/>
                </a:ext>
              </a:extLst>
            </p:cNvPr>
            <p:cNvSpPr/>
            <p:nvPr/>
          </p:nvSpPr>
          <p:spPr>
            <a:xfrm>
              <a:off x="10735003" y="1034656"/>
              <a:ext cx="720000" cy="72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>
                  <a:solidFill>
                    <a:schemeClr val="bg1"/>
                  </a:solidFill>
                </a:rPr>
                <a:t>Q1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FF937D9-65BD-ED61-7845-EA3FD4CF9E68}"/>
                </a:ext>
              </a:extLst>
            </p:cNvPr>
            <p:cNvSpPr/>
            <p:nvPr/>
          </p:nvSpPr>
          <p:spPr>
            <a:xfrm>
              <a:off x="9755331" y="1057571"/>
              <a:ext cx="720000" cy="72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>
                  <a:solidFill>
                    <a:schemeClr val="bg1"/>
                  </a:solidFill>
                </a:rPr>
                <a:t>Q2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F0156C1-C6D3-013F-F457-27E8CA9E71FC}"/>
                </a:ext>
              </a:extLst>
            </p:cNvPr>
            <p:cNvSpPr>
              <a:spLocks/>
            </p:cNvSpPr>
            <p:nvPr/>
          </p:nvSpPr>
          <p:spPr>
            <a:xfrm>
              <a:off x="9779720" y="1961693"/>
              <a:ext cx="720000" cy="720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>
                  <a:solidFill>
                    <a:schemeClr val="bg1"/>
                  </a:solidFill>
                </a:rPr>
                <a:t>Q3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DCDC82F-A66B-53C4-EE3B-9FFABF3DB6B7}"/>
                </a:ext>
              </a:extLst>
            </p:cNvPr>
            <p:cNvSpPr/>
            <p:nvPr/>
          </p:nvSpPr>
          <p:spPr>
            <a:xfrm>
              <a:off x="10735003" y="1961693"/>
              <a:ext cx="720000" cy="720000"/>
            </a:xfrm>
            <a:prstGeom prst="rect">
              <a:avLst/>
            </a:prstGeom>
            <a:solidFill>
              <a:srgbClr val="C71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>
                  <a:solidFill>
                    <a:schemeClr val="bg1"/>
                  </a:solidFill>
                </a:rPr>
                <a:t>Q4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6A73755-3707-69DB-6D95-2B5E1EB3238F}"/>
                </a:ext>
              </a:extLst>
            </p:cNvPr>
            <p:cNvCxnSpPr>
              <a:cxnSpLocks/>
            </p:cNvCxnSpPr>
            <p:nvPr/>
          </p:nvCxnSpPr>
          <p:spPr>
            <a:xfrm>
              <a:off x="9755331" y="1858173"/>
              <a:ext cx="1822587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C1B3ECA1-A3E5-4671-1638-79C210553F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17361" y="883123"/>
              <a:ext cx="0" cy="179857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5F5B8DC3-F5FF-E87F-B0DF-B55E2E742518}"/>
                    </a:ext>
                  </a:extLst>
                </p:cNvPr>
                <p:cNvSpPr txBox="1"/>
                <p:nvPr/>
              </p:nvSpPr>
              <p:spPr>
                <a:xfrm>
                  <a:off x="10499720" y="629613"/>
                  <a:ext cx="265239" cy="25980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>
                    <a:lnSpc>
                      <a:spcPct val="105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oMath>
                    </m:oMathPara>
                  </a14:m>
                  <a:endParaRPr lang="en-GB" sz="16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l">
                    <a:lnSpc>
                      <a:spcPct val="105000"/>
                    </a:lnSpc>
                  </a:pPr>
                  <a:endParaRPr lang="en-GB" sz="16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5F5B8DC3-F5FF-E87F-B0DF-B55E2E7425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99720" y="629613"/>
                  <a:ext cx="265239" cy="259808"/>
                </a:xfrm>
                <a:prstGeom prst="rect">
                  <a:avLst/>
                </a:prstGeom>
                <a:blipFill>
                  <a:blip r:embed="rId10"/>
                  <a:stretch>
                    <a:fillRect l="-15152" r="-12121" b="-3783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F6827F23-F7E4-5B7A-4C3A-AC776DFA9A6F}"/>
                    </a:ext>
                  </a:extLst>
                </p:cNvPr>
                <p:cNvSpPr txBox="1"/>
                <p:nvPr/>
              </p:nvSpPr>
              <p:spPr>
                <a:xfrm>
                  <a:off x="11609479" y="1732275"/>
                  <a:ext cx="184043" cy="2439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l">
                    <a:lnSpc>
                      <a:spcPct val="105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oMath>
                    </m:oMathPara>
                  </a14:m>
                  <a:endParaRPr lang="en-GB" sz="16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F6827F23-F7E4-5B7A-4C3A-AC776DFA9A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09479" y="1732275"/>
                  <a:ext cx="184043" cy="243913"/>
                </a:xfrm>
                <a:prstGeom prst="rect">
                  <a:avLst/>
                </a:prstGeom>
                <a:blipFill>
                  <a:blip r:embed="rId11"/>
                  <a:stretch>
                    <a:fillRect l="-25000" r="-20833" b="-1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76867E-F6EF-0637-4071-61C4DA4C6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0FEAC-1F61-5B4A-ADDA-E9A9CB7FF3D4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293375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EAC8D2-0FE8-C0DE-0BAC-A4BEF0F9E9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E1E35-D28F-1952-FE07-9B9EBD8B2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Focusing and Defocusing Quadrupole Combination Tilt and Shift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C10BB-6841-F6A3-92AD-235369DD3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ubtitle 6">
                <a:extLst>
                  <a:ext uri="{FF2B5EF4-FFF2-40B4-BE49-F238E27FC236}">
                    <a16:creationId xmlns:a16="http://schemas.microsoft.com/office/drawing/2014/main" id="{DE96C740-A82E-26CE-680F-64B8F795EC08}"/>
                  </a:ext>
                </a:extLst>
              </p:cNvPr>
              <p:cNvSpPr>
                <a:spLocks noGrp="1"/>
              </p:cNvSpPr>
              <p:nvPr>
                <p:ph type="subTitle" idx="13"/>
              </p:nvPr>
            </p:nvSpPr>
            <p:spPr>
              <a:xfrm>
                <a:off x="325800" y="620196"/>
                <a:ext cx="11540763" cy="792008"/>
              </a:xfrm>
            </p:spPr>
            <p:txBody>
              <a:bodyPr/>
              <a:lstStyle/>
              <a:p>
                <a:r>
                  <a:rPr lang="en-GB"/>
                  <a:t>FQ: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/>
                  <a:t> = -0.005 rad,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/>
                  <a:t> = 0.005 rad; </a:t>
                </a:r>
              </a:p>
              <a:p>
                <a:r>
                  <a:rPr lang="en-GB"/>
                  <a:t>DQ: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/>
                  <a:t> = -0.005 rad,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/>
                  <a:t> = 0.005 rad</a:t>
                </a:r>
              </a:p>
              <a:p>
                <a:endParaRPr lang="en-GB"/>
              </a:p>
            </p:txBody>
          </p:sp>
        </mc:Choice>
        <mc:Fallback xmlns="">
          <p:sp>
            <p:nvSpPr>
              <p:cNvPr id="7" name="Subtitle 6">
                <a:extLst>
                  <a:ext uri="{FF2B5EF4-FFF2-40B4-BE49-F238E27FC236}">
                    <a16:creationId xmlns:a16="http://schemas.microsoft.com/office/drawing/2014/main" id="{DE96C740-A82E-26CE-680F-64B8F795EC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3"/>
              </p:nvPr>
            </p:nvSpPr>
            <p:spPr>
              <a:xfrm>
                <a:off x="325800" y="620196"/>
                <a:ext cx="11540763" cy="792008"/>
              </a:xfrm>
              <a:blipFill>
                <a:blip r:embed="rId3"/>
                <a:stretch>
                  <a:fillRect l="-1742" t="-18462" b="-1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D596139B-4B5D-4EE6-55B6-CA5C37439950}"/>
              </a:ext>
            </a:extLst>
          </p:cNvPr>
          <p:cNvSpPr txBox="1"/>
          <p:nvPr/>
        </p:nvSpPr>
        <p:spPr>
          <a:xfrm>
            <a:off x="9473441" y="1100891"/>
            <a:ext cx="3316333" cy="31131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>
                <a:solidFill>
                  <a:schemeClr val="tx1"/>
                </a:solidFill>
              </a:rPr>
              <a:t>Simulation of 1x10</a:t>
            </a:r>
            <a:r>
              <a:rPr lang="en-GB" sz="1600" baseline="30000">
                <a:solidFill>
                  <a:schemeClr val="tx1"/>
                </a:solidFill>
              </a:rPr>
              <a:t>5</a:t>
            </a:r>
            <a:r>
              <a:rPr lang="en-GB" sz="1600">
                <a:solidFill>
                  <a:schemeClr val="tx1"/>
                </a:solidFill>
              </a:rPr>
              <a:t> particles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C3858C-BA43-812E-6D41-682CA2B5F5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6622" y="4498592"/>
            <a:ext cx="2165378" cy="172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64D15B-2CBE-8B3D-5FB9-321DFAF31A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0883" y="4502673"/>
            <a:ext cx="2152800" cy="172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783B22F-47DE-D43C-C120-EE631D5631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2922" y="4509804"/>
            <a:ext cx="2152800" cy="172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D0580B5-C55D-9EA0-8848-985D13A524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13983" y="4489239"/>
            <a:ext cx="2196000" cy="172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D709BE3-5A91-3775-C4D3-0B8BA67C1F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98527" y="4483104"/>
            <a:ext cx="2160000" cy="172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6461652-A99A-CCBF-E999-A8546554B2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70283" y="4491218"/>
            <a:ext cx="2152800" cy="172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235AEDE-142B-D894-A723-5C9DF76D7DB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3592" y="4498592"/>
            <a:ext cx="2181600" cy="1728000"/>
          </a:xfrm>
          <a:prstGeom prst="rect">
            <a:avLst/>
          </a:prstGeom>
        </p:spPr>
      </p:pic>
      <p:pic>
        <p:nvPicPr>
          <p:cNvPr id="3" name="Picture 2" descr="A graph with a line and a line&#10;&#10;AI-generated content may be incorrect.">
            <a:extLst>
              <a:ext uri="{FF2B5EF4-FFF2-40B4-BE49-F238E27FC236}">
                <a16:creationId xmlns:a16="http://schemas.microsoft.com/office/drawing/2014/main" id="{597A85B9-FD9F-F53F-6BAA-45956EA7E8A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7415" y="1333554"/>
            <a:ext cx="5473515" cy="30849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C79BF79-9780-A92A-4C05-E56DDB622875}"/>
              </a:ext>
            </a:extLst>
          </p:cNvPr>
          <p:cNvSpPr txBox="1"/>
          <p:nvPr/>
        </p:nvSpPr>
        <p:spPr>
          <a:xfrm>
            <a:off x="6386694" y="1837641"/>
            <a:ext cx="5098055" cy="20621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Aptos" panose="020B0004020202020204" pitchFamily="34" charset="0"/>
              </a:rPr>
              <a:t>Tilting quadrupoles couples horizontal (X) and vertical (Y) motion, introducing a transverse force.</a:t>
            </a:r>
          </a:p>
          <a:p>
            <a:endParaRPr lang="en-US" sz="1600" dirty="0">
              <a:latin typeface="Aptos" panose="020B0004020202020204" pitchFamily="34" charset="0"/>
            </a:endParaRPr>
          </a:p>
          <a:p>
            <a:r>
              <a:rPr lang="en-US" sz="1600" dirty="0">
                <a:latin typeface="Aptos" panose="020B0004020202020204" pitchFamily="34" charset="0"/>
              </a:rPr>
              <a:t>Unlike simple misalignment, this cumulative shift increases continuously along the beamline.</a:t>
            </a:r>
          </a:p>
          <a:p>
            <a:endParaRPr lang="en-US" sz="1600" dirty="0">
              <a:latin typeface="Aptos" panose="020B0004020202020204" pitchFamily="34" charset="0"/>
            </a:endParaRPr>
          </a:p>
          <a:p>
            <a:r>
              <a:rPr lang="en-US" sz="1600" dirty="0">
                <a:latin typeface="Aptos" panose="020B0004020202020204" pitchFamily="34" charset="0"/>
              </a:rPr>
              <a:t>No restoring force → Mean X-position increases with energy instead of restoring.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E725E9-204E-96FE-D5F5-DA2114B8B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ADEC9-287A-9548-A06A-E406CD9AB2D0}" type="datetime1">
              <a:rPr lang="en-GB" smtClean="0"/>
              <a:t>25/03/2025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559090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0684F-E56F-EE60-F2F8-4C5DCD32F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30C1C-1209-C148-1C6C-323293051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Focusing and Defocusing Quadrupole Combination Tilt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0C449F-D931-64F5-F62D-B90D9D1E6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ubtitle 6">
                <a:extLst>
                  <a:ext uri="{FF2B5EF4-FFF2-40B4-BE49-F238E27FC236}">
                    <a16:creationId xmlns:a16="http://schemas.microsoft.com/office/drawing/2014/main" id="{275D4C08-14F7-BDDE-70F7-0175060FD739}"/>
                  </a:ext>
                </a:extLst>
              </p:cNvPr>
              <p:cNvSpPr>
                <a:spLocks noGrp="1"/>
              </p:cNvSpPr>
              <p:nvPr>
                <p:ph type="subTitle" idx="13"/>
              </p:nvPr>
            </p:nvSpPr>
            <p:spPr>
              <a:xfrm>
                <a:off x="325800" y="620196"/>
                <a:ext cx="11540763" cy="792008"/>
              </a:xfrm>
            </p:spPr>
            <p:txBody>
              <a:bodyPr/>
              <a:lstStyle/>
              <a:p>
                <a:r>
                  <a:rPr lang="en-GB"/>
                  <a:t>FQ: x = +0.1mm,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/>
                  <a:t> = +0.004 rad,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/>
                  <a:t> = 0.004 rad,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/>
                  <a:t> = -0.003 rad; </a:t>
                </a:r>
              </a:p>
              <a:p>
                <a:r>
                  <a:rPr lang="en-GB"/>
                  <a:t>DQ: x = +0.1mm,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en-GB"/>
                  <a:t> = -0.004 rad,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/>
                  <a:t> = 0.004 rad,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/>
                  <a:t> = -0.003 rad</a:t>
                </a:r>
              </a:p>
              <a:p>
                <a:endParaRPr lang="en-GB"/>
              </a:p>
            </p:txBody>
          </p:sp>
        </mc:Choice>
        <mc:Fallback xmlns="">
          <p:sp>
            <p:nvSpPr>
              <p:cNvPr id="7" name="Subtitle 6">
                <a:extLst>
                  <a:ext uri="{FF2B5EF4-FFF2-40B4-BE49-F238E27FC236}">
                    <a16:creationId xmlns:a16="http://schemas.microsoft.com/office/drawing/2014/main" id="{275D4C08-14F7-BDDE-70F7-0175060FD7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3"/>
              </p:nvPr>
            </p:nvSpPr>
            <p:spPr>
              <a:xfrm>
                <a:off x="325800" y="620196"/>
                <a:ext cx="11540763" cy="792008"/>
              </a:xfrm>
              <a:blipFill>
                <a:blip r:embed="rId3"/>
                <a:stretch>
                  <a:fillRect l="-1742" t="-18462" b="-1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5FDC46ED-D7AF-2745-D119-6CB765140542}"/>
              </a:ext>
            </a:extLst>
          </p:cNvPr>
          <p:cNvGrpSpPr/>
          <p:nvPr/>
        </p:nvGrpSpPr>
        <p:grpSpPr>
          <a:xfrm>
            <a:off x="364734" y="3278404"/>
            <a:ext cx="11626500" cy="1476823"/>
            <a:chOff x="359911" y="4270432"/>
            <a:chExt cx="11626500" cy="1476823"/>
          </a:xfrm>
        </p:grpSpPr>
        <p:pic>
          <p:nvPicPr>
            <p:cNvPr id="10" name="Picture 9" descr="A graph with a number of red and yellow squares&#10;&#10;AI-generated content may be incorrect.">
              <a:extLst>
                <a:ext uri="{FF2B5EF4-FFF2-40B4-BE49-F238E27FC236}">
                  <a16:creationId xmlns:a16="http://schemas.microsoft.com/office/drawing/2014/main" id="{5563F893-CB03-F69B-F8FA-AECBC9AE94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67159" y="4294625"/>
              <a:ext cx="1719252" cy="1452630"/>
            </a:xfrm>
            <a:prstGeom prst="rect">
              <a:avLst/>
            </a:prstGeom>
          </p:spPr>
        </p:pic>
        <p:pic>
          <p:nvPicPr>
            <p:cNvPr id="11" name="Picture 10" descr="A grid with a number of objects in it&#10;&#10;AI-generated content may be incorrect.">
              <a:extLst>
                <a:ext uri="{FF2B5EF4-FFF2-40B4-BE49-F238E27FC236}">
                  <a16:creationId xmlns:a16="http://schemas.microsoft.com/office/drawing/2014/main" id="{2712DA13-C4E6-90BA-1106-E9E15AF88D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68374" y="4270432"/>
              <a:ext cx="1695650" cy="1446289"/>
            </a:xfrm>
            <a:prstGeom prst="rect">
              <a:avLst/>
            </a:prstGeom>
          </p:spPr>
        </p:pic>
        <p:pic>
          <p:nvPicPr>
            <p:cNvPr id="12" name="Picture 11" descr="A graph with a number of red and yellow lines&#10;&#10;AI-generated content may be incorrect.">
              <a:extLst>
                <a:ext uri="{FF2B5EF4-FFF2-40B4-BE49-F238E27FC236}">
                  <a16:creationId xmlns:a16="http://schemas.microsoft.com/office/drawing/2014/main" id="{AF5195FE-F03B-7296-BF49-FD2FD7BC5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47691" y="4290997"/>
              <a:ext cx="1719252" cy="1434830"/>
            </a:xfrm>
            <a:prstGeom prst="rect">
              <a:avLst/>
            </a:prstGeom>
          </p:spPr>
        </p:pic>
        <p:pic>
          <p:nvPicPr>
            <p:cNvPr id="13" name="Picture 12" descr="A graph with a red and yellow gradient&#10;&#10;AI-generated content may be incorrect.">
              <a:extLst>
                <a:ext uri="{FF2B5EF4-FFF2-40B4-BE49-F238E27FC236}">
                  <a16:creationId xmlns:a16="http://schemas.microsoft.com/office/drawing/2014/main" id="{BC90CB89-9636-0082-9237-660B51D3D4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47475" y="4279539"/>
              <a:ext cx="1690060" cy="1446288"/>
            </a:xfrm>
            <a:prstGeom prst="rect">
              <a:avLst/>
            </a:prstGeom>
          </p:spPr>
        </p:pic>
        <p:pic>
          <p:nvPicPr>
            <p:cNvPr id="14" name="Picture 13" descr="A graph with a blurry image of a person&#10;&#10;AI-generated content may be incorrect.">
              <a:extLst>
                <a:ext uri="{FF2B5EF4-FFF2-40B4-BE49-F238E27FC236}">
                  <a16:creationId xmlns:a16="http://schemas.microsoft.com/office/drawing/2014/main" id="{7B9CEDCD-AEE6-43AF-ABB3-294C071F82C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19858" y="4310516"/>
              <a:ext cx="1649155" cy="1367802"/>
            </a:xfrm>
            <a:prstGeom prst="rect">
              <a:avLst/>
            </a:prstGeom>
          </p:spPr>
        </p:pic>
        <p:pic>
          <p:nvPicPr>
            <p:cNvPr id="15" name="Picture 14" descr="A graph with a blurry image of a person's body&#10;&#10;AI-generated content may be incorrect.">
              <a:extLst>
                <a:ext uri="{FF2B5EF4-FFF2-40B4-BE49-F238E27FC236}">
                  <a16:creationId xmlns:a16="http://schemas.microsoft.com/office/drawing/2014/main" id="{2017D1A0-9DE7-1803-B37F-5D86FA30896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072581" y="4281468"/>
              <a:ext cx="1649155" cy="1415247"/>
            </a:xfrm>
            <a:prstGeom prst="rect">
              <a:avLst/>
            </a:prstGeom>
          </p:spPr>
        </p:pic>
        <p:pic>
          <p:nvPicPr>
            <p:cNvPr id="16" name="Picture 15" descr="A graph with a square shape&#10;&#10;AI-generated content may be incorrect.">
              <a:extLst>
                <a:ext uri="{FF2B5EF4-FFF2-40B4-BE49-F238E27FC236}">
                  <a16:creationId xmlns:a16="http://schemas.microsoft.com/office/drawing/2014/main" id="{472D99A1-2001-B890-5882-F9FA46CC71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59911" y="4296148"/>
              <a:ext cx="1747921" cy="1385889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0B66C724-19B3-5834-2AB1-D51D50CD18AD}"/>
              </a:ext>
            </a:extLst>
          </p:cNvPr>
          <p:cNvSpPr txBox="1"/>
          <p:nvPr/>
        </p:nvSpPr>
        <p:spPr>
          <a:xfrm>
            <a:off x="9473441" y="1100891"/>
            <a:ext cx="3316333" cy="31131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>
                <a:solidFill>
                  <a:schemeClr val="tx1"/>
                </a:solidFill>
              </a:rPr>
              <a:t>Simulation of 1x10</a:t>
            </a:r>
            <a:r>
              <a:rPr lang="en-GB" sz="1600" baseline="30000">
                <a:solidFill>
                  <a:schemeClr val="tx1"/>
                </a:solidFill>
              </a:rPr>
              <a:t>5</a:t>
            </a:r>
            <a:r>
              <a:rPr lang="en-GB" sz="1600">
                <a:solidFill>
                  <a:schemeClr val="tx1"/>
                </a:solidFill>
              </a:rPr>
              <a:t> particles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855A9D-2DA7-2270-EFB6-9856CA0F1865}"/>
              </a:ext>
            </a:extLst>
          </p:cNvPr>
          <p:cNvSpPr txBox="1"/>
          <p:nvPr/>
        </p:nvSpPr>
        <p:spPr>
          <a:xfrm>
            <a:off x="364734" y="5438325"/>
            <a:ext cx="11037223" cy="9853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b="1">
                <a:solidFill>
                  <a:schemeClr val="tx1"/>
                </a:solidFill>
              </a:rPr>
              <a:t>Key Observations:</a:t>
            </a:r>
          </a:p>
          <a:p>
            <a:pPr marL="285750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600"/>
              <a:t>Vertical, curved section of star-shaped arm can be seen in the simulation</a:t>
            </a:r>
            <a:endParaRPr lang="en-GB" sz="160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CA68750-7F30-30EA-2470-9E379BE391AF}"/>
                  </a:ext>
                </a:extLst>
              </p:cNvPr>
              <p:cNvSpPr txBox="1"/>
              <p:nvPr/>
            </p:nvSpPr>
            <p:spPr>
              <a:xfrm>
                <a:off x="637570" y="4679556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3.1 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CA68750-7F30-30EA-2470-9E379BE391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570" y="4679556"/>
                <a:ext cx="1185392" cy="286645"/>
              </a:xfrm>
              <a:prstGeom prst="rect">
                <a:avLst/>
              </a:prstGeom>
              <a:blipFill>
                <a:blip r:embed="rId11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B46BF9E-C197-F715-8E3E-E654AD8E9C9C}"/>
                  </a:ext>
                </a:extLst>
              </p:cNvPr>
              <p:cNvSpPr txBox="1"/>
              <p:nvPr/>
            </p:nvSpPr>
            <p:spPr>
              <a:xfrm>
                <a:off x="8858518" y="4701793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12.7 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B46BF9E-C197-F715-8E3E-E654AD8E9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8518" y="4701793"/>
                <a:ext cx="1185392" cy="286645"/>
              </a:xfrm>
              <a:prstGeom prst="rect">
                <a:avLst/>
              </a:prstGeom>
              <a:blipFill>
                <a:blip r:embed="rId12"/>
                <a:stretch>
                  <a:fillRect l="-1026" r="-7179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731EF8C-6AA6-1FF2-7443-128D477817BC}"/>
                  </a:ext>
                </a:extLst>
              </p:cNvPr>
              <p:cNvSpPr txBox="1"/>
              <p:nvPr/>
            </p:nvSpPr>
            <p:spPr>
              <a:xfrm>
                <a:off x="7178207" y="4717818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11.4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731EF8C-6AA6-1FF2-7443-128D477817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8207" y="4717818"/>
                <a:ext cx="1185392" cy="286645"/>
              </a:xfrm>
              <a:prstGeom prst="rect">
                <a:avLst/>
              </a:prstGeom>
              <a:blipFill>
                <a:blip r:embed="rId13"/>
                <a:stretch>
                  <a:fillRect l="-1031" r="-4639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708667B-9DD9-4168-F7E5-7FEC29F5D796}"/>
                  </a:ext>
                </a:extLst>
              </p:cNvPr>
              <p:cNvSpPr txBox="1"/>
              <p:nvPr/>
            </p:nvSpPr>
            <p:spPr>
              <a:xfrm>
                <a:off x="5582102" y="4691806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9.9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708667B-9DD9-4168-F7E5-7FEC29F5D7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2102" y="4691806"/>
                <a:ext cx="1185392" cy="286645"/>
              </a:xfrm>
              <a:prstGeom prst="rect">
                <a:avLst/>
              </a:prstGeom>
              <a:blipFill>
                <a:blip r:embed="rId14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055AFB1-1AB8-6260-1018-890F864D8975}"/>
                  </a:ext>
                </a:extLst>
              </p:cNvPr>
              <p:cNvSpPr txBox="1"/>
              <p:nvPr/>
            </p:nvSpPr>
            <p:spPr>
              <a:xfrm>
                <a:off x="3956562" y="4702032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8.2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055AFB1-1AB8-6260-1018-890F864D89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6562" y="4702032"/>
                <a:ext cx="1185392" cy="286645"/>
              </a:xfrm>
              <a:prstGeom prst="rect">
                <a:avLst/>
              </a:prstGeom>
              <a:blipFill>
                <a:blip r:embed="rId15"/>
                <a:stretch>
                  <a:fillRect l="-1031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37FA47B-1ED6-E89B-8698-90C89CFDDBCD}"/>
                  </a:ext>
                </a:extLst>
              </p:cNvPr>
              <p:cNvSpPr txBox="1"/>
              <p:nvPr/>
            </p:nvSpPr>
            <p:spPr>
              <a:xfrm>
                <a:off x="2331022" y="4702032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6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.1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37FA47B-1ED6-E89B-8698-90C89CFDDB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022" y="4702032"/>
                <a:ext cx="1185392" cy="286645"/>
              </a:xfrm>
              <a:prstGeom prst="rect">
                <a:avLst/>
              </a:prstGeom>
              <a:blipFill>
                <a:blip r:embed="rId16"/>
                <a:stretch>
                  <a:fillRect l="-1026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879D35F-B46F-8673-5004-B4E1AF21E485}"/>
                  </a:ext>
                </a:extLst>
              </p:cNvPr>
              <p:cNvSpPr txBox="1"/>
              <p:nvPr/>
            </p:nvSpPr>
            <p:spPr>
              <a:xfrm>
                <a:off x="10487281" y="4701841"/>
                <a:ext cx="1185392" cy="2866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05000"/>
                  </a:lnSpc>
                </a:pPr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2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min</m:t>
                        </m:r>
                      </m:sub>
                    </m:sSub>
                    <m:r>
                      <m:rPr>
                        <m:nor/>
                      </m:rPr>
                      <a:rPr lang="en-GB" sz="1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 13.9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20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GB" sz="16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879D35F-B46F-8673-5004-B4E1AF21E4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7281" y="4701841"/>
                <a:ext cx="1185392" cy="286645"/>
              </a:xfrm>
              <a:prstGeom prst="rect">
                <a:avLst/>
              </a:prstGeom>
              <a:blipFill>
                <a:blip r:embed="rId17"/>
                <a:stretch>
                  <a:fillRect l="-1026" r="-4103"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1F9E8260-10A7-D86F-6DE8-CB25E07D9AA5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804150" y="1499440"/>
            <a:ext cx="2411377" cy="174843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4D8DE26-63EA-79E4-FC8D-683A435CF98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229415" y="1542561"/>
            <a:ext cx="2350030" cy="17039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FF67C2-CDA8-A052-E155-345386198BAB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400773" y="1495869"/>
            <a:ext cx="2586219" cy="174843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317FA5C-D52E-7715-836F-B7CE83FC7217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650489" y="1493658"/>
            <a:ext cx="2527718" cy="17088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FBDA3D4-305C-1E10-2D4A-C1C9FE29BBDF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60149" y="1542561"/>
            <a:ext cx="2455383" cy="165997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9CEE782-90ED-44A5-8388-DDD0581763AF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257296" y="1556708"/>
            <a:ext cx="2434455" cy="164582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138F7D48-05F6-E2DF-7A53-F468FD86D35B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-183948" y="1556707"/>
            <a:ext cx="2155038" cy="1562565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245DFF5-B808-F933-D2CF-4067F241D2B2}"/>
              </a:ext>
            </a:extLst>
          </p:cNvPr>
          <p:cNvSpPr txBox="1"/>
          <p:nvPr/>
        </p:nvSpPr>
        <p:spPr>
          <a:xfrm>
            <a:off x="-183948" y="1542561"/>
            <a:ext cx="629010" cy="26196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E7FF614-EA5D-E26F-6AF8-F8099BF8B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0C482-58CC-7740-ACC4-F42F1F31CA0D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720270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72F3C2-4B08-482C-332B-734BBB99A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D1395-D7AF-5A14-7C78-782E2C414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Focusing and Defocusing Quadrupole Combination Tilt and Shift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696D7-6856-6A24-3834-21DFE0E5E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26</a:t>
            </a:fld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E215968-CA6E-5E1C-FB8B-73477AD40A57}"/>
              </a:ext>
            </a:extLst>
          </p:cNvPr>
          <p:cNvSpPr txBox="1"/>
          <p:nvPr/>
        </p:nvSpPr>
        <p:spPr>
          <a:xfrm>
            <a:off x="9506632" y="966781"/>
            <a:ext cx="3316333" cy="31131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>
                <a:solidFill>
                  <a:schemeClr val="tx1"/>
                </a:solidFill>
              </a:rPr>
              <a:t>Simulation of 1x10</a:t>
            </a:r>
            <a:r>
              <a:rPr lang="en-GB" sz="1600" baseline="30000">
                <a:solidFill>
                  <a:schemeClr val="tx1"/>
                </a:solidFill>
              </a:rPr>
              <a:t>5</a:t>
            </a:r>
            <a:r>
              <a:rPr lang="en-GB" sz="1600">
                <a:solidFill>
                  <a:schemeClr val="tx1"/>
                </a:solidFill>
              </a:rPr>
              <a:t> particles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6">
                <a:extLst>
                  <a:ext uri="{FF2B5EF4-FFF2-40B4-BE49-F238E27FC236}">
                    <a16:creationId xmlns:a16="http://schemas.microsoft.com/office/drawing/2014/main" id="{6E6C4C0B-3BBF-190E-270C-11CCCEAD0C9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5618" y="585795"/>
                <a:ext cx="11540763" cy="792008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685765" rtl="0" eaLnBrk="1" latinLnBrk="0" hangingPunct="1">
                  <a:lnSpc>
                    <a:spcPct val="9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2600" kern="1200">
                    <a:solidFill>
                      <a:schemeClr val="accent3"/>
                    </a:solidFill>
                    <a:latin typeface="+mn-lt"/>
                    <a:ea typeface="Inter Medium" panose="02000503000000020004" pitchFamily="2" charset="0"/>
                    <a:cs typeface="+mn-cs"/>
                  </a:defRPr>
                </a:lvl1pPr>
                <a:lvl2pPr marL="342882" indent="0" algn="ctr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lvl2pPr>
                <a:lvl3pPr marL="685765" indent="0" algn="ctr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None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647" indent="0" algn="ctr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530" indent="0" algn="ctr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412" indent="0" algn="ctr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295" indent="0" algn="ctr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177" indent="0" algn="ctr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060" indent="0" algn="ctr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FQ: x = +0.1mm,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dirty="0"/>
                  <a:t> = +0.004 rad,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 = 0.004 rad,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dirty="0"/>
                  <a:t> = -0.003 rad; </a:t>
                </a:r>
              </a:p>
              <a:p>
                <a:r>
                  <a:rPr lang="en-GB" dirty="0"/>
                  <a:t>DQ: x = +0.1mm,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en-GB" dirty="0"/>
                  <a:t> = -0.004 rad,</a:t>
                </a:r>
                <a14:m>
                  <m:oMath xmlns:m="http://schemas.openxmlformats.org/officeDocument/2006/math">
                    <m:r>
                      <a:rPr lang="en-GB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 = 0.004 rad,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dirty="0"/>
                  <a:t> = -0.003 rad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" name="Subtitle 6">
                <a:extLst>
                  <a:ext uri="{FF2B5EF4-FFF2-40B4-BE49-F238E27FC236}">
                    <a16:creationId xmlns:a16="http://schemas.microsoft.com/office/drawing/2014/main" id="{6E6C4C0B-3BBF-190E-270C-11CCCEAD0C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618" y="585795"/>
                <a:ext cx="11540763" cy="792008"/>
              </a:xfrm>
              <a:prstGeom prst="rect">
                <a:avLst/>
              </a:prstGeom>
              <a:blipFill>
                <a:blip r:embed="rId3"/>
                <a:stretch>
                  <a:fillRect l="-1742" t="-18462" b="-1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graph with a line and a red line&#10;&#10;AI-generated content may be incorrect.">
            <a:extLst>
              <a:ext uri="{FF2B5EF4-FFF2-40B4-BE49-F238E27FC236}">
                <a16:creationId xmlns:a16="http://schemas.microsoft.com/office/drawing/2014/main" id="{752387A1-E7A7-712A-FB4D-B46C5CA70E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970" y="1576953"/>
            <a:ext cx="4967378" cy="269166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084CD38-8FE8-BDB5-E1E2-9E94CAD90833}"/>
              </a:ext>
            </a:extLst>
          </p:cNvPr>
          <p:cNvSpPr txBox="1"/>
          <p:nvPr/>
        </p:nvSpPr>
        <p:spPr>
          <a:xfrm>
            <a:off x="6126410" y="1627183"/>
            <a:ext cx="5733691" cy="31085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>
                <a:latin typeface="Aptos" panose="020B0004020202020204" pitchFamily="34" charset="0"/>
                <a:ea typeface="+mn-lt"/>
                <a:cs typeface="+mn-lt"/>
              </a:rPr>
              <a:t>Low Energy (3-6 MeV) – Large SD</a:t>
            </a:r>
            <a:r>
              <a:rPr lang="en-US" sz="1600">
                <a:latin typeface="Aptos" panose="020B0004020202020204" pitchFamily="34" charset="0"/>
                <a:ea typeface="+mn-lt"/>
                <a:cs typeface="+mn-lt"/>
              </a:rPr>
              <a:t> </a:t>
            </a:r>
            <a:endParaRPr lang="en-US" sz="1600">
              <a:latin typeface="Aptos" panose="020B0004020202020204" pitchFamily="34" charset="0"/>
            </a:endParaRPr>
          </a:p>
          <a:p>
            <a:pPr marL="742950" lvl="1" indent="-285750">
              <a:buFont typeface="Courier New"/>
              <a:buChar char="o"/>
            </a:pPr>
            <a:r>
              <a:rPr lang="en-US" sz="1600">
                <a:latin typeface="Aptos" panose="020B0004020202020204" pitchFamily="34" charset="0"/>
                <a:ea typeface="+mn-lt"/>
                <a:cs typeface="+mn-lt"/>
              </a:rPr>
              <a:t>More sensitive to tilts/shifts → </a:t>
            </a:r>
            <a:r>
              <a:rPr lang="en-US" sz="1600" b="1">
                <a:latin typeface="Aptos" panose="020B0004020202020204" pitchFamily="34" charset="0"/>
                <a:ea typeface="+mn-lt"/>
                <a:cs typeface="+mn-lt"/>
              </a:rPr>
              <a:t>larger SD at low energy</a:t>
            </a:r>
            <a:r>
              <a:rPr lang="en-US" sz="1600">
                <a:latin typeface="Aptos" panose="020B0004020202020204" pitchFamily="34" charset="0"/>
                <a:ea typeface="+mn-lt"/>
                <a:cs typeface="+mn-lt"/>
              </a:rPr>
              <a:t>.</a:t>
            </a:r>
            <a:endParaRPr lang="en-US" sz="1600">
              <a:latin typeface="Aptos" panose="020B0004020202020204" pitchFamily="34" charset="0"/>
            </a:endParaRPr>
          </a:p>
          <a:p>
            <a:pPr marL="742950" lvl="1" indent="-285750">
              <a:buFont typeface="Courier New"/>
              <a:buChar char="o"/>
            </a:pPr>
            <a:endParaRPr lang="en-US" sz="1600">
              <a:latin typeface="Aptos" panose="020B0004020202020204" pitchFamily="34" charset="0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>
                <a:latin typeface="Aptos" panose="020B0004020202020204" pitchFamily="34" charset="0"/>
                <a:ea typeface="+mn-lt"/>
                <a:cs typeface="+mn-lt"/>
              </a:rPr>
              <a:t>Mid Energy (8-10 MeV) – Smallest SD</a:t>
            </a:r>
            <a:r>
              <a:rPr lang="en-US" sz="1600">
                <a:latin typeface="Aptos" panose="020B0004020202020204" pitchFamily="34" charset="0"/>
                <a:ea typeface="+mn-lt"/>
                <a:cs typeface="+mn-lt"/>
              </a:rPr>
              <a:t> </a:t>
            </a:r>
          </a:p>
          <a:p>
            <a:pPr marL="742950" lvl="1" indent="-285750">
              <a:buFont typeface="Courier New"/>
              <a:buChar char="o"/>
            </a:pPr>
            <a:r>
              <a:rPr lang="en-US" sz="1600">
                <a:latin typeface="Aptos" panose="020B0004020202020204" pitchFamily="34" charset="0"/>
                <a:ea typeface="+mn-lt"/>
                <a:cs typeface="+mn-lt"/>
              </a:rPr>
              <a:t>Protons reach their </a:t>
            </a:r>
            <a:r>
              <a:rPr lang="en-US" sz="1600" b="1">
                <a:latin typeface="Aptos" panose="020B0004020202020204" pitchFamily="34" charset="0"/>
                <a:ea typeface="+mn-lt"/>
                <a:cs typeface="+mn-lt"/>
              </a:rPr>
              <a:t>natural focal point</a:t>
            </a:r>
            <a:r>
              <a:rPr lang="en-US" sz="1600">
                <a:latin typeface="Aptos" panose="020B0004020202020204" pitchFamily="34" charset="0"/>
                <a:ea typeface="+mn-lt"/>
                <a:cs typeface="+mn-lt"/>
              </a:rPr>
              <a:t> → </a:t>
            </a:r>
            <a:r>
              <a:rPr lang="en-US" sz="1600" b="1">
                <a:latin typeface="Aptos" panose="020B0004020202020204" pitchFamily="34" charset="0"/>
                <a:ea typeface="+mn-lt"/>
                <a:cs typeface="+mn-lt"/>
              </a:rPr>
              <a:t>tightest beam, smallest SD</a:t>
            </a:r>
            <a:r>
              <a:rPr lang="en-US" sz="1600">
                <a:latin typeface="Aptos" panose="020B0004020202020204" pitchFamily="34" charset="0"/>
                <a:ea typeface="+mn-lt"/>
                <a:cs typeface="+mn-lt"/>
              </a:rPr>
              <a:t>.</a:t>
            </a:r>
            <a:endParaRPr lang="en-US" sz="1600">
              <a:latin typeface="Aptos" panose="020B0004020202020204" pitchFamily="34" charset="0"/>
            </a:endParaRPr>
          </a:p>
          <a:p>
            <a:pPr marL="742950" lvl="1" indent="-285750">
              <a:buFont typeface="Courier New"/>
              <a:buChar char="o"/>
            </a:pPr>
            <a:endParaRPr lang="en-US" sz="1600">
              <a:latin typeface="Aptos" panose="020B0004020202020204" pitchFamily="34" charset="0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>
                <a:latin typeface="Aptos" panose="020B0004020202020204" pitchFamily="34" charset="0"/>
                <a:ea typeface="+mn-lt"/>
                <a:cs typeface="+mn-lt"/>
              </a:rPr>
              <a:t>High Energy (12-14 MeV) – Large SD</a:t>
            </a:r>
            <a:endParaRPr lang="en-US" sz="1600">
              <a:latin typeface="Aptos" panose="020B0004020202020204" pitchFamily="34" charset="0"/>
              <a:ea typeface="+mn-lt"/>
              <a:cs typeface="+mn-lt"/>
            </a:endParaRPr>
          </a:p>
          <a:p>
            <a:pPr marL="742950" lvl="1" indent="-285750">
              <a:buFont typeface="Courier New"/>
              <a:buChar char="o"/>
            </a:pPr>
            <a:r>
              <a:rPr lang="en-US" sz="1600">
                <a:latin typeface="Aptos" panose="020B0004020202020204" pitchFamily="34" charset="0"/>
                <a:ea typeface="+mn-lt"/>
                <a:cs typeface="+mn-lt"/>
              </a:rPr>
              <a:t>Weaker early focusing → </a:t>
            </a:r>
            <a:r>
              <a:rPr lang="en-US" sz="1600" b="1">
                <a:latin typeface="Aptos" panose="020B0004020202020204" pitchFamily="34" charset="0"/>
                <a:ea typeface="+mn-lt"/>
                <a:cs typeface="+mn-lt"/>
              </a:rPr>
              <a:t>retains initial divergence</a:t>
            </a:r>
            <a:r>
              <a:rPr lang="en-US" sz="1600">
                <a:latin typeface="Aptos" panose="020B0004020202020204" pitchFamily="34" charset="0"/>
                <a:ea typeface="+mn-lt"/>
                <a:cs typeface="+mn-lt"/>
              </a:rPr>
              <a:t> → </a:t>
            </a:r>
            <a:r>
              <a:rPr lang="en-US" sz="1600" b="1">
                <a:latin typeface="Aptos" panose="020B0004020202020204" pitchFamily="34" charset="0"/>
                <a:ea typeface="+mn-lt"/>
                <a:cs typeface="+mn-lt"/>
              </a:rPr>
              <a:t>SD increases past the focal point</a:t>
            </a:r>
            <a:r>
              <a:rPr lang="en-US" sz="1600">
                <a:latin typeface="Aptos" panose="020B0004020202020204" pitchFamily="34" charset="0"/>
                <a:ea typeface="+mn-lt"/>
                <a:cs typeface="+mn-lt"/>
              </a:rPr>
              <a:t>.</a:t>
            </a:r>
            <a:endParaRPr lang="en-US" sz="1600">
              <a:latin typeface="Aptos" panose="020B0004020202020204" pitchFamily="34" charset="0"/>
            </a:endParaRPr>
          </a:p>
          <a:p>
            <a:pPr marL="285750" indent="-285750">
              <a:buFont typeface="Arial"/>
              <a:buChar char="•"/>
            </a:pPr>
            <a:endParaRPr lang="en-US" sz="1200" b="1">
              <a:latin typeface="Arial"/>
              <a:cs typeface="Arial"/>
            </a:endParaRPr>
          </a:p>
          <a:p>
            <a:endParaRPr lang="en-US" sz="1200" b="1">
              <a:latin typeface="Aptos"/>
              <a:cs typeface="Arial"/>
            </a:endParaRPr>
          </a:p>
          <a:p>
            <a:pPr marL="228600" indent="-228600">
              <a:buFont typeface=""/>
              <a:buChar char="•"/>
            </a:pPr>
            <a:endParaRPr lang="en-US" sz="1200" b="1">
              <a:latin typeface="Arial Nova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E7C7FF3-496C-F6F1-C1DB-4B1A7CB627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80623" y="4523775"/>
            <a:ext cx="2411377" cy="174843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CB3FB97-FCE9-14E3-7F9A-F6D7C91947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05888" y="4566896"/>
            <a:ext cx="2350030" cy="170394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DCFE8E0-0C91-FE9E-3F67-EB694DD272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7246" y="4520204"/>
            <a:ext cx="2586219" cy="174843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65042EA-BDD1-9873-D8CB-EEB362305A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26962" y="4517993"/>
            <a:ext cx="2527718" cy="17088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EF3215E-24C3-628D-B70A-E66AC4B3A7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36622" y="4566896"/>
            <a:ext cx="2455383" cy="165997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124C4A1-98B7-C200-123A-6AC40D1B116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33769" y="4581043"/>
            <a:ext cx="2434455" cy="164582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14431C2-9B65-6DBF-089E-3921AF16E9E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207475" y="4581042"/>
            <a:ext cx="2155038" cy="156256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CD0F390-CC1E-502B-0FEC-BC0FCB1A0CA3}"/>
              </a:ext>
            </a:extLst>
          </p:cNvPr>
          <p:cNvSpPr txBox="1"/>
          <p:nvPr/>
        </p:nvSpPr>
        <p:spPr>
          <a:xfrm>
            <a:off x="-207475" y="4566896"/>
            <a:ext cx="629010" cy="26196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15072E-D32C-2787-5677-62A001046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BB0C8-417B-9248-923E-837C0C569272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783161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E7781-2B72-CC59-5CF8-783035F9D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Discussion on Fringe Fields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658B2-2C06-C4F6-9A26-BAC492322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/>
              <a:t>Realistic vs. Hard-Edge model in quadrupole magnets: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Hard-edge model assumes the magnetic field abruptly starts and stops at the quadrupole boundaries</a:t>
            </a:r>
          </a:p>
          <a:p>
            <a:pPr marL="504891" lvl="2" indent="-342900"/>
            <a:r>
              <a:rPr lang="en-GB"/>
              <a:t>Neglects fringe fields that extend beyond the physical edge of mag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Realistic model accounts for gradual field decay</a:t>
            </a:r>
          </a:p>
          <a:p>
            <a:pPr marL="504891" lvl="2" indent="-342900"/>
            <a:r>
              <a:rPr lang="en-GB"/>
              <a:t>Essential for modelling higher-order effects</a:t>
            </a:r>
          </a:p>
          <a:p>
            <a:endParaRPr lang="en-GB"/>
          </a:p>
          <a:p>
            <a:endParaRPr lang="en-GB"/>
          </a:p>
          <a:p>
            <a:r>
              <a:rPr lang="en-GB" b="1"/>
              <a:t>Need for better magnetic field modelling: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Second order aberrations arise from nonlinear variations in the magnetic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Fringe fields can introduce unexpected focusing shifts </a:t>
            </a:r>
          </a:p>
          <a:p>
            <a:pPr lvl="2" indent="0">
              <a:buNone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A2B4B-AE43-EABD-08CE-737ABC205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27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3CFD8-F028-4333-4D0E-C8475F8D9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FBBD8-51FA-A44C-9080-52A642AE11D0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60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F5BF3A-A4AB-33A7-9460-6A9FF2426A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EC78C-A33A-E0B5-F5C3-37A469A9C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for SCAPA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D46B7-A42D-AA0B-7FFC-2063BC28A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28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0CD09E-B4C6-C4D9-101F-CC5866FDC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FBBD8-51FA-A44C-9080-52A642AE11D0}" type="datetime1">
              <a:rPr lang="en-GB" smtClean="0"/>
              <a:t>25/03/2025</a:t>
            </a:fld>
            <a:endParaRPr lang="en-GB"/>
          </a:p>
        </p:txBody>
      </p:sp>
      <p:pic>
        <p:nvPicPr>
          <p:cNvPr id="11" name="Picture 10" descr="A diagram of a cone shaped cone&#10;&#10;AI-generated content may be incorrect.">
            <a:extLst>
              <a:ext uri="{FF2B5EF4-FFF2-40B4-BE49-F238E27FC236}">
                <a16:creationId xmlns:a16="http://schemas.microsoft.com/office/drawing/2014/main" id="{264C9DF0-74AE-3DDD-EE40-924D3108C4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01" y="842485"/>
            <a:ext cx="4007480" cy="2671654"/>
          </a:xfrm>
          <a:prstGeom prst="rect">
            <a:avLst/>
          </a:prstGeom>
        </p:spPr>
      </p:pic>
      <p:pic>
        <p:nvPicPr>
          <p:cNvPr id="13" name="Picture 12" descr="A diagram of a red and yellow graph&#10;&#10;AI-generated content may be incorrect.">
            <a:extLst>
              <a:ext uri="{FF2B5EF4-FFF2-40B4-BE49-F238E27FC236}">
                <a16:creationId xmlns:a16="http://schemas.microsoft.com/office/drawing/2014/main" id="{9E2361E1-EA9F-A118-8D40-7DBC10154C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082" y="997103"/>
            <a:ext cx="4007480" cy="2671654"/>
          </a:xfrm>
          <a:prstGeom prst="rect">
            <a:avLst/>
          </a:prstGeom>
        </p:spPr>
      </p:pic>
      <p:pic>
        <p:nvPicPr>
          <p:cNvPr id="19" name="Picture 18" descr="A diagram of a heat wave&#10;&#10;AI-generated content may be incorrect.">
            <a:extLst>
              <a:ext uri="{FF2B5EF4-FFF2-40B4-BE49-F238E27FC236}">
                <a16:creationId xmlns:a16="http://schemas.microsoft.com/office/drawing/2014/main" id="{8C60F4AC-7953-02A4-220D-FD13AFE5BC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472" y="3556425"/>
            <a:ext cx="4192488" cy="2794991"/>
          </a:xfrm>
          <a:prstGeom prst="rect">
            <a:avLst/>
          </a:prstGeom>
        </p:spPr>
      </p:pic>
      <p:pic>
        <p:nvPicPr>
          <p:cNvPr id="21" name="Picture 20" descr="A diagram of a red and yellow graph&#10;&#10;AI-generated content may be incorrect.">
            <a:extLst>
              <a:ext uri="{FF2B5EF4-FFF2-40B4-BE49-F238E27FC236}">
                <a16:creationId xmlns:a16="http://schemas.microsoft.com/office/drawing/2014/main" id="{8E1F4536-1909-2B7D-313F-1815F69A3D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960" y="2090124"/>
            <a:ext cx="4194036" cy="279602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D3B4C26-C673-C5AC-726A-26D422CE8876}"/>
              </a:ext>
            </a:extLst>
          </p:cNvPr>
          <p:cNvSpPr txBox="1"/>
          <p:nvPr/>
        </p:nvSpPr>
        <p:spPr>
          <a:xfrm>
            <a:off x="1706612" y="778697"/>
            <a:ext cx="1449977" cy="2771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FQ</a:t>
            </a:r>
            <a:r>
              <a:rPr lang="en-US" sz="1600" dirty="0">
                <a:solidFill>
                  <a:schemeClr val="tx1"/>
                </a:solidFill>
              </a:rPr>
              <a:t>: x+0.1mm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152C614-CB75-C061-889B-0BC5E07EB157}"/>
                  </a:ext>
                </a:extLst>
              </p:cNvPr>
              <p:cNvSpPr txBox="1"/>
              <p:nvPr/>
            </p:nvSpPr>
            <p:spPr>
              <a:xfrm>
                <a:off x="5059566" y="880058"/>
                <a:ext cx="2391360" cy="2671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US" sz="1600" dirty="0"/>
                  <a:t>FQ</a:t>
                </a:r>
                <a:r>
                  <a:rPr lang="en-US" sz="1600" dirty="0">
                    <a:solidFill>
                      <a:schemeClr val="tx1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+ 0.01rad</a:t>
                </a: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152C614-CB75-C061-889B-0BC5E07EB1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9566" y="880058"/>
                <a:ext cx="2391360" cy="267155"/>
              </a:xfrm>
              <a:prstGeom prst="rect">
                <a:avLst/>
              </a:prstGeom>
              <a:blipFill>
                <a:blip r:embed="rId7"/>
                <a:stretch>
                  <a:fillRect l="-5291" t="-18182" b="-3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5620367-ADEA-2B0F-93FA-0F43F3A1CBDB}"/>
                  </a:ext>
                </a:extLst>
              </p:cNvPr>
              <p:cNvSpPr txBox="1"/>
              <p:nvPr/>
            </p:nvSpPr>
            <p:spPr>
              <a:xfrm>
                <a:off x="5138841" y="3530179"/>
                <a:ext cx="2391360" cy="2671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US" sz="1600" dirty="0"/>
                  <a:t>DQ</a:t>
                </a:r>
                <a:r>
                  <a:rPr lang="en-US" sz="1600" dirty="0">
                    <a:solidFill>
                      <a:schemeClr val="tx1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+ 0.01rad</a:t>
                </a:r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5620367-ADEA-2B0F-93FA-0F43F3A1CB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8841" y="3530179"/>
                <a:ext cx="2391360" cy="267155"/>
              </a:xfrm>
              <a:prstGeom prst="rect">
                <a:avLst/>
              </a:prstGeom>
              <a:blipFill>
                <a:blip r:embed="rId8"/>
                <a:stretch>
                  <a:fillRect l="-4762" t="-13043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Subtitle 6">
                <a:extLst>
                  <a:ext uri="{FF2B5EF4-FFF2-40B4-BE49-F238E27FC236}">
                    <a16:creationId xmlns:a16="http://schemas.microsoft.com/office/drawing/2014/main" id="{7987A526-0B2B-AE23-8AD9-0C76A42E337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87326" y="1724037"/>
                <a:ext cx="4904674" cy="792008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685765" rtl="0" eaLnBrk="1" latinLnBrk="0" hangingPunct="1">
                  <a:lnSpc>
                    <a:spcPct val="9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2600" kern="1200">
                    <a:solidFill>
                      <a:schemeClr val="accent3"/>
                    </a:solidFill>
                    <a:latin typeface="+mn-lt"/>
                    <a:ea typeface="Inter Medium" panose="02000503000000020004" pitchFamily="2" charset="0"/>
                    <a:cs typeface="+mn-cs"/>
                  </a:defRPr>
                </a:lvl1pPr>
                <a:lvl2pPr marL="342882" indent="0" algn="ctr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500" b="0" kern="1200">
                    <a:solidFill>
                      <a:schemeClr val="tx1"/>
                    </a:solidFill>
                    <a:latin typeface="+mj-lt"/>
                    <a:ea typeface="+mn-ea"/>
                    <a:cs typeface="+mn-cs"/>
                  </a:defRPr>
                </a:lvl2pPr>
                <a:lvl3pPr marL="685765" indent="0" algn="ctr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None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647" indent="0" algn="ctr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530" indent="0" algn="ctr" defTabSz="685765" rtl="0" eaLnBrk="1" latinLnBrk="0" hangingPunct="1">
                  <a:lnSpc>
                    <a:spcPct val="105000"/>
                  </a:lnSpc>
                  <a:spcBef>
                    <a:spcPts val="0"/>
                  </a:spcBef>
                  <a:buClr>
                    <a:schemeClr val="accent1"/>
                  </a:buClr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412" indent="0" algn="ctr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295" indent="0" algn="ctr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177" indent="0" algn="ctr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060" indent="0" algn="ctr" defTabSz="685765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>
                    <a:solidFill>
                      <a:schemeClr val="tx1"/>
                    </a:solidFill>
                  </a:rPr>
                  <a:t>FQ: x+0.1mm, 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+0.004 rad, 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sz="1600" b="0" i="0" smtClean="0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0.004 rad, 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-0.003 rad </a:t>
                </a:r>
              </a:p>
              <a:p>
                <a:r>
                  <a:rPr lang="en-GB" sz="1600" dirty="0">
                    <a:solidFill>
                      <a:schemeClr val="tx1"/>
                    </a:solidFill>
                  </a:rPr>
                  <a:t>DQ: x+0.1mm,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smtClean="0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-0.004 rad,</a:t>
                </a:r>
                <a14:m>
                  <m:oMath xmlns:m="http://schemas.openxmlformats.org/officeDocument/2006/math">
                    <m:r>
                      <a:rPr lang="en-GB" sz="1600" smtClean="0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    </m:t>
                    </m:r>
                    <m:r>
                      <a:rPr lang="en-GB" sz="1600" i="1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sz="1600" b="0" i="0" smtClean="0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0.004 rad,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tx1"/>
                        </a:solidFill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-0.003 rad</a:t>
                </a:r>
              </a:p>
              <a:p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Subtitle 6">
                <a:extLst>
                  <a:ext uri="{FF2B5EF4-FFF2-40B4-BE49-F238E27FC236}">
                    <a16:creationId xmlns:a16="http://schemas.microsoft.com/office/drawing/2014/main" id="{7987A526-0B2B-AE23-8AD9-0C76A42E33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7326" y="1724037"/>
                <a:ext cx="4904674" cy="792008"/>
              </a:xfrm>
              <a:prstGeom prst="rect">
                <a:avLst/>
              </a:prstGeom>
              <a:blipFill>
                <a:blip r:embed="rId9"/>
                <a:stretch>
                  <a:fillRect l="-2320" t="-9375" r="-15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diagram of a heat wave&#10;&#10;AI-generated content may be incorrect.">
            <a:extLst>
              <a:ext uri="{FF2B5EF4-FFF2-40B4-BE49-F238E27FC236}">
                <a16:creationId xmlns:a16="http://schemas.microsoft.com/office/drawing/2014/main" id="{54ABFB85-2D5A-60A3-C576-5E168E85592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56425"/>
            <a:ext cx="4071183" cy="271412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DAFEEC4-A50E-1422-4F1B-556F4CF72623}"/>
              </a:ext>
            </a:extLst>
          </p:cNvPr>
          <p:cNvSpPr txBox="1"/>
          <p:nvPr/>
        </p:nvSpPr>
        <p:spPr>
          <a:xfrm>
            <a:off x="1887736" y="3546667"/>
            <a:ext cx="1449977" cy="2771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US" sz="1600" dirty="0"/>
              <a:t>DQ</a:t>
            </a:r>
            <a:r>
              <a:rPr lang="en-US" sz="1600" dirty="0">
                <a:solidFill>
                  <a:schemeClr val="tx1"/>
                </a:solidFill>
              </a:rPr>
              <a:t>: x+0.1mm</a:t>
            </a:r>
          </a:p>
        </p:txBody>
      </p:sp>
    </p:spTree>
    <p:extLst>
      <p:ext uri="{BB962C8B-B14F-4D97-AF65-F5344CB8AC3E}">
        <p14:creationId xmlns:p14="http://schemas.microsoft.com/office/powerpoint/2010/main" val="147368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63B7F-5D21-30A1-0E51-69B8AA799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Conclusion and 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6A751-AF95-5E29-7AED-7BCEF682C4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6232" y="1117770"/>
            <a:ext cx="10663193" cy="541320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Successfully investigated proton acceleration using a laser-driven 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Evaluated the LLO simulation model against experimental data from N. Dover’s experiment</a:t>
            </a:r>
          </a:p>
          <a:p>
            <a:pPr marL="666884" lvl="3" indent="-342900"/>
            <a:r>
              <a:rPr lang="en-GB"/>
              <a:t>Found that the analytical model does not accurately describe the experimental data due to the complexity of the acceleration process</a:t>
            </a:r>
          </a:p>
          <a:p>
            <a:pPr marL="666884" lvl="3" indent="-342900"/>
            <a:endParaRPr lang="en-GB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Analysed quadrupole effects on beam transport, demonstrating their impact on spatial energy deposition patterns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Further refinement of quadrupole modelling, including fringe field effects, could enhance simulation accuracy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F849DB-82DF-F7A8-C44F-B8CDDB00D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29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53979B-4E20-1F8C-B5B8-E268CA6D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190DF-53DA-C04F-9531-503FBD044221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456830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51C3FF-84E6-5AFD-98FB-FDE16BE1E3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0BC0A-8D3E-57BC-5616-3711DCA5EB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41013" y="6393657"/>
            <a:ext cx="1234282" cy="137319"/>
          </a:xfrm>
        </p:spPr>
        <p:txBody>
          <a:bodyPr/>
          <a:lstStyle/>
          <a:p>
            <a:fld id="{D88FA11E-309C-684B-B703-7AE6ED8102E6}" type="datetime1">
              <a:rPr lang="en-GB" smtClean="0"/>
              <a:t>24/03/2025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989C88-17DB-9487-F6A3-9634B2E5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36457" y="6393657"/>
            <a:ext cx="319088" cy="137319"/>
          </a:xfrm>
        </p:spPr>
        <p:txBody>
          <a:bodyPr/>
          <a:lstStyle/>
          <a:p>
            <a:fld id="{CBA53E11-492D-48B3-9F9B-09541CA2A39A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F58845-A1E1-2831-44FF-3EC64EBD84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500" y="2417763"/>
            <a:ext cx="9144000" cy="1847850"/>
          </a:xfrm>
        </p:spPr>
        <p:txBody>
          <a:bodyPr/>
          <a:lstStyle/>
          <a:p>
            <a:r>
              <a:rPr lang="en-US"/>
              <a:t>Project Part 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4DAE73-8F48-37ED-2DFC-96BF3DE5E0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500" y="4383088"/>
            <a:ext cx="9144000" cy="1322388"/>
          </a:xfrm>
        </p:spPr>
        <p:txBody>
          <a:bodyPr/>
          <a:lstStyle/>
          <a:p>
            <a:r>
              <a:rPr lang="en-US"/>
              <a:t>Proton Energy Spectra</a:t>
            </a:r>
          </a:p>
        </p:txBody>
      </p:sp>
    </p:spTree>
    <p:extLst>
      <p:ext uri="{BB962C8B-B14F-4D97-AF65-F5344CB8AC3E}">
        <p14:creationId xmlns:p14="http://schemas.microsoft.com/office/powerpoint/2010/main" val="2706855387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33FD5-8F84-09E1-F53E-FFAB74652F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9C886-44C3-30D2-31BD-CE950FD85B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271" y="3338719"/>
            <a:ext cx="9144000" cy="1828406"/>
          </a:xfrm>
        </p:spPr>
        <p:txBody>
          <a:bodyPr/>
          <a:lstStyle/>
          <a:p>
            <a:r>
              <a:rPr lang="en-US"/>
              <a:t>Thank you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AA909-91C7-235E-6BF9-DDB1D7761A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0200" y="5789613"/>
            <a:ext cx="5580063" cy="739775"/>
          </a:xfrm>
        </p:spPr>
        <p:txBody>
          <a:bodyPr/>
          <a:lstStyle/>
          <a:p>
            <a:r>
              <a:rPr lang="en-GB"/>
              <a:t>Evaluation of a Laser-Driven Proton Beam for Biomedical Applications</a:t>
            </a:r>
          </a:p>
          <a:p>
            <a:r>
              <a:rPr lang="en-US"/>
              <a:t>20/03/2025</a:t>
            </a:r>
          </a:p>
        </p:txBody>
      </p:sp>
    </p:spTree>
    <p:extLst>
      <p:ext uri="{BB962C8B-B14F-4D97-AF65-F5344CB8AC3E}">
        <p14:creationId xmlns:p14="http://schemas.microsoft.com/office/powerpoint/2010/main" val="843543541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98EB0-25DB-5C8F-429C-774E4E494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Experiment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02A7BF-BF1A-BD26-5AE7-C617615B6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438" y="1059873"/>
            <a:ext cx="11541126" cy="5201227"/>
          </a:xfrm>
        </p:spPr>
        <p:txBody>
          <a:bodyPr/>
          <a:lstStyle/>
          <a:p>
            <a:r>
              <a:rPr lang="en-GB"/>
              <a:t>Nick Dover’s experiment conducted in 2020 uses J-KAREN-P laser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F4AA25-F0A1-6A6B-B962-BD9B9F5F1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32FA6F3-2251-A3BE-18EA-711BAE2C1D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371316"/>
              </p:ext>
            </p:extLst>
          </p:nvPr>
        </p:nvGraphicFramePr>
        <p:xfrm>
          <a:off x="867302" y="1752600"/>
          <a:ext cx="5228698" cy="16764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614349">
                  <a:extLst>
                    <a:ext uri="{9D8B030D-6E8A-4147-A177-3AD203B41FA5}">
                      <a16:colId xmlns:a16="http://schemas.microsoft.com/office/drawing/2014/main" val="2672647622"/>
                    </a:ext>
                  </a:extLst>
                </a:gridCol>
                <a:gridCol w="2614349">
                  <a:extLst>
                    <a:ext uri="{9D8B030D-6E8A-4147-A177-3AD203B41FA5}">
                      <a16:colId xmlns:a16="http://schemas.microsoft.com/office/drawing/2014/main" val="563016182"/>
                    </a:ext>
                  </a:extLst>
                </a:gridCol>
              </a:tblGrid>
              <a:tr h="322201"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ysClr val="windowText" lastClr="000000"/>
                          </a:solidFill>
                        </a:rPr>
                        <a:t>Laser Parameter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ysClr val="windowText" lastClr="000000"/>
                          </a:solidFill>
                        </a:rPr>
                        <a:t>Value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814327"/>
                  </a:ext>
                </a:extLst>
              </a:tr>
              <a:tr h="322201">
                <a:tc>
                  <a:txBody>
                    <a:bodyPr/>
                    <a:lstStyle/>
                    <a:p>
                      <a:r>
                        <a:rPr lang="en-GB"/>
                        <a:t>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800 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715777"/>
                  </a:ext>
                </a:extLst>
              </a:tr>
              <a:tr h="322201">
                <a:tc>
                  <a:txBody>
                    <a:bodyPr/>
                    <a:lstStyle/>
                    <a:p>
                      <a:r>
                        <a:rPr lang="en-GB"/>
                        <a:t>Pulse 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40 fs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2165322"/>
                  </a:ext>
                </a:extLst>
              </a:tr>
              <a:tr h="322201">
                <a:tc>
                  <a:txBody>
                    <a:bodyPr/>
                    <a:lstStyle/>
                    <a:p>
                      <a:r>
                        <a:rPr lang="en-GB"/>
                        <a:t>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5 x 10</a:t>
                      </a:r>
                      <a:r>
                        <a:rPr lang="en-GB" baseline="30000"/>
                        <a:t>21 </a:t>
                      </a:r>
                      <a:r>
                        <a:rPr lang="en-GB"/>
                        <a:t>Wcm</a:t>
                      </a:r>
                      <a:r>
                        <a:rPr lang="en-GB" baseline="30000"/>
                        <a:t>-2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195794"/>
                  </a:ext>
                </a:extLst>
              </a:tr>
              <a:tr h="322201">
                <a:tc>
                  <a:txBody>
                    <a:bodyPr/>
                    <a:lstStyle/>
                    <a:p>
                      <a:r>
                        <a:rPr lang="en-GB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10 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413496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673BC75-B5C2-C1F6-21E9-EC777A7DDECE}"/>
              </a:ext>
            </a:extLst>
          </p:cNvPr>
          <p:cNvSpPr txBox="1"/>
          <p:nvPr/>
        </p:nvSpPr>
        <p:spPr>
          <a:xfrm>
            <a:off x="2327564" y="412865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endParaRPr lang="en-GB" sz="1600">
              <a:solidFill>
                <a:schemeClr val="tx1"/>
              </a:solidFill>
            </a:endParaRPr>
          </a:p>
        </p:txBody>
      </p:sp>
      <p:pic>
        <p:nvPicPr>
          <p:cNvPr id="13" name="Picture 12" descr="A diagram of a laser&#10;&#10;AI-generated content may be incorrect.">
            <a:extLst>
              <a:ext uri="{FF2B5EF4-FFF2-40B4-BE49-F238E27FC236}">
                <a16:creationId xmlns:a16="http://schemas.microsoft.com/office/drawing/2014/main" id="{AEA96D9C-1899-AE94-9CA6-CE63DFA017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700" y="1421592"/>
            <a:ext cx="4853862" cy="248612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DABFB8A-81BE-E777-E8F4-D307509E5159}"/>
              </a:ext>
            </a:extLst>
          </p:cNvPr>
          <p:cNvSpPr/>
          <p:nvPr/>
        </p:nvSpPr>
        <p:spPr>
          <a:xfrm>
            <a:off x="9225482" y="2844512"/>
            <a:ext cx="683536" cy="2110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F4F8049-65CA-BC4D-FA06-5E764F258BFF}"/>
              </a:ext>
            </a:extLst>
          </p:cNvPr>
          <p:cNvSpPr/>
          <p:nvPr/>
        </p:nvSpPr>
        <p:spPr>
          <a:xfrm>
            <a:off x="6781800" y="1421592"/>
            <a:ext cx="3127218" cy="2649665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1BE0BC-C656-3DD3-A171-E719C7A707F0}"/>
              </a:ext>
            </a:extLst>
          </p:cNvPr>
          <p:cNvSpPr txBox="1"/>
          <p:nvPr/>
        </p:nvSpPr>
        <p:spPr>
          <a:xfrm>
            <a:off x="4394662" y="5952114"/>
            <a:ext cx="7797338" cy="3752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05000"/>
              </a:lnSpc>
            </a:pPr>
            <a:r>
              <a:rPr lang="en-GB" sz="1000" b="0" i="0" u="none" strike="noStrike" dirty="0">
                <a:solidFill>
                  <a:srgbClr val="000000"/>
                </a:solidFill>
                <a:effectLst/>
              </a:rPr>
              <a:t>N. P. Dover </a:t>
            </a:r>
            <a:r>
              <a:rPr lang="en-GB" sz="1000" b="0" i="1" u="none" strike="noStrike" dirty="0">
                <a:solidFill>
                  <a:srgbClr val="000000"/>
                </a:solidFill>
                <a:effectLst/>
              </a:rPr>
              <a:t>et al.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</a:rPr>
              <a:t>, “Demonstration of repetitive energetic proton generation by ultra-intense laser interaction with a tape target,” </a:t>
            </a:r>
            <a:r>
              <a:rPr lang="en-GB" sz="1000" b="0" i="1" u="none" strike="noStrike" dirty="0">
                <a:solidFill>
                  <a:srgbClr val="000000"/>
                </a:solidFill>
                <a:effectLst/>
              </a:rPr>
              <a:t>High Energy Density Physics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</a:rPr>
              <a:t>, vol. 37, p. 100847, Jun. 2020, </a:t>
            </a:r>
            <a:r>
              <a:rPr lang="en-GB" sz="1000" b="0" i="0" u="none" strike="noStrike" dirty="0" err="1">
                <a:solidFill>
                  <a:srgbClr val="000000"/>
                </a:solidFill>
                <a:effectLst/>
              </a:rPr>
              <a:t>doi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</a:rPr>
              <a:t>: 10.1016/j.hedp.2020.100847.</a:t>
            </a:r>
          </a:p>
          <a:p>
            <a:pPr algn="l">
              <a:lnSpc>
                <a:spcPct val="105000"/>
              </a:lnSpc>
            </a:pPr>
            <a:endParaRPr lang="en-GB" sz="1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4F31974-890E-5C0E-F0B3-045C5A2B0DF1}"/>
                  </a:ext>
                </a:extLst>
              </p:cNvPr>
              <p:cNvSpPr txBox="1"/>
              <p:nvPr/>
            </p:nvSpPr>
            <p:spPr>
              <a:xfrm>
                <a:off x="6781800" y="4267868"/>
                <a:ext cx="4982570" cy="163307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r>
                  <a:rPr lang="en-GB" sz="1800" b="1"/>
                  <a:t>Setup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800"/>
                  <a:t>Targets: 5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GB" sz="1800"/>
                  <a:t>m Steel, 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GB" sz="1800"/>
                  <a:t>m Aluminium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800"/>
                  <a:t>Measurement technique: Radiochromic Film (RCF) used to record energy deposition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4F31974-890E-5C0E-F0B3-045C5A2B0D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1800" y="4267868"/>
                <a:ext cx="4982570" cy="1633079"/>
              </a:xfrm>
              <a:prstGeom prst="rect">
                <a:avLst/>
              </a:prstGeom>
              <a:blipFill>
                <a:blip r:embed="rId4"/>
                <a:stretch>
                  <a:fillRect l="-2938" t="-48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BAA8E1AD-49EA-D90A-6047-48F0E71AA4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2456" y="3659216"/>
            <a:ext cx="2784097" cy="2258998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DCE931-961B-144D-5A52-125DEC6DC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0845-D25B-0F43-9DEB-9B3601F9A232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23445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A804A-AE91-CBA9-93E0-091610B76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Preliminary Results</a:t>
            </a:r>
          </a:p>
        </p:txBody>
      </p:sp>
      <p:pic>
        <p:nvPicPr>
          <p:cNvPr id="9" name="Content Placeholder 8" descr="A graph with red and green lines&#10;&#10;AI-generated content may be incorrect.">
            <a:extLst>
              <a:ext uri="{FF2B5EF4-FFF2-40B4-BE49-F238E27FC236}">
                <a16:creationId xmlns:a16="http://schemas.microsoft.com/office/drawing/2014/main" id="{7F1B544D-998B-1EA3-C4AA-2284D3E6B3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1"/>
          <a:stretch/>
        </p:blipFill>
        <p:spPr>
          <a:xfrm>
            <a:off x="1140685" y="1549506"/>
            <a:ext cx="4508500" cy="2525607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0B880-AF75-D98D-A70A-433624673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5</a:t>
            </a:fld>
            <a:endParaRPr lang="en-GB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FEE7519-7EA5-1975-5C9F-464714557CD8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Picture 10" descr="A graph of a graph&#10;&#10;AI-generated content may be incorrect.">
            <a:extLst>
              <a:ext uri="{FF2B5EF4-FFF2-40B4-BE49-F238E27FC236}">
                <a16:creationId xmlns:a16="http://schemas.microsoft.com/office/drawing/2014/main" id="{2D951428-CD7C-2E96-6591-1ADEB4F43A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7"/>
          <a:stretch/>
        </p:blipFill>
        <p:spPr>
          <a:xfrm>
            <a:off x="6542814" y="1548338"/>
            <a:ext cx="4508501" cy="25267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43EF91-004A-308C-184F-1222C2382EA5}"/>
                  </a:ext>
                </a:extLst>
              </p:cNvPr>
              <p:cNvSpPr txBox="1"/>
              <p:nvPr/>
            </p:nvSpPr>
            <p:spPr>
              <a:xfrm>
                <a:off x="398400" y="4540407"/>
                <a:ext cx="11076709" cy="14915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1600" b="1">
                    <a:solidFill>
                      <a:schemeClr val="tx1"/>
                    </a:solidFill>
                  </a:rPr>
                  <a:t>Observations</a:t>
                </a:r>
              </a:p>
              <a:p>
                <a:pPr marL="285750" indent="-285750" algn="l">
                  <a:lnSpc>
                    <a:spcPct val="105000"/>
                  </a:lnSpc>
                  <a:buFont typeface="Arial" panose="020B0604020202020204" pitchFamily="34" charset="0"/>
                  <a:buChar char="•"/>
                </a:pPr>
                <a:r>
                  <a:rPr lang="en-GB" sz="1600">
                    <a:solidFill>
                      <a:schemeClr val="tx1"/>
                    </a:solidFill>
                  </a:rPr>
                  <a:t>Experimental spectra drop off more sharply at higher energies than simulations</a:t>
                </a:r>
              </a:p>
              <a:p>
                <a:pPr marL="285750" indent="-285750" algn="l">
                  <a:lnSpc>
                    <a:spcPct val="105000"/>
                  </a:lnSpc>
                  <a:buFont typeface="Arial" panose="020B0604020202020204" pitchFamily="34" charset="0"/>
                  <a:buChar char="•"/>
                </a:pPr>
                <a:r>
                  <a:rPr lang="en-GB" sz="1600">
                    <a:solidFill>
                      <a:schemeClr val="tx1"/>
                    </a:solidFill>
                  </a:rPr>
                  <a:t>Simulation model predicts: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1600">
                    <a:solidFill>
                      <a:schemeClr val="tx1"/>
                    </a:solidFill>
                  </a:rPr>
                  <a:t> = 24 MeV</a:t>
                </a:r>
              </a:p>
              <a:p>
                <a:pPr marL="285750" indent="-285750" algn="l">
                  <a:lnSpc>
                    <a:spcPct val="105000"/>
                  </a:lnSpc>
                  <a:buFont typeface="Arial" panose="020B0604020202020204" pitchFamily="34" charset="0"/>
                  <a:buChar char="•"/>
                </a:pPr>
                <a:r>
                  <a:rPr lang="en-GB" sz="1600">
                    <a:solidFill>
                      <a:schemeClr val="tx1"/>
                    </a:solidFill>
                  </a:rPr>
                  <a:t>Experimental measurement: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1600">
                    <a:solidFill>
                      <a:schemeClr val="tx1"/>
                    </a:solidFill>
                  </a:rPr>
                  <a:t> ~ 10 MeV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43EF91-004A-308C-184F-1222C2382E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400" y="4540407"/>
                <a:ext cx="11076709" cy="1491575"/>
              </a:xfrm>
              <a:prstGeom prst="rect">
                <a:avLst/>
              </a:prstGeom>
              <a:blipFill>
                <a:blip r:embed="rId5"/>
                <a:stretch>
                  <a:fillRect l="-1101" t="-4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A54672-99B7-446F-5F54-5AFD5C4554F5}"/>
                  </a:ext>
                </a:extLst>
              </p:cNvPr>
              <p:cNvSpPr txBox="1"/>
              <p:nvPr/>
            </p:nvSpPr>
            <p:spPr>
              <a:xfrm>
                <a:off x="2724149" y="1365773"/>
                <a:ext cx="1619250" cy="182565"/>
              </a:xfrm>
              <a:prstGeom prst="rect">
                <a:avLst/>
              </a:prstGeom>
              <a:solidFill>
                <a:schemeClr val="lt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1200">
                    <a:solidFill>
                      <a:schemeClr val="tx1"/>
                    </a:solidFill>
                  </a:rPr>
                  <a:t>Stack 036: 5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GB" sz="1200">
                    <a:solidFill>
                      <a:schemeClr val="tx1"/>
                    </a:solidFill>
                  </a:rPr>
                  <a:t>m Target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FA54672-99B7-446F-5F54-5AFD5C4554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4149" y="1365773"/>
                <a:ext cx="1619250" cy="182565"/>
              </a:xfrm>
              <a:prstGeom prst="rect">
                <a:avLst/>
              </a:prstGeom>
              <a:blipFill>
                <a:blip r:embed="rId6"/>
                <a:stretch>
                  <a:fillRect l="-6038" t="-26667" r="-2642" b="-5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5893A65-79E1-ECB1-1344-18CD9EB42070}"/>
                  </a:ext>
                </a:extLst>
              </p:cNvPr>
              <p:cNvSpPr txBox="1"/>
              <p:nvPr/>
            </p:nvSpPr>
            <p:spPr>
              <a:xfrm>
                <a:off x="8221925" y="1325111"/>
                <a:ext cx="1554160" cy="206425"/>
              </a:xfrm>
              <a:prstGeom prst="rect">
                <a:avLst/>
              </a:prstGeom>
              <a:solidFill>
                <a:schemeClr val="lt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1200">
                    <a:solidFill>
                      <a:schemeClr val="tx1"/>
                    </a:solidFill>
                  </a:rPr>
                  <a:t>Stack 119: </a:t>
                </a:r>
                <a:r>
                  <a:rPr lang="en-GB" sz="1200"/>
                  <a:t>2</a:t>
                </a:r>
                <a:r>
                  <a:rPr lang="en-GB" sz="12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GB" sz="1200">
                    <a:solidFill>
                      <a:schemeClr val="tx1"/>
                    </a:solidFill>
                  </a:rPr>
                  <a:t>m Target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5893A65-79E1-ECB1-1344-18CD9EB420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1925" y="1325111"/>
                <a:ext cx="1554160" cy="206425"/>
              </a:xfrm>
              <a:prstGeom prst="rect">
                <a:avLst/>
              </a:prstGeom>
              <a:blipFill>
                <a:blip r:embed="rId7"/>
                <a:stretch>
                  <a:fillRect l="-6275" t="-23529" r="-1569" b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B45393-84F1-2FD7-DF12-47AC986B3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69D3-7665-B241-8D97-11362961321F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11811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F51A7-58D8-A267-80EB-5211D2D15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1. Simulation Model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809022-A106-06C0-EFFD-CD779044D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92443DB9-4223-5922-2C61-C0112BAB9D7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5800" y="1218245"/>
                <a:ext cx="10825904" cy="3991734"/>
              </a:xfrm>
            </p:spPr>
            <p:txBody>
              <a:bodyPr/>
              <a:lstStyle/>
              <a:p>
                <a:r>
                  <a:rPr lang="en-GB" sz="1600" dirty="0"/>
                  <a:t>LLO uses the ponderomotive scaling to determine the electron temperature: </a:t>
                </a:r>
              </a:p>
              <a:p>
                <a:endParaRPr lang="en-GB" sz="1600" dirty="0"/>
              </a:p>
              <a:p>
                <a:pPr marL="452438" lvl="6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1.37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18</m:t>
                                      </m:r>
                                    </m:sup>
                                  </m:s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e>
                          </m:rad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GB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1600" i="1"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600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GB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1600" i="1">
                                                  <a:latin typeface="Cambria Math" panose="02040503050406030204" pitchFamily="18" charset="0"/>
                                                </a:rPr>
                                                <m:t>𝑚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600" i="1"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</m:sub>
                                          </m:sSub>
                                          <m:r>
                                            <a:rPr lang="en-GB" sz="1600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n-GB" dirty="0"/>
              </a:p>
              <a:p>
                <a:pPr marL="452438" lvl="6" indent="0">
                  <a:buNone/>
                </a:pPr>
                <a:endParaRPr lang="en-GB" dirty="0"/>
              </a:p>
              <a:p>
                <a:pPr marL="285750" indent="-285750">
                  <a:lnSpc>
                    <a:spcPct val="105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Ponderomotive scaling is accurate for laser intensities around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</m:t>
                        </m:r>
                      </m:sup>
                    </m:sSup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Wc</m:t>
                    </m:r>
                    <m:sSup>
                      <m:sSupPr>
                        <m:ctrlP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600" dirty="0">
                  <a:solidFill>
                    <a:schemeClr val="tx1"/>
                  </a:solidFill>
                </a:endParaRPr>
              </a:p>
              <a:p>
                <a:pPr marL="285750" indent="-285750">
                  <a:lnSpc>
                    <a:spcPct val="105000"/>
                  </a:lnSpc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chemeClr val="tx1"/>
                  </a:solidFill>
                </a:endParaRPr>
              </a:p>
              <a:p>
                <a:pPr marL="285750" indent="-285750">
                  <a:lnSpc>
                    <a:spcPct val="105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N. Dover experiment uses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=5</m:t>
                    </m:r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Wc</m:t>
                    </m:r>
                    <m:sSup>
                      <m:sSupPr>
                        <m:ctrlP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GB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  potentially causing observed discrepancy</a:t>
                </a:r>
              </a:p>
              <a:p>
                <a:pPr marL="44450" lvl="6" indent="407988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92443DB9-4223-5922-2C61-C0112BAB9D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5800" y="1218245"/>
                <a:ext cx="10825904" cy="3991734"/>
              </a:xfrm>
              <a:blipFill>
                <a:blip r:embed="rId3"/>
                <a:stretch>
                  <a:fillRect l="-1126" t="-1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ubtitle 9">
            <a:extLst>
              <a:ext uri="{FF2B5EF4-FFF2-40B4-BE49-F238E27FC236}">
                <a16:creationId xmlns:a16="http://schemas.microsoft.com/office/drawing/2014/main" id="{EE00B859-CE11-EA22-2083-301212CDED7F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en-GB"/>
              <a:t>Laser Intensity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3E3984-7492-ECF8-65F4-C1A5E7CFFC42}"/>
              </a:ext>
            </a:extLst>
          </p:cNvPr>
          <p:cNvSpPr txBox="1"/>
          <p:nvPr/>
        </p:nvSpPr>
        <p:spPr>
          <a:xfrm>
            <a:off x="7600572" y="6309159"/>
            <a:ext cx="7315200" cy="3063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05000"/>
              </a:lnSpc>
            </a:pPr>
            <a:r>
              <a:rPr lang="en-GB" sz="1000" b="0" i="0" u="none" strike="noStrike" dirty="0">
                <a:solidFill>
                  <a:srgbClr val="000000"/>
                </a:solidFill>
                <a:effectLst/>
              </a:rPr>
              <a:t>N. Dover </a:t>
            </a:r>
            <a:r>
              <a:rPr lang="en-GB" sz="1000" b="0" i="1" u="none" strike="noStrike" dirty="0">
                <a:solidFill>
                  <a:srgbClr val="000000"/>
                </a:solidFill>
                <a:effectLst/>
              </a:rPr>
              <a:t>et al.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</a:rPr>
              <a:t>, “LhARA linear optics documentation,” 2024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</a:p>
          <a:p>
            <a:pPr algn="l">
              <a:lnSpc>
                <a:spcPct val="105000"/>
              </a:lnSpc>
            </a:pP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A3F70B-01D5-E4F3-FC61-1F64310901DE}"/>
              </a:ext>
            </a:extLst>
          </p:cNvPr>
          <p:cNvSpPr txBox="1"/>
          <p:nvPr/>
        </p:nvSpPr>
        <p:spPr>
          <a:xfrm>
            <a:off x="325438" y="3746459"/>
            <a:ext cx="11540762" cy="240065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latin typeface="Aptos"/>
              </a:rPr>
              <a:t>Problems:</a:t>
            </a:r>
          </a:p>
          <a:p>
            <a:pPr marL="342900" indent="-342900">
              <a:buAutoNum type="arabicPeriod"/>
            </a:pPr>
            <a:r>
              <a:rPr lang="en-US" sz="1600" b="1" dirty="0">
                <a:latin typeface="Aptos"/>
              </a:rPr>
              <a:t>Overestimation of Electron Temperature</a:t>
            </a:r>
          </a:p>
          <a:p>
            <a:pPr marL="800100" lvl="1" indent="-342900">
              <a:buFont typeface="Courier New"/>
              <a:buChar char="o"/>
            </a:pPr>
            <a:r>
              <a:rPr lang="en-US" sz="1600" b="1" dirty="0">
                <a:latin typeface="Aptos"/>
              </a:rPr>
              <a:t>The electron temperature is estimated to be 25MeV, but it is actually 10MeV</a:t>
            </a:r>
          </a:p>
          <a:p>
            <a:pPr lvl="1"/>
            <a:r>
              <a:rPr lang="en-US" sz="1600" dirty="0">
                <a:latin typeface="Aptos"/>
              </a:rPr>
              <a:t>→ The model does not account for energy constraints imposed by transverse acceleration limits.</a:t>
            </a:r>
            <a:endParaRPr lang="en-US" sz="1600" b="1" dirty="0">
              <a:latin typeface="Aptos"/>
            </a:endParaRPr>
          </a:p>
          <a:p>
            <a:pPr marL="342900" indent="-342900">
              <a:buAutoNum type="arabicPeriod"/>
            </a:pPr>
            <a:endParaRPr lang="en-US" sz="1600" b="1" dirty="0">
              <a:latin typeface="Aptos" panose="020B0004020202020204" pitchFamily="34" charset="0"/>
            </a:endParaRPr>
          </a:p>
          <a:p>
            <a:pPr marL="342900" indent="-342900">
              <a:buAutoNum type="arabicPeriod"/>
            </a:pPr>
            <a:r>
              <a:rPr lang="en-US" sz="1600" b="1" dirty="0">
                <a:latin typeface="Aptos"/>
              </a:rPr>
              <a:t>Breakdown at small focal sizes</a:t>
            </a:r>
          </a:p>
          <a:p>
            <a:pPr marL="800100" lvl="1" indent="-342900">
              <a:buFont typeface="Courier New"/>
              <a:buChar char="o"/>
            </a:pPr>
            <a:r>
              <a:rPr lang="en-US" sz="1600" dirty="0">
                <a:latin typeface="Aptos"/>
              </a:rPr>
              <a:t>The initial model assumes an infinite acceleration length, which is unrealistic for small focal spot sizes.</a:t>
            </a:r>
          </a:p>
          <a:p>
            <a:pPr marL="342900" indent="-342900">
              <a:buAutoNum type="arabicPeriod"/>
            </a:pPr>
            <a:endParaRPr lang="en-US" b="1" dirty="0">
              <a:latin typeface="Arial Nova"/>
            </a:endParaRPr>
          </a:p>
          <a:p>
            <a:endParaRPr lang="en-US" dirty="0">
              <a:latin typeface="Imperial Sans Text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4A672B5-4364-ED01-649D-F56ECA324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BDB31-1E27-2449-985F-B33009DC465C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75696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FE9100-AF08-7E02-524E-32567C8CA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30A37-A302-9B56-F334-E34762A0B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2. Focal Spot Size Dependence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AC5A1F-042F-B4AA-2924-6FFDAA00B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7</a:t>
            </a:fld>
            <a:endParaRPr lang="en-GB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418594B-1260-EAE2-C663-A1E065C22B86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5B15E5F-78CE-5147-72ED-5E6ADE980CD3}"/>
                  </a:ext>
                </a:extLst>
              </p:cNvPr>
              <p:cNvSpPr txBox="1"/>
              <p:nvPr/>
            </p:nvSpPr>
            <p:spPr>
              <a:xfrm>
                <a:off x="317004" y="1359959"/>
                <a:ext cx="11540762" cy="50337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marL="285750" indent="-285750" algn="l">
                  <a:lnSpc>
                    <a:spcPct val="105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Smaller focal spots,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, lead to lower effective electron temperature</a:t>
                </a:r>
              </a:p>
              <a:p>
                <a:pPr algn="l">
                  <a:lnSpc>
                    <a:spcPct val="105000"/>
                  </a:lnSpc>
                </a:pPr>
                <a:endParaRPr lang="en-GB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At high laser intensities, the effective acceleration length of </a:t>
                </a:r>
                <a:r>
                  <a:rPr lang="en-GB" sz="1600" dirty="0">
                    <a:solidFill>
                      <a:schemeClr val="tx1"/>
                    </a:solidFill>
                  </a:rPr>
                  <a:t>electrons is limited by the transverse intensity profile of the laser</a:t>
                </a:r>
              </a:p>
              <a:p>
                <a:endParaRPr lang="en-GB" sz="1600" dirty="0">
                  <a:solidFill>
                    <a:schemeClr val="tx1"/>
                  </a:solidFill>
                </a:endParaRPr>
              </a:p>
              <a:p>
                <a:r>
                  <a:rPr lang="en-GB" sz="1600" b="1" dirty="0"/>
                  <a:t>Key Equations</a:t>
                </a:r>
                <a:endParaRPr lang="en-GB" sz="1600" b="1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Transverse acceleration length: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0 </m:t>
                        </m:r>
                      </m:sub>
                    </m:sSub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num>
                      <m:den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</m:oMath>
                </a14:m>
                <a:endParaRPr lang="en-GB" sz="160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When the laser has small focal spot size,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, the effective acceleration length is restricted to: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𝐿𝑒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𝑙𝑛</m:t>
                              </m:r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  <a:p>
                <a:endParaRPr lang="en-GB" sz="160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Final transverse momentum is limited and modifies the expression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:</a:t>
                </a:r>
              </a:p>
              <a:p>
                <a:pPr algn="ctr"/>
                <a:r>
                  <a:rPr lang="en-GB" sz="1600" dirty="0"/>
                  <a:t>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𝑐</m:t>
                    </m:r>
                    <m:rad>
                      <m:radPr>
                        <m:degHide m:val="on"/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f>
                              <m:fPr>
                                <m:ctrlPr>
                                  <a:rPr lang="en-GB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𝐿𝑒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GB" sz="1600" dirty="0"/>
                  <a:t>         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𝐿𝑒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&lt; </m:t>
                    </m:r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0 </m:t>
                        </m:r>
                      </m:sub>
                    </m:sSub>
                  </m:oMath>
                </a14:m>
                <a:endParaRPr lang="en-GB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Modified model incorporates focal spot size effects so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en-GB" sz="1600" dirty="0">
                  <a:solidFill>
                    <a:schemeClr val="tx1"/>
                  </a:solidFill>
                </a:endParaRPr>
              </a:p>
              <a:p>
                <a:r>
                  <a:rPr lang="en-GB" sz="16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5B15E5F-78CE-5147-72ED-5E6ADE980C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004" y="1359959"/>
                <a:ext cx="11540762" cy="5033743"/>
              </a:xfrm>
              <a:prstGeom prst="rect">
                <a:avLst/>
              </a:prstGeom>
              <a:blipFill>
                <a:blip r:embed="rId3"/>
                <a:stretch>
                  <a:fillRect l="-989" t="-1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A7C3C1C-445F-5524-3125-18756BD3B1FC}"/>
              </a:ext>
            </a:extLst>
          </p:cNvPr>
          <p:cNvSpPr txBox="1"/>
          <p:nvPr/>
        </p:nvSpPr>
        <p:spPr>
          <a:xfrm>
            <a:off x="5664789" y="6032098"/>
            <a:ext cx="7448204" cy="72320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05000"/>
              </a:lnSpc>
            </a:pPr>
            <a:r>
              <a:rPr lang="en-GB" sz="1000" b="0" i="0" u="none" strike="noStrike" dirty="0">
                <a:solidFill>
                  <a:srgbClr val="000000"/>
                </a:solidFill>
                <a:effectLst/>
              </a:rPr>
              <a:t>N. P. Dover </a:t>
            </a:r>
            <a:r>
              <a:rPr lang="en-GB" sz="1000" b="0" i="1" u="none" strike="noStrike" dirty="0">
                <a:solidFill>
                  <a:srgbClr val="000000"/>
                </a:solidFill>
                <a:effectLst/>
              </a:rPr>
              <a:t>et al.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</a:rPr>
              <a:t>, “Effect of small focus on electron heating and proton acceleration in </a:t>
            </a:r>
            <a:r>
              <a:rPr lang="en-GB" sz="1000" b="0" i="0" u="none" strike="noStrike" dirty="0" err="1">
                <a:solidFill>
                  <a:srgbClr val="000000"/>
                </a:solidFill>
                <a:effectLst/>
              </a:rPr>
              <a:t>ultrarelativistic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</a:rPr>
              <a:t> Laser-Solid interactions,” </a:t>
            </a:r>
            <a:r>
              <a:rPr lang="en-GB" sz="1000" b="0" i="1" u="none" strike="noStrike" dirty="0">
                <a:solidFill>
                  <a:srgbClr val="000000"/>
                </a:solidFill>
                <a:effectLst/>
              </a:rPr>
              <a:t>Physical Review Letters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</a:rPr>
              <a:t>, vol. 124, no. 8, Feb. 2020, </a:t>
            </a:r>
            <a:r>
              <a:rPr lang="en-GB" sz="1000" b="0" i="0" u="none" strike="noStrike" dirty="0" err="1">
                <a:solidFill>
                  <a:srgbClr val="000000"/>
                </a:solidFill>
                <a:effectLst/>
              </a:rPr>
              <a:t>doi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</a:rPr>
              <a:t>: 10.1103/physrevlett.124.084802.</a:t>
            </a:r>
          </a:p>
          <a:p>
            <a:pPr algn="l">
              <a:lnSpc>
                <a:spcPct val="105000"/>
              </a:lnSpc>
            </a:pP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721458-5D4A-574B-0738-751DCD3E4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5063A-12FE-0F4B-B75D-6A1B1BF5F04F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007875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11A2C9-373B-56EC-8A29-C2EAF07A6F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F1F33-24EF-193E-F5FF-D72585A1B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3. Implemented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CD606-029C-9CE5-5286-743A4602D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7667" y="2663606"/>
            <a:ext cx="3162467" cy="2058252"/>
          </a:xfrm>
        </p:spPr>
        <p:txBody>
          <a:bodyPr/>
          <a:lstStyle/>
          <a:p>
            <a:endParaRPr lang="en-GB"/>
          </a:p>
          <a:p>
            <a:pPr algn="ctr"/>
            <a:r>
              <a:rPr lang="en-GB"/>
              <a:t>LLO model now correctly calculates electron temperature as 10 MeV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1E957B-99EA-6612-527B-071DADAB0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8</a:t>
            </a:fld>
            <a:endParaRPr lang="en-GB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30D1F5C-5C96-466C-37FA-70C325E4C0E2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764AAE0D-E841-9A81-C878-28076287D732}"/>
                  </a:ext>
                </a:extLst>
              </p:cNvPr>
              <p:cNvSpPr/>
              <p:nvPr/>
            </p:nvSpPr>
            <p:spPr>
              <a:xfrm>
                <a:off x="1649379" y="1381201"/>
                <a:ext cx="4605867" cy="4304241"/>
              </a:xfrm>
              <a:prstGeom prst="roundRect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p>
                        <m:sSup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GB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1600" i="1"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600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GB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1600" i="1">
                                                  <a:latin typeface="Cambria Math" panose="02040503050406030204" pitchFamily="18" charset="0"/>
                                                </a:rPr>
                                                <m:t>𝑚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600" i="1"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</m:sub>
                                          </m:sSub>
                                          <m:r>
                                            <a:rPr lang="en-GB" sz="1600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n-GB" sz="1800"/>
              </a:p>
              <a:p>
                <a:endParaRPr lang="en-GB" sz="180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𝑐</m:t>
                      </m:r>
                      <m:rad>
                        <m:radPr>
                          <m:degHide m:val="on"/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(1−</m:t>
                              </m:r>
                              <m:f>
                                <m:f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𝐿𝑒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en-GB" sz="1600" b="0"/>
              </a:p>
              <a:p>
                <a:endParaRPr lang="en-GB" sz="160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electron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mass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;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c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speed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of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light</m:t>
                      </m:r>
                      <m:r>
                        <a:rPr lang="en-GB" sz="1600" b="0" i="0" smtClean="0"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en-GB" sz="1600" b="0" i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transverse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momentum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normalised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vector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potential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en-GB" sz="1600" b="0" i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𝐿𝑒</m:t>
                          </m:r>
                        </m:sub>
                      </m:sSub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effective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acceleration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length</m:t>
                      </m:r>
                      <m:r>
                        <m:rPr>
                          <m:nor/>
                        </m:rPr>
                        <a:rPr lang="en-GB" sz="1600" b="0" i="0" smtClean="0"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br>
                  <a:rPr lang="en-GB" sz="1600" b="0" i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1600" b="0" i="0" smtClean="0">
                        <a:latin typeface="Cambria Math" panose="02040503050406030204" pitchFamily="18" charset="0"/>
                      </a:rPr>
                      <m:t>transverse</m:t>
                    </m:r>
                    <m:r>
                      <m:rPr>
                        <m:nor/>
                      </m:rPr>
                      <a:rPr lang="en-GB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600" b="0" i="0" smtClean="0">
                        <a:latin typeface="Cambria Math" panose="02040503050406030204" pitchFamily="18" charset="0"/>
                      </a:rPr>
                      <m:t>acceleration</m:t>
                    </m:r>
                    <m:r>
                      <m:rPr>
                        <m:nor/>
                      </m:rPr>
                      <a:rPr lang="en-GB" sz="1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600" b="0" i="0" smtClean="0">
                        <a:latin typeface="Cambria Math" panose="02040503050406030204" pitchFamily="18" charset="0"/>
                      </a:rPr>
                      <m:t>length</m:t>
                    </m:r>
                  </m:oMath>
                </a14:m>
                <a:r>
                  <a:rPr lang="en-GB" sz="160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764AAE0D-E841-9A81-C878-28076287D7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9379" y="1381201"/>
                <a:ext cx="4605867" cy="4304241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93A25-D6B0-3D43-6300-4E526E8C1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13E2E-C6B7-C243-9DBB-B0D23993D2F2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978672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D641D-FE33-E3CE-F191-E8E670DE5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Plots with implemented Electron Temperature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F97A6-ACAB-E053-804B-6D076CC063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326F5C-F199-5591-E860-F1979129B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53E11-492D-48B3-9F9B-09541CA2A39A}" type="slidenum">
              <a:rPr lang="en-GB" smtClean="0"/>
              <a:t>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ubtitle 6">
                <a:extLst>
                  <a:ext uri="{FF2B5EF4-FFF2-40B4-BE49-F238E27FC236}">
                    <a16:creationId xmlns:a16="http://schemas.microsoft.com/office/drawing/2014/main" id="{8652AE69-BCDD-7EC9-BE88-B6601B535A08}"/>
                  </a:ext>
                </a:extLst>
              </p:cNvPr>
              <p:cNvSpPr>
                <a:spLocks noGrp="1"/>
              </p:cNvSpPr>
              <p:nvPr>
                <p:ph type="subTitle" idx="13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=10 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MeV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7" name="Subtitle 6">
                <a:extLst>
                  <a:ext uri="{FF2B5EF4-FFF2-40B4-BE49-F238E27FC236}">
                    <a16:creationId xmlns:a16="http://schemas.microsoft.com/office/drawing/2014/main" id="{8652AE69-BCDD-7EC9-BE88-B6601B535A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3"/>
              </p:nvPr>
            </p:nvSpPr>
            <p:spPr>
              <a:blipFill>
                <a:blip r:embed="rId3"/>
                <a:stretch>
                  <a:fillRect l="-950" t="-1639"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91023983-4775-5305-3C8A-C7655FC8E32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031"/>
          <a:stretch/>
        </p:blipFill>
        <p:spPr>
          <a:xfrm>
            <a:off x="1279236" y="1870075"/>
            <a:ext cx="4521200" cy="2556944"/>
          </a:xfrm>
          <a:prstGeom prst="rect">
            <a:avLst/>
          </a:prstGeom>
        </p:spPr>
      </p:pic>
      <p:pic>
        <p:nvPicPr>
          <p:cNvPr id="10" name="Picture 9" descr="A graph of a graph&#10;&#10;AI-generated content may be incorrect.">
            <a:extLst>
              <a:ext uri="{FF2B5EF4-FFF2-40B4-BE49-F238E27FC236}">
                <a16:creationId xmlns:a16="http://schemas.microsoft.com/office/drawing/2014/main" id="{04D2AAE7-A2DC-F319-124E-DC5EFE969B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" r="1"/>
          <a:stretch/>
        </p:blipFill>
        <p:spPr>
          <a:xfrm>
            <a:off x="6129542" y="1746430"/>
            <a:ext cx="4480857" cy="26765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2242DF4-4AB3-AF90-29DB-7EF67291E363}"/>
                  </a:ext>
                </a:extLst>
              </p:cNvPr>
              <p:cNvSpPr txBox="1"/>
              <p:nvPr/>
            </p:nvSpPr>
            <p:spPr>
              <a:xfrm>
                <a:off x="2920358" y="1700210"/>
                <a:ext cx="2109541" cy="182565"/>
              </a:xfrm>
              <a:prstGeom prst="rect">
                <a:avLst/>
              </a:prstGeom>
              <a:solidFill>
                <a:schemeClr val="lt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1200">
                    <a:solidFill>
                      <a:schemeClr val="tx1"/>
                    </a:solidFill>
                  </a:rPr>
                  <a:t>Stack 036: 5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GB" sz="1200">
                    <a:solidFill>
                      <a:schemeClr val="tx1"/>
                    </a:solidFill>
                  </a:rPr>
                  <a:t>m Target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2242DF4-4AB3-AF90-29DB-7EF67291E3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0358" y="1700210"/>
                <a:ext cx="2109541" cy="182565"/>
              </a:xfrm>
              <a:prstGeom prst="rect">
                <a:avLst/>
              </a:prstGeom>
              <a:blipFill>
                <a:blip r:embed="rId6"/>
                <a:stretch>
                  <a:fillRect l="-4335" t="-26667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35FDAC9-D1D6-BA62-8AE3-6FBC322ED311}"/>
                  </a:ext>
                </a:extLst>
              </p:cNvPr>
              <p:cNvSpPr txBox="1"/>
              <p:nvPr/>
            </p:nvSpPr>
            <p:spPr>
              <a:xfrm>
                <a:off x="7104175" y="1684588"/>
                <a:ext cx="3028365" cy="206425"/>
              </a:xfrm>
              <a:prstGeom prst="rect">
                <a:avLst/>
              </a:prstGeom>
              <a:solidFill>
                <a:schemeClr val="lt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1200">
                    <a:solidFill>
                      <a:schemeClr val="tx1"/>
                    </a:solidFill>
                  </a:rPr>
                  <a:t>                   Stack 119: </a:t>
                </a:r>
                <a:r>
                  <a:rPr lang="en-GB" sz="1200"/>
                  <a:t>2</a:t>
                </a:r>
                <a:r>
                  <a:rPr lang="en-GB" sz="120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GB" sz="1200">
                    <a:solidFill>
                      <a:schemeClr val="tx1"/>
                    </a:solidFill>
                  </a:rPr>
                  <a:t>m Target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35FDAC9-D1D6-BA62-8AE3-6FBC322ED3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4175" y="1684588"/>
                <a:ext cx="3028365" cy="206425"/>
              </a:xfrm>
              <a:prstGeom prst="rect">
                <a:avLst/>
              </a:prstGeom>
              <a:blipFill>
                <a:blip r:embed="rId7"/>
                <a:stretch>
                  <a:fillRect t="-23529" b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65B57F4-D828-47C9-0247-B3D21054F30B}"/>
              </a:ext>
            </a:extLst>
          </p:cNvPr>
          <p:cNvSpPr txBox="1"/>
          <p:nvPr/>
        </p:nvSpPr>
        <p:spPr>
          <a:xfrm>
            <a:off x="609599" y="4826000"/>
            <a:ext cx="10227734" cy="120598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05000"/>
              </a:lnSpc>
            </a:pPr>
            <a:r>
              <a:rPr lang="en-GB" sz="1600" b="1">
                <a:solidFill>
                  <a:schemeClr val="tx1"/>
                </a:solidFill>
              </a:rPr>
              <a:t>Key observation:</a:t>
            </a:r>
          </a:p>
          <a:p>
            <a:pPr marL="285750" indent="-285750" algn="l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600"/>
              <a:t>Discrepancy still persists</a:t>
            </a:r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A5EAF9-B35D-7E04-31DE-EE95BBFDB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B4639-DF6F-454F-BF45-EEC6BEF6E319}" type="datetime1">
              <a:rPr lang="en-GB" smtClean="0"/>
              <a:t>24/03/2025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9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ICL PPT Theme">
  <a:themeElements>
    <a:clrScheme name="Imperial colour theme">
      <a:dk1>
        <a:sysClr val="windowText" lastClr="000000"/>
      </a:dk1>
      <a:lt1>
        <a:sysClr val="window" lastClr="FFFFFF"/>
      </a:lt1>
      <a:dk2>
        <a:srgbClr val="000080"/>
      </a:dk2>
      <a:lt2>
        <a:srgbClr val="F5F5F5"/>
      </a:lt2>
      <a:accent1>
        <a:srgbClr val="0000CD"/>
      </a:accent1>
      <a:accent2>
        <a:srgbClr val="C71585"/>
      </a:accent2>
      <a:accent3>
        <a:srgbClr val="7B68EE"/>
      </a:accent3>
      <a:accent4>
        <a:srgbClr val="FF0000"/>
      </a:accent4>
      <a:accent5>
        <a:srgbClr val="FF4500"/>
      </a:accent5>
      <a:accent6>
        <a:srgbClr val="006400"/>
      </a:accent6>
      <a:hlink>
        <a:srgbClr val="000080"/>
      </a:hlink>
      <a:folHlink>
        <a:srgbClr val="C71585"/>
      </a:folHlink>
    </a:clrScheme>
    <a:fontScheme name="Imperial Sans font theme">
      <a:majorFont>
        <a:latin typeface="Imperial Sans Text Semibold"/>
        <a:ea typeface=""/>
        <a:cs typeface=""/>
      </a:majorFont>
      <a:minorFont>
        <a:latin typeface="Imperial Sans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05000"/>
          </a:lnSpc>
          <a:defRPr sz="1600" dirty="0">
            <a:solidFill>
              <a:schemeClr val="tx1"/>
            </a:solidFill>
          </a:defRPr>
        </a:defPPr>
      </a:lstStyle>
    </a:txDef>
  </a:objectDefaults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ICL_PowerPoint 16_9 template.potx" id="{9379B5C2-89E2-4436-AAC2-A0EB58951E1D}" vid="{86F68850-0020-4398-8624-9E78985566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Dark">
      <a:srgbClr val="232333"/>
    </a:custClr>
    <a:custClr name="Navy">
      <a:srgbClr val="000080"/>
    </a:custClr>
    <a:custClr name="Saddle Brown">
      <a:srgbClr val="8B4513"/>
    </a:custClr>
    <a:custClr name="Teal">
      <a:srgbClr val="008080"/>
    </a:custClr>
    <a:custClr name="Medium Violet Red">
      <a:srgbClr val="C71585"/>
    </a:custClr>
    <a:custClr name="Indigo">
      <a:srgbClr val="4B0082"/>
    </a:custClr>
    <a:custClr name="Crimson">
      <a:srgbClr val="DC143C"/>
    </a:custClr>
    <a:custClr name="Orange Red">
      <a:srgbClr val="FF4500"/>
    </a:custClr>
    <a:custClr name="Dark Green">
      <a:srgbClr val="006400"/>
    </a:custClr>
    <a:custClr>
      <a:srgbClr val="FFFFFF"/>
    </a:custClr>
    <a:custClr name="Slate Grey">
      <a:srgbClr val="708090"/>
    </a:custClr>
    <a:custClr name="Imperial Blue">
      <a:srgbClr val="0000CD"/>
    </a:custClr>
    <a:custClr name="Yellow">
      <a:srgbClr val="FFFF00"/>
    </a:custClr>
    <a:custClr name="Turquoise">
      <a:srgbClr val="40E0D0"/>
    </a:custClr>
    <a:custClr name="Violet">
      <a:srgbClr val="EE82EE"/>
    </a:custClr>
    <a:custClr name="Medium Blue Slate">
      <a:srgbClr val="7B68EE"/>
    </a:custClr>
    <a:custClr name="Red">
      <a:srgbClr val="FF0000"/>
    </a:custClr>
    <a:custClr name="Dark Orange">
      <a:srgbClr val="FF8C00"/>
    </a:custClr>
    <a:custClr name="Spring Green">
      <a:srgbClr val="00FF7F"/>
    </a:custClr>
    <a:custClr>
      <a:srgbClr val="FFFFFF"/>
    </a:custClr>
    <a:custClr name="White Smoke">
      <a:srgbClr val="F5F5F5"/>
    </a:custClr>
    <a:custClr name="Deep Sky Blue">
      <a:srgbClr val="00BFFF"/>
    </a:custClr>
    <a:custClr name="Khaki">
      <a:srgbClr val="F0E68C"/>
    </a:custClr>
    <a:custClr name="Pale Turquoise">
      <a:srgbClr val="AFEEEE"/>
    </a:custClr>
    <a:custClr name="Light Pink">
      <a:srgbClr val="FFB6C1"/>
    </a:custClr>
    <a:custClr name="Lavender">
      <a:srgbClr val="E6E6FA"/>
    </a:custClr>
    <a:custClr name="Salmon">
      <a:srgbClr val="FA8072"/>
    </a:custClr>
    <a:custClr name="Orange">
      <a:srgbClr val="FFA500"/>
    </a:custClr>
    <a:custClr name="Pale Green">
      <a:srgbClr val="98FB98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ICL PPT Theme</Template>
  <TotalTime>1300</TotalTime>
  <Words>3522</Words>
  <Application>Microsoft Macintosh PowerPoint</Application>
  <PresentationFormat>Widescreen</PresentationFormat>
  <Paragraphs>523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5" baseType="lpstr">
      <vt:lpstr>Imperial Sans Text</vt:lpstr>
      <vt:lpstr>Calibri</vt:lpstr>
      <vt:lpstr>Wingdings</vt:lpstr>
      <vt:lpstr>Helvetica Neue</vt:lpstr>
      <vt:lpstr>Arial Nova</vt:lpstr>
      <vt:lpstr>Aptos</vt:lpstr>
      <vt:lpstr>Menlo</vt:lpstr>
      <vt:lpstr>Times New Roman</vt:lpstr>
      <vt:lpstr>Arial</vt:lpstr>
      <vt:lpstr>Courier New</vt:lpstr>
      <vt:lpstr>Imperial Sans Text Semibold</vt:lpstr>
      <vt:lpstr>Imperial Sans Text Medium</vt:lpstr>
      <vt:lpstr>Arial,Sans-Serif</vt:lpstr>
      <vt:lpstr>Cambria Math</vt:lpstr>
      <vt:lpstr>ICL PPT Theme</vt:lpstr>
      <vt:lpstr>Evaluation of a Laser-Driven Proton Beam for Biomedical Applications</vt:lpstr>
      <vt:lpstr>Research Objectives</vt:lpstr>
      <vt:lpstr>Project Part 1</vt:lpstr>
      <vt:lpstr>Experiment Overview</vt:lpstr>
      <vt:lpstr>Preliminary Results</vt:lpstr>
      <vt:lpstr>1. Simulation Model</vt:lpstr>
      <vt:lpstr>2. Focal Spot Size Dependence  </vt:lpstr>
      <vt:lpstr>3. Implemented Model</vt:lpstr>
      <vt:lpstr>Plots with implemented Electron Temperature Model</vt:lpstr>
      <vt:lpstr>Electron Temperature </vt:lpstr>
      <vt:lpstr>Statistical Analysis</vt:lpstr>
      <vt:lpstr>Statistical Analysis </vt:lpstr>
      <vt:lpstr>Statistical Analysis</vt:lpstr>
      <vt:lpstr>Project Part 2</vt:lpstr>
      <vt:lpstr>Experiment Overview</vt:lpstr>
      <vt:lpstr>Data and Key Observations</vt:lpstr>
      <vt:lpstr>Focusing Quadrupole Shift</vt:lpstr>
      <vt:lpstr>Visualising Beam</vt:lpstr>
      <vt:lpstr>Focusing Quadrupole Shift</vt:lpstr>
      <vt:lpstr>Focusing Quadrupole Tilt</vt:lpstr>
      <vt:lpstr>Visualising Beam</vt:lpstr>
      <vt:lpstr>Focusing and Defocusing Quadrupole Combination Tilt</vt:lpstr>
      <vt:lpstr>Visualising Beam</vt:lpstr>
      <vt:lpstr>Focusing and Defocusing Quadrupole Combination Tilt and Shift</vt:lpstr>
      <vt:lpstr>Focusing and Defocusing Quadrupole Combination Tilt</vt:lpstr>
      <vt:lpstr>Focusing and Defocusing Quadrupole Combination Tilt and Shift</vt:lpstr>
      <vt:lpstr>Discussion on Fringe Fields</vt:lpstr>
      <vt:lpstr>Discussion for SCAPA</vt:lpstr>
      <vt:lpstr>Conclusion and Future Work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Sadur, Zaynab</dc:creator>
  <cp:lastModifiedBy>Calvin Dyson</cp:lastModifiedBy>
  <cp:revision>11</cp:revision>
  <dcterms:created xsi:type="dcterms:W3CDTF">2025-03-20T14:00:52Z</dcterms:created>
  <dcterms:modified xsi:type="dcterms:W3CDTF">2025-03-25T13:53:12Z</dcterms:modified>
</cp:coreProperties>
</file>