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1566" r:id="rId3"/>
    <p:sldId id="1531" r:id="rId4"/>
    <p:sldId id="1553" r:id="rId5"/>
    <p:sldId id="1532" r:id="rId6"/>
    <p:sldId id="1554" r:id="rId7"/>
    <p:sldId id="264" r:id="rId8"/>
    <p:sldId id="1567" r:id="rId9"/>
    <p:sldId id="1568" r:id="rId10"/>
    <p:sldId id="1569" r:id="rId11"/>
    <p:sldId id="1570" r:id="rId12"/>
    <p:sldId id="1571" r:id="rId13"/>
    <p:sldId id="1572" r:id="rId14"/>
    <p:sldId id="1561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6491" autoAdjust="0"/>
    <p:restoredTop sz="50000" autoAdjust="0"/>
  </p:normalViewPr>
  <p:slideViewPr>
    <p:cSldViewPr snapToGrid="0" snapToObjects="1">
      <p:cViewPr varScale="1">
        <p:scale>
          <a:sx n="162" d="100"/>
          <a:sy n="162" d="100"/>
        </p:scale>
        <p:origin x="200" y="3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1/28/25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1/28/25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74AFF4A-7570-CE7B-A45D-293BEB50B2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41"/>
            <a:ext cx="9144000" cy="3725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28 January, 2025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emf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77840"/>
            <a:ext cx="7772400" cy="1102519"/>
          </a:xfrm>
        </p:spPr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3D2A57-B484-49BF-0035-3ADE86E6A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5ECE81-D764-4A49-00DF-DEC883FE4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30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45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2C732B-C67E-B318-A8B7-7FB19B4BB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The Great Exhibition Road Festival of Science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F1A3A0-24F5-7EFC-2D4E-645AEF0312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07-08Jun25 …</a:t>
            </a:r>
          </a:p>
          <a:p>
            <a:pPr lvl="1"/>
            <a:r>
              <a:rPr lang="en-US" dirty="0"/>
              <a:t>Step on the way in Will S’s SPARK proposal</a:t>
            </a:r>
          </a:p>
          <a:p>
            <a:r>
              <a:rPr lang="en-US" dirty="0"/>
              <a:t>Public engagement</a:t>
            </a:r>
          </a:p>
          <a:p>
            <a:r>
              <a:rPr lang="en-US" dirty="0"/>
              <a:t>VIP event(s):</a:t>
            </a:r>
          </a:p>
          <a:p>
            <a:pPr lvl="1"/>
            <a:r>
              <a:rPr lang="en-US" dirty="0"/>
              <a:t>An opportunity to communicate “outside our bubble”</a:t>
            </a:r>
          </a:p>
          <a:p>
            <a:r>
              <a:rPr lang="en-US" dirty="0"/>
              <a:t>Our stand:</a:t>
            </a:r>
          </a:p>
          <a:p>
            <a:pPr lvl="1"/>
            <a:r>
              <a:rPr lang="en-US" dirty="0"/>
              <a:t>In “European collaboration” themed area</a:t>
            </a:r>
          </a:p>
          <a:p>
            <a:pPr lvl="1"/>
            <a:r>
              <a:rPr lang="en-US" dirty="0"/>
              <a:t>Lobby space at Imperial – prime location!</a:t>
            </a:r>
          </a:p>
          <a:p>
            <a:pPr lvl="1"/>
            <a:r>
              <a:rPr lang="en-US" dirty="0"/>
              <a:t>CNRS &amp; Uni Santiago on board; I’ve reached out to LMU</a:t>
            </a:r>
          </a:p>
          <a:p>
            <a:r>
              <a:rPr lang="en-US" dirty="0"/>
              <a:t>Opportunity!</a:t>
            </a:r>
          </a:p>
          <a:p>
            <a:pPr lvl="1"/>
            <a:r>
              <a:rPr lang="en-US" dirty="0"/>
              <a:t>Planning kick-off tomorrow …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Please do be involved!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53040A-762B-5C84-701C-463B47455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68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9B721-3C47-021E-0DDB-4397289A6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Evolving our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FA3C1-A51B-AD4E-2E01-92A38C5A91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Realpolitik (</a:t>
            </a:r>
            <a:r>
              <a:rPr lang="en-US" sz="1600" dirty="0"/>
              <a:t>from German real ‘realistic, practical, actual’ and </a:t>
            </a:r>
            <a:r>
              <a:rPr lang="en-US" sz="1600" dirty="0" err="1"/>
              <a:t>Politik</a:t>
            </a:r>
            <a:r>
              <a:rPr lang="en-US" sz="1600" dirty="0"/>
              <a:t> ‘politics’</a:t>
            </a:r>
            <a:r>
              <a:rPr lang="en-US" dirty="0"/>
              <a:t>)</a:t>
            </a:r>
          </a:p>
          <a:p>
            <a:r>
              <a:rPr lang="en-US" dirty="0"/>
              <a:t>Energetically working to restore resource:</a:t>
            </a:r>
          </a:p>
          <a:p>
            <a:pPr lvl="1"/>
            <a:r>
              <a:rPr lang="en-US" dirty="0"/>
              <a:t>Need to plan activity beyond May25 in various scenarios</a:t>
            </a:r>
          </a:p>
          <a:p>
            <a:pPr lvl="1"/>
            <a:r>
              <a:rPr lang="en-US" dirty="0"/>
              <a:t>Topic for Apr25 collaboration meeting</a:t>
            </a:r>
          </a:p>
          <a:p>
            <a:r>
              <a:rPr lang="en-US" dirty="0"/>
              <a:t>Not all bad:</a:t>
            </a:r>
          </a:p>
          <a:p>
            <a:pPr lvl="1"/>
            <a:r>
              <a:rPr lang="en-US" dirty="0"/>
              <a:t>Provocation to work to improve what we do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A1BFF-E61D-BEAB-88AD-B1E5E45E1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279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B4693-262B-A6E3-591A-9D11385F5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“Future of Particle Therapy”: international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B1AEA-B449-2C45-B650-A1EDA01388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Goals: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To define current status of particle therapy internationally; production of particles/biological science/clinical development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What have we learnt from Flash /lattice therapy </a:t>
            </a:r>
            <a:r>
              <a:rPr lang="en-US" dirty="0" err="1"/>
              <a:t>etc</a:t>
            </a:r>
            <a:endParaRPr lang="en-US" dirty="0"/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What are main challenges/priority challenges going forward; barriers and solutions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What are main biological and clinical questions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What is the immunological evidence to support different biological mechanism of action/stimulate interest form immune-oncology community/pharma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Is there a case for assisting current RT and stimulation of economic growth in countries (the document)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How do we develop the technology and benefit from the rapid developments in photon beam delivery form the commercial sector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How could </a:t>
            </a:r>
            <a:r>
              <a:rPr lang="en-US" dirty="0" err="1"/>
              <a:t>LhARA</a:t>
            </a:r>
            <a:r>
              <a:rPr lang="en-US" dirty="0"/>
              <a:t> act as an international research facility</a:t>
            </a:r>
          </a:p>
          <a:p>
            <a:pPr lvl="2"/>
            <a:endParaRPr lang="en-US" dirty="0"/>
          </a:p>
          <a:p>
            <a:r>
              <a:rPr lang="en-US" dirty="0" err="1"/>
              <a:t>Organising</a:t>
            </a:r>
            <a:r>
              <a:rPr lang="en-US" dirty="0"/>
              <a:t> committee so far:</a:t>
            </a:r>
          </a:p>
          <a:p>
            <a:pPr lvl="1"/>
            <a:r>
              <a:rPr lang="en-US" dirty="0"/>
              <a:t>Pat Price (PPP/IC/</a:t>
            </a:r>
            <a:r>
              <a:rPr lang="en-US" dirty="0" err="1"/>
              <a:t>RtUK</a:t>
            </a:r>
            <a:r>
              <a:rPr lang="en-US" dirty="0"/>
              <a:t>, </a:t>
            </a:r>
            <a:r>
              <a:rPr lang="en-US" dirty="0" err="1"/>
              <a:t>GlbCoal</a:t>
            </a:r>
            <a:r>
              <a:rPr lang="en-US" dirty="0"/>
              <a:t>), Matt Williams (IC NHS h/c </a:t>
            </a:r>
            <a:r>
              <a:rPr lang="en-US" dirty="0" err="1"/>
              <a:t>Trst</a:t>
            </a:r>
            <a:r>
              <a:rPr lang="en-US" dirty="0"/>
              <a:t>), Jason Parsons (</a:t>
            </a:r>
            <a:r>
              <a:rPr lang="en-US" dirty="0" err="1"/>
              <a:t>Brm</a:t>
            </a:r>
            <a:r>
              <a:rPr lang="en-US" dirty="0"/>
              <a:t>), Richard Amos (UCL), Neil Burnett (Manch, </a:t>
            </a:r>
            <a:r>
              <a:rPr lang="en-US" dirty="0" err="1"/>
              <a:t>emerit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Included for continuity and information:</a:t>
            </a:r>
          </a:p>
          <a:p>
            <a:pPr lvl="2"/>
            <a:r>
              <a:rPr lang="en-US" dirty="0"/>
              <a:t>Massimo Noro (STFC/DL), Heather Burgess (MRC)</a:t>
            </a:r>
          </a:p>
          <a:p>
            <a:pPr lvl="2"/>
            <a:endParaRPr lang="en-US" dirty="0"/>
          </a:p>
          <a:p>
            <a:r>
              <a:rPr lang="en-US" dirty="0"/>
              <a:t>Target date: Apr25</a:t>
            </a:r>
          </a:p>
          <a:p>
            <a:pPr lvl="2"/>
            <a:endParaRPr lang="en-US" dirty="0"/>
          </a:p>
          <a:p>
            <a:r>
              <a:rPr lang="en-US" dirty="0"/>
              <a:t>Venue: Hybrid</a:t>
            </a:r>
          </a:p>
          <a:p>
            <a:pPr lvl="1"/>
            <a:r>
              <a:rPr lang="en-US" dirty="0"/>
              <a:t>Will pick a central location as want international participation; but no money for travel!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788A7C-A7F8-BF68-071A-F6F04B208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22263B-BC67-5F7E-231D-89112DAD580F}"/>
              </a:ext>
            </a:extLst>
          </p:cNvPr>
          <p:cNvSpPr txBox="1"/>
          <p:nvPr/>
        </p:nvSpPr>
        <p:spPr>
          <a:xfrm>
            <a:off x="7506949" y="469211"/>
            <a:ext cx="16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Initiated by Pat</a:t>
            </a:r>
          </a:p>
        </p:txBody>
      </p:sp>
    </p:spTree>
    <p:extLst>
      <p:ext uri="{BB962C8B-B14F-4D97-AF65-F5344CB8AC3E}">
        <p14:creationId xmlns:p14="http://schemas.microsoft.com/office/powerpoint/2010/main" val="3680728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4745"/>
            <a:ext cx="9144000" cy="3729556"/>
          </a:xfrm>
        </p:spPr>
        <p:txBody>
          <a:bodyPr/>
          <a:lstStyle/>
          <a:p>
            <a:r>
              <a:rPr lang="en-US" dirty="0"/>
              <a:t>This “all hands”: 28Jan25</a:t>
            </a:r>
          </a:p>
          <a:p>
            <a:endParaRPr lang="en-US" dirty="0"/>
          </a:p>
          <a:p>
            <a:r>
              <a:rPr lang="en-US" dirty="0"/>
              <a:t>Next CM … UCL, 7—8 Apr25</a:t>
            </a:r>
          </a:p>
          <a:p>
            <a:endParaRPr lang="en-US" dirty="0"/>
          </a:p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Restart 2025: this time; source</a:t>
            </a:r>
          </a:p>
        </p:txBody>
      </p:sp>
    </p:spTree>
    <p:extLst>
      <p:ext uri="{BB962C8B-B14F-4D97-AF65-F5344CB8AC3E}">
        <p14:creationId xmlns:p14="http://schemas.microsoft.com/office/powerpoint/2010/main" val="456708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0B111-77C5-969C-7CDC-AB867D5E7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Taking stock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E690A-F696-573D-E683-4BFDF9E1B2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312FF6-7E0F-F7E0-2908-80D1E1CEE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667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2E3517-80F6-F5D4-F71E-9142CDCE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sp>
        <p:nvSpPr>
          <p:cNvPr id="3" name="Snip Same-side Corner of Rectangle 2">
            <a:extLst>
              <a:ext uri="{FF2B5EF4-FFF2-40B4-BE49-F238E27FC236}">
                <a16:creationId xmlns:a16="http://schemas.microsoft.com/office/drawing/2014/main" id="{31981B46-B002-C7AE-5339-46FC4AC9BF66}"/>
              </a:ext>
            </a:extLst>
          </p:cNvPr>
          <p:cNvSpPr/>
          <p:nvPr/>
        </p:nvSpPr>
        <p:spPr>
          <a:xfrm>
            <a:off x="432716" y="2565395"/>
            <a:ext cx="8258344" cy="491778"/>
          </a:xfrm>
          <a:prstGeom prst="snip2SameRect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2000">
                <a:srgbClr val="FF6000"/>
              </a:gs>
              <a:gs pos="57000">
                <a:srgbClr val="C0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8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sz="28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Snip Same-side Corner of Rectangle 12">
            <a:extLst>
              <a:ext uri="{FF2B5EF4-FFF2-40B4-BE49-F238E27FC236}">
                <a16:creationId xmlns:a16="http://schemas.microsoft.com/office/drawing/2014/main" id="{5DD55836-471A-D974-2718-E36DC9DC6F2E}"/>
              </a:ext>
            </a:extLst>
          </p:cNvPr>
          <p:cNvSpPr/>
          <p:nvPr/>
        </p:nvSpPr>
        <p:spPr>
          <a:xfrm>
            <a:off x="526942" y="180856"/>
            <a:ext cx="8074617" cy="2381623"/>
          </a:xfrm>
          <a:prstGeom prst="snip2SameRect">
            <a:avLst/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938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 err="1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LhARA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initiative; mission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Deliver a systematic and definitive radiation biology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programme</a:t>
            </a: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Prove the feasibility of laser-driven hybrid acceleration</a:t>
            </a: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Lay the technological foundations for the transformation of PBT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automated, patient-specific proton and ion beam therapy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74A8B0C-CE2D-5BCF-C803-0DE9E5B97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2701" y="2484132"/>
            <a:ext cx="1960343" cy="660634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BC8BEB2-B597-5620-3BF7-B99B2F220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16" y="3061675"/>
            <a:ext cx="2450548" cy="1995807"/>
          </a:xfrm>
          <a:prstGeom prst="rect">
            <a:avLst/>
          </a:prstGeom>
          <a:ln>
            <a:solidFill>
              <a:srgbClr val="00FF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577540-032C-CC89-844B-A18CB6023F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6846" y="3065583"/>
            <a:ext cx="2113684" cy="1991899"/>
          </a:xfrm>
          <a:prstGeom prst="rect">
            <a:avLst/>
          </a:prstGeom>
          <a:ln>
            <a:solidFill>
              <a:srgbClr val="00FF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4197FF-85FC-CEB8-0741-5D668D1EA9F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922" t="6165" r="35212" b="33931"/>
          <a:stretch/>
        </p:blipFill>
        <p:spPr>
          <a:xfrm>
            <a:off x="2894080" y="3057173"/>
            <a:ext cx="3669569" cy="2000309"/>
          </a:xfrm>
          <a:prstGeom prst="rect">
            <a:avLst/>
          </a:prstGeom>
          <a:ln>
            <a:solidFill>
              <a:srgbClr val="00FF00"/>
            </a:solidFill>
          </a:ln>
        </p:spPr>
      </p:pic>
    </p:spTree>
    <p:extLst>
      <p:ext uri="{BB962C8B-B14F-4D97-AF65-F5344CB8AC3E}">
        <p14:creationId xmlns:p14="http://schemas.microsoft.com/office/powerpoint/2010/main" val="81385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74561-B10F-9AAD-F423-42CE18AB7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err="1"/>
              <a:t>LhARA</a:t>
            </a:r>
            <a:r>
              <a:rPr lang="en-US" sz="3600" dirty="0"/>
              <a:t> project; vision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56048B-BA84-2BF0-8323-63F1A1B99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AA4CC4C-9D2B-B98C-782A-30BA9C423C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6" y="1870941"/>
            <a:ext cx="5829300" cy="320482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7EB4409-79E4-6F71-8991-7C57832612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7938" y="2499008"/>
            <a:ext cx="3183621" cy="179078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829242D-918F-4B7D-FD27-75B9D9361DB3}"/>
              </a:ext>
            </a:extLst>
          </p:cNvPr>
          <p:cNvSpPr txBox="1">
            <a:spLocks/>
          </p:cNvSpPr>
          <p:nvPr/>
        </p:nvSpPr>
        <p:spPr>
          <a:xfrm>
            <a:off x="29325" y="501282"/>
            <a:ext cx="9086423" cy="13101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68580" tIns="34290" rIns="68580" bIns="3429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700" dirty="0">
                <a:solidFill>
                  <a:schemeClr val="accent4">
                    <a:lumMod val="50000"/>
                  </a:schemeClr>
                </a:solidFill>
              </a:rPr>
              <a:t>International facility based in the UK</a:t>
            </a:r>
          </a:p>
          <a:p>
            <a:pPr marL="0" indent="0">
              <a:buNone/>
            </a:pPr>
            <a:r>
              <a:rPr lang="en-US" sz="2700" dirty="0">
                <a:solidFill>
                  <a:schemeClr val="accent4">
                    <a:lumMod val="50000"/>
                  </a:schemeClr>
                </a:solidFill>
              </a:rPr>
              <a:t>    £225M investment (present “fully loaded” estimate)</a:t>
            </a:r>
          </a:p>
          <a:p>
            <a:pPr marL="0" indent="0">
              <a:buNone/>
            </a:pPr>
            <a:r>
              <a:rPr lang="en-US" sz="2700" dirty="0">
                <a:solidFill>
                  <a:schemeClr val="accent4">
                    <a:lumMod val="50000"/>
                  </a:schemeClr>
                </a:solidFill>
              </a:rPr>
              <a:t>        Transform radiation biology &amp; transform clinical practice in PBT</a:t>
            </a:r>
          </a:p>
          <a:p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1812055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F8831C-2257-6D2D-1C60-27157BD41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; the full Monte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EBCCB6-F402-3708-242A-E4F1DA42C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7EE44F-C454-906D-974F-2FE06B536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00" y="587009"/>
            <a:ext cx="9100363" cy="454354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C95352F-C21F-4079-E1F2-DCA0753834D7}"/>
              </a:ext>
            </a:extLst>
          </p:cNvPr>
          <p:cNvSpPr/>
          <p:nvPr/>
        </p:nvSpPr>
        <p:spPr>
          <a:xfrm>
            <a:off x="3991510" y="978613"/>
            <a:ext cx="1934111" cy="1880171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650919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AC2B83B-25FA-B9FE-3882-0F94AF28713A}"/>
              </a:ext>
            </a:extLst>
          </p:cNvPr>
          <p:cNvSpPr txBox="1">
            <a:spLocks/>
          </p:cNvSpPr>
          <p:nvPr/>
        </p:nvSpPr>
        <p:spPr>
          <a:xfrm>
            <a:off x="2283604" y="611127"/>
            <a:ext cx="3701172" cy="18748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vert="horz" lIns="68580" tIns="34290" rIns="68580" bIns="3429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825" u="sng" dirty="0"/>
              <a:t>Stage 1 of </a:t>
            </a:r>
            <a:r>
              <a:rPr lang="en-US" sz="3825" u="sng" dirty="0" err="1"/>
              <a:t>LhARA</a:t>
            </a:r>
            <a:endParaRPr lang="en-US" sz="3825" u="sng" dirty="0"/>
          </a:p>
          <a:p>
            <a:pPr marL="0" indent="0">
              <a:buNone/>
            </a:pPr>
            <a:r>
              <a:rPr lang="en-US" sz="2700" dirty="0"/>
              <a:t>Laser-hybrid, </a:t>
            </a:r>
            <a:r>
              <a:rPr lang="en-US" sz="2700" i="1" dirty="0"/>
              <a:t>in-vitro</a:t>
            </a:r>
            <a:r>
              <a:rPr lang="en-US" sz="2700" dirty="0"/>
              <a:t> radiobiology</a:t>
            </a:r>
          </a:p>
          <a:p>
            <a:pPr marL="0" indent="0">
              <a:buNone/>
            </a:pPr>
            <a:r>
              <a:rPr lang="en-US" sz="2700" dirty="0"/>
              <a:t>World-leading technology</a:t>
            </a:r>
          </a:p>
          <a:p>
            <a:pPr marL="0" indent="0">
              <a:buNone/>
            </a:pPr>
            <a:r>
              <a:rPr lang="en-US" sz="2700" dirty="0"/>
              <a:t>Industrial incubation</a:t>
            </a:r>
          </a:p>
          <a:p>
            <a:pPr marL="0" indent="0">
              <a:buNone/>
            </a:pPr>
            <a:r>
              <a:rPr lang="en-US" sz="2700" dirty="0"/>
              <a:t>National &amp; international visibility:</a:t>
            </a:r>
          </a:p>
          <a:p>
            <a:pPr marL="0" indent="0">
              <a:buNone/>
            </a:pPr>
            <a:r>
              <a:rPr lang="en-US" sz="2700" dirty="0"/>
              <a:t>    </a:t>
            </a:r>
            <a:r>
              <a:rPr lang="en-US" sz="27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Collaborators and “users”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E9AE55-B22B-178E-5B5A-89C04FF2A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LhARA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 Stage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A2D135-7250-9A51-9CEA-B2C79E5BF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64C4A1-C164-C9FA-1548-8620F1987B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0439" y="2412761"/>
            <a:ext cx="4523015" cy="268989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 descr="A building with a few floors&#10;&#10;Description automatically generated with medium confidence">
            <a:extLst>
              <a:ext uri="{FF2B5EF4-FFF2-40B4-BE49-F238E27FC236}">
                <a16:creationId xmlns:a16="http://schemas.microsoft.com/office/drawing/2014/main" id="{0E37FCF0-1EE2-4B1E-F30B-A6E5D997D7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7" y="23247"/>
            <a:ext cx="2080472" cy="236061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FEBE616-2E12-31F6-7E2C-746A98CCFB44}"/>
              </a:ext>
            </a:extLst>
          </p:cNvPr>
          <p:cNvSpPr txBox="1"/>
          <p:nvPr/>
        </p:nvSpPr>
        <p:spPr>
          <a:xfrm>
            <a:off x="1925028" y="2411166"/>
            <a:ext cx="2702150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i="1" dirty="0">
                <a:solidFill>
                  <a:srgbClr val="002060"/>
                </a:solidFill>
              </a:rPr>
              <a:t>“Not just accelerator”;</a:t>
            </a:r>
          </a:p>
          <a:p>
            <a:r>
              <a:rPr lang="en-US" sz="1350" b="1" dirty="0"/>
              <a:t>    </a:t>
            </a:r>
            <a:r>
              <a:rPr lang="en-US" sz="1350" b="1" dirty="0">
                <a:solidFill>
                  <a:srgbClr val="00B050"/>
                </a:solidFill>
              </a:rPr>
              <a:t>instrumentation, diagnostics</a:t>
            </a:r>
          </a:p>
          <a:p>
            <a:r>
              <a:rPr lang="en-US" sz="1350" b="1" dirty="0">
                <a:solidFill>
                  <a:srgbClr val="00B050"/>
                </a:solidFill>
              </a:rPr>
              <a:t>        imaging, fast-feedback, control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2170FC-E932-B229-D936-B846D6C21B25}"/>
              </a:ext>
            </a:extLst>
          </p:cNvPr>
          <p:cNvSpPr txBox="1"/>
          <p:nvPr/>
        </p:nvSpPr>
        <p:spPr>
          <a:xfrm>
            <a:off x="2908336" y="4397676"/>
            <a:ext cx="3570529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rgbClr val="00B050"/>
                </a:solidFill>
              </a:rPr>
              <a:t>Fundamental science</a:t>
            </a:r>
          </a:p>
          <a:p>
            <a:pPr algn="r"/>
            <a:r>
              <a:rPr lang="en-US" sz="1350" b="1" dirty="0">
                <a:solidFill>
                  <a:srgbClr val="00B050"/>
                </a:solidFill>
              </a:rPr>
              <a:t>AI, multi-body problem</a:t>
            </a:r>
          </a:p>
          <a:p>
            <a:pPr algn="r"/>
            <a:r>
              <a:rPr lang="en-US" sz="1350" b="1" dirty="0">
                <a:solidFill>
                  <a:srgbClr val="00B050"/>
                </a:solidFill>
              </a:rPr>
              <a:t>        Real-time AI; treatment planning on </a:t>
            </a:r>
            <a:r>
              <a:rPr lang="en-US" sz="1350" b="1">
                <a:solidFill>
                  <a:srgbClr val="00B050"/>
                </a:solidFill>
              </a:rPr>
              <a:t>the fly</a:t>
            </a:r>
            <a:endParaRPr lang="en-US" sz="1350" b="1" dirty="0">
              <a:solidFill>
                <a:srgbClr val="00B050"/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3062D26-B87B-7B23-359D-647500A89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068" y="524079"/>
            <a:ext cx="2862737" cy="1862638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601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5FB6A7-A8B5-2B25-5FEB-7F17EBDD6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819802-9A98-05A0-D72B-427C84E3F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4265" y="27078"/>
            <a:ext cx="2863685" cy="4209460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A5D9B1-3737-88E5-E91F-218DD9AA1D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59" y="784657"/>
            <a:ext cx="3229691" cy="4331766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2EEA568-EC98-7F96-D896-8E36550164BA}"/>
              </a:ext>
            </a:extLst>
          </p:cNvPr>
          <p:cNvCxnSpPr/>
          <p:nvPr/>
        </p:nvCxnSpPr>
        <p:spPr>
          <a:xfrm>
            <a:off x="2343151" y="916912"/>
            <a:ext cx="1203329" cy="0"/>
          </a:xfrm>
          <a:prstGeom prst="straightConnector1">
            <a:avLst/>
          </a:prstGeom>
          <a:ln w="952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A6036A10-54C2-60F2-861A-F88FB7F031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11157">
            <a:off x="6459914" y="259070"/>
            <a:ext cx="2596438" cy="116784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313E07-4DD0-0E34-9FBE-586DA9DDE1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5808" y="1757734"/>
            <a:ext cx="2581115" cy="335868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C0C9E0E-6229-8C68-D728-16FC95421D6E}"/>
              </a:ext>
            </a:extLst>
          </p:cNvPr>
          <p:cNvSpPr/>
          <p:nvPr/>
        </p:nvSpPr>
        <p:spPr>
          <a:xfrm>
            <a:off x="1691892" y="916912"/>
            <a:ext cx="651259" cy="100169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442A77-9D56-5BD1-C527-466F74C08A74}"/>
              </a:ext>
            </a:extLst>
          </p:cNvPr>
          <p:cNvSpPr txBox="1"/>
          <p:nvPr/>
        </p:nvSpPr>
        <p:spPr>
          <a:xfrm>
            <a:off x="21099" y="35240"/>
            <a:ext cx="3513472" cy="6995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4400" b="1" dirty="0" err="1">
                <a:solidFill>
                  <a:srgbClr val="C00000"/>
                </a:solidFill>
              </a:rPr>
              <a:t>PoPLaR</a:t>
            </a:r>
            <a:endParaRPr lang="en-US" sz="4400" b="1" dirty="0">
              <a:solidFill>
                <a:srgbClr val="C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97E957-95B3-FAA4-AF44-DB2A9BD71865}"/>
              </a:ext>
            </a:extLst>
          </p:cNvPr>
          <p:cNvSpPr txBox="1"/>
          <p:nvPr/>
        </p:nvSpPr>
        <p:spPr>
          <a:xfrm>
            <a:off x="3771900" y="4468427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Summer 2025 …</a:t>
            </a:r>
          </a:p>
        </p:txBody>
      </p:sp>
    </p:spTree>
    <p:extLst>
      <p:ext uri="{BB962C8B-B14F-4D97-AF65-F5344CB8AC3E}">
        <p14:creationId xmlns:p14="http://schemas.microsoft.com/office/powerpoint/2010/main" val="2127783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4AD38-9726-6729-6AA4-250E1545C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Taking stock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2E58F-393B-1698-D245-92188BB91B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Substantial record of achievement to date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Its an excellent vision, an excellent project,</a:t>
            </a:r>
            <a:br>
              <a:rPr lang="en-US" dirty="0"/>
            </a:br>
            <a:r>
              <a:rPr lang="en-US" i="1" dirty="0">
                <a:solidFill>
                  <a:srgbClr val="FFFF00"/>
                </a:solidFill>
              </a:rPr>
              <a:t>and an excellent team!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Under pressure (it’s a test):</a:t>
            </a:r>
          </a:p>
          <a:p>
            <a:pPr marL="914400" lvl="1" indent="-514350"/>
            <a:r>
              <a:rPr lang="en-US" dirty="0"/>
              <a:t>UKRI/IF/STFC funding ends 31May25</a:t>
            </a:r>
          </a:p>
          <a:p>
            <a:pPr marL="1314450" lvl="2" indent="-514350"/>
            <a:r>
              <a:rPr lang="en-US" dirty="0"/>
              <a:t>Letter to new Executive Chair sent, “asking for meeting”</a:t>
            </a:r>
          </a:p>
          <a:p>
            <a:pPr marL="1314450" lvl="2" indent="-514350"/>
            <a:r>
              <a:rPr lang="en-US" dirty="0"/>
              <a:t>Collaboration/STFC continue to work to create continuity of funding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Self-confidence under pressure:</a:t>
            </a:r>
          </a:p>
          <a:p>
            <a:pPr marL="914400" lvl="1" indent="-514350"/>
            <a:r>
              <a:rPr lang="en-US" dirty="0"/>
              <a:t>Pushing hard now to diversify funding:</a:t>
            </a:r>
          </a:p>
          <a:p>
            <a:pPr marL="1314450" lvl="2" indent="-514350"/>
            <a:r>
              <a:rPr lang="en-US" dirty="0"/>
              <a:t>Philanthropic, industrial, … </a:t>
            </a:r>
          </a:p>
          <a:p>
            <a:pPr marL="914400" lvl="1" indent="-514350"/>
            <a:r>
              <a:rPr lang="en-US" dirty="0"/>
              <a:t>“</a:t>
            </a:r>
            <a:r>
              <a:rPr lang="en-US" dirty="0" err="1"/>
              <a:t>Compartmentalised</a:t>
            </a:r>
            <a:r>
              <a:rPr lang="en-US" dirty="0"/>
              <a:t>”, multi-application proposals</a:t>
            </a:r>
          </a:p>
          <a:p>
            <a:pPr marL="914400" lvl="1" indent="-514350"/>
            <a:r>
              <a:rPr lang="en-US" dirty="0"/>
              <a:t>A positive:</a:t>
            </a:r>
          </a:p>
          <a:p>
            <a:pPr marL="1314450" lvl="2" indent="-514350"/>
            <a:r>
              <a:rPr lang="en-US" dirty="0"/>
              <a:t>UKRI cash-flow situation means we’ve a little time to prepare 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888E4A-F353-3E1A-8243-5AC3D84FA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73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21B04-0A3B-8913-D450-57E8668DD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More concretely: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629761-ECA7-E4AF-8E8A-9D15454CBF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“Our own charity”: CP4CT:</a:t>
            </a:r>
          </a:p>
          <a:p>
            <a:pPr lvl="1"/>
            <a:r>
              <a:rPr lang="en-US" dirty="0"/>
              <a:t>Slow burn, still in set up phase:</a:t>
            </a:r>
          </a:p>
          <a:p>
            <a:pPr lvl="2"/>
            <a:r>
              <a:rPr lang="en-US" dirty="0"/>
              <a:t>Vision to provide resource/promote </a:t>
            </a:r>
            <a:r>
              <a:rPr lang="en-US" dirty="0" err="1"/>
              <a:t>multidiscinary</a:t>
            </a:r>
            <a:r>
              <a:rPr lang="en-US" dirty="0"/>
              <a:t> activity across our four nations</a:t>
            </a:r>
          </a:p>
          <a:p>
            <a:pPr lvl="1"/>
            <a:r>
              <a:rPr lang="en-US" dirty="0"/>
              <a:t>Initially working with Imperial Advancement to work out avenues</a:t>
            </a:r>
          </a:p>
          <a:p>
            <a:r>
              <a:rPr lang="en-US" dirty="0"/>
              <a:t>Responsive mode proposal preparation:</a:t>
            </a:r>
          </a:p>
          <a:p>
            <a:pPr lvl="1"/>
            <a:r>
              <a:rPr lang="en-US" dirty="0"/>
              <a:t>End-station/biomed-tech:</a:t>
            </a:r>
          </a:p>
          <a:p>
            <a:pPr lvl="2"/>
            <a:r>
              <a:rPr lang="en-US" dirty="0"/>
              <a:t>Seeking routes to partner with RFI:</a:t>
            </a:r>
          </a:p>
          <a:p>
            <a:pPr lvl="3"/>
            <a:r>
              <a:rPr lang="en-US" dirty="0"/>
              <a:t>Leads for </a:t>
            </a:r>
            <a:r>
              <a:rPr lang="en-US" dirty="0" err="1"/>
              <a:t>LhARA</a:t>
            </a:r>
            <a:r>
              <a:rPr lang="en-US" dirty="0"/>
              <a:t>: Jason and Richard</a:t>
            </a:r>
          </a:p>
          <a:p>
            <a:pPr lvl="1"/>
            <a:r>
              <a:rPr lang="en-US" dirty="0"/>
              <a:t>Source and capture:</a:t>
            </a:r>
          </a:p>
          <a:p>
            <a:pPr lvl="2"/>
            <a:r>
              <a:rPr lang="en-US" dirty="0"/>
              <a:t>Seeking to generate discussion of scope of proposal</a:t>
            </a:r>
          </a:p>
          <a:p>
            <a:pPr lvl="3"/>
            <a:r>
              <a:rPr lang="en-US" dirty="0"/>
              <a:t>Initial contacts with relevant PIs (</a:t>
            </a:r>
            <a:r>
              <a:rPr lang="en-US" dirty="0" err="1"/>
              <a:t>Strthclyd</a:t>
            </a:r>
            <a:r>
              <a:rPr lang="en-US" dirty="0"/>
              <a:t>, </a:t>
            </a:r>
            <a:r>
              <a:rPr lang="en-US" dirty="0" err="1"/>
              <a:t>Blfst</a:t>
            </a:r>
            <a:r>
              <a:rPr lang="en-US" dirty="0"/>
              <a:t>, IC, CLF) underway</a:t>
            </a:r>
          </a:p>
          <a:p>
            <a:pPr lvl="1"/>
            <a:r>
              <a:rPr lang="en-US" dirty="0"/>
              <a:t>Timescale:</a:t>
            </a:r>
          </a:p>
          <a:p>
            <a:pPr lvl="2"/>
            <a:r>
              <a:rPr lang="en-US" dirty="0"/>
              <a:t>Think the financial situation implies we are working on a 12—18 month timescale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DA9112-34F3-BF2A-D8CB-00FED7D14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86874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</TotalTime>
  <Words>723</Words>
  <Application>Microsoft Macintosh PowerPoint</Application>
  <PresentationFormat>On-screen Show (16:9)</PresentationFormat>
  <Paragraphs>116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KL-standard-black</vt:lpstr>
      <vt:lpstr>Update and news</vt:lpstr>
      <vt:lpstr>Taking stock</vt:lpstr>
      <vt:lpstr>PowerPoint Presentation</vt:lpstr>
      <vt:lpstr>LhARA project; vision</vt:lpstr>
      <vt:lpstr>LhARA; the full Monte</vt:lpstr>
      <vt:lpstr>LhARA; Stage 1</vt:lpstr>
      <vt:lpstr>PowerPoint Presentation</vt:lpstr>
      <vt:lpstr>Taking stock</vt:lpstr>
      <vt:lpstr>More concretely:</vt:lpstr>
      <vt:lpstr>PowerPoint Presentation</vt:lpstr>
      <vt:lpstr>The Great Exhibition Road Festival of Science</vt:lpstr>
      <vt:lpstr>Evolving our activity</vt:lpstr>
      <vt:lpstr>“Future of Particle Therapy”: international meeting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 (STFC,RAL,PPD)</cp:lastModifiedBy>
  <cp:revision>12</cp:revision>
  <dcterms:created xsi:type="dcterms:W3CDTF">2024-07-16T12:17:28Z</dcterms:created>
  <dcterms:modified xsi:type="dcterms:W3CDTF">2025-01-28T13:51:52Z</dcterms:modified>
</cp:coreProperties>
</file>