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98" r:id="rId3"/>
    <p:sldId id="410" r:id="rId4"/>
    <p:sldId id="411" r:id="rId5"/>
    <p:sldId id="412" r:id="rId6"/>
    <p:sldId id="413" r:id="rId7"/>
    <p:sldId id="41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7"/>
    <p:restoredTop sz="94532"/>
  </p:normalViewPr>
  <p:slideViewPr>
    <p:cSldViewPr snapToGrid="0">
      <p:cViewPr varScale="1">
        <p:scale>
          <a:sx n="102" d="100"/>
          <a:sy n="102" d="100"/>
        </p:scale>
        <p:origin x="11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4D8E-74BA-5A4E-8B4E-3411C1742D2C}" type="datetimeFigureOut">
              <a:rPr lang="en-US" smtClean="0"/>
              <a:t>12/3/24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E45FA-621B-6640-B2F8-A8CC2F36B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84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6C6D-158C-5BF3-B247-C2FAFEFE8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994D92-A913-F95D-1535-28B785CF7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47E8A-B4C4-B6A9-AC7A-98BFEF61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2A87A-DAEA-DE41-BCBF-45877EE8FF90}" type="datetime1">
              <a:rPr lang="en-GB" smtClean="0"/>
              <a:t>03/12/2024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4F098-DEE9-067B-E8CB-9746CA844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ED01-61AC-88FA-A3A1-7718D0495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7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B2718-287E-842A-8475-8B0A6E0C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08F913-D7BF-E402-8F38-4B79A5215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3A464-664C-6B0C-611C-C72EE6B42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5B17-8649-144B-A6E7-04C57B69132C}" type="datetime1">
              <a:rPr lang="en-GB" smtClean="0"/>
              <a:t>03/12/2024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377CB-2D2C-F8D7-4021-FC73B4823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2C2F6-4454-EB5C-D8CD-A0C03AD4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0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9E24EE-50A0-F51B-4F85-33C705A89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DF8C6-11E4-D07B-9CB6-35B6E1212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ED6E5-E797-B618-0270-2ADED756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4435-804B-AD45-8A44-8BCC698E8427}" type="datetime1">
              <a:rPr lang="en-GB" smtClean="0"/>
              <a:t>03/12/2024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7500-171F-EE3B-9B49-563581EC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EBFF2-B8A0-6B5A-A81F-30A6DFEED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AA854-44EF-C4D3-7748-C03255A5B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D8045-D1EB-C821-C4FA-3EC7FB4DA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3F7CA-5A4D-1EF5-8840-5385ED59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F30A-10E4-1C45-BD53-AF8EBD15EFB6}" type="datetime1">
              <a:rPr lang="en-GB" smtClean="0"/>
              <a:t>03/12/2024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5ABC0-C75C-665D-04D1-BDD84DC7A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43F9E-2EB5-31B3-007B-293C5EB7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2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7A83-AF87-DE89-4BB6-FCB3CB0DC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3C5F8-E014-0944-6CDC-C09AE154A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9D7E1-7667-D4D3-A76F-468B88B1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3340-D575-BD4B-BA0C-7225BD51ADC7}" type="datetime1">
              <a:rPr lang="en-GB" smtClean="0"/>
              <a:t>03/12/2024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2DB91-F6A5-A68C-8698-481AB494C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B6FFF-55DB-0879-8A8A-C6581807E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8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B3947-C84F-E597-F5A9-A5400BF4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2A39A-9344-8DF7-EE42-E891D0699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9813B2-9B47-2DC9-E7C6-6C0CCC76C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1B67B-5B8E-5365-E8AD-F17C830A9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0C75C-1BA3-B840-8EF4-A200EC70DF77}" type="datetime1">
              <a:rPr lang="en-GB" smtClean="0"/>
              <a:t>03/12/2024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EAFFA-B6B4-A1CB-B680-6CB37050E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6D0A3-3C03-B800-8485-572338AF1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9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46871-9E78-416B-F364-62F7371A0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CC729-F069-0688-7EFB-8CF744751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F8944-5614-1740-0DA7-2E447F643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6EBED2-1E8E-E713-318A-364810CF6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F353F-4F7E-FB9B-5C45-AD66342FAD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2D29A2-FBAC-8A3D-D35E-95E19FE20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833A-CE09-F141-9B44-77E1AB7BE586}" type="datetime1">
              <a:rPr lang="en-GB" smtClean="0"/>
              <a:t>03/12/2024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47644F-80D5-FB7B-F759-B95333BB4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EC19D2-D6AE-99E6-BC73-BB820EF79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2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A3A14-AF61-C42B-265B-BA9C2AC7B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8BA57E-C060-8212-EEF3-FB747698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EDF6-053B-8F4D-AA84-F63FA69C9BBB}" type="datetime1">
              <a:rPr lang="en-GB" smtClean="0"/>
              <a:t>03/12/2024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EAF66-87E2-B13A-4AA9-C493D0EB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1D113-FF7F-64D9-8B1E-486C5645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507FCD-6256-2F9F-A0A4-802CD15A0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4FB97-118A-8944-BB33-ED23DD11A134}" type="datetime1">
              <a:rPr lang="en-GB" smtClean="0"/>
              <a:t>03/12/2024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AFC0D1-1026-5650-218E-50D70299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91F-8D8B-769E-2989-19C0E939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1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76074-013A-4A6D-6FFB-762C261F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EE657-3BD4-F018-DD8F-D0CD55100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A1E48-6BB2-4CD0-4F55-6169CF979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5B8EB-D92C-1E91-B28C-47B79906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738B-2664-3145-90FF-55239BF4D570}" type="datetime1">
              <a:rPr lang="en-GB" smtClean="0"/>
              <a:t>03/12/2024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91290-0D14-64E5-F56C-E9D007E22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4A7DC-7D81-8FB4-A287-E4E8600B5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6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49B2D-B512-B338-85C6-36411B26C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5EB75D-2E4F-756E-7078-BB813E07A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2821A9-B09C-1492-9811-A4F1F1C6A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6AE70-CEBF-4579-6365-FC5C984C3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808C7-0EA7-5242-AC44-1EB484178FD9}" type="datetime1">
              <a:rPr lang="en-GB" smtClean="0"/>
              <a:t>03/12/2024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D1C58A-D388-19B3-1FBA-BA3C472AF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9BFEE-B391-DF25-ED2A-ECCD4450F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2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E0B0EC-19DC-4E3E-7EDB-8ACEC205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8B572-1F46-1CA1-AF26-487F679E8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259DF-749B-4FF1-7F62-267D25B42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F7A891-894A-DE41-9DA5-5EDED239DA75}" type="datetime1">
              <a:rPr lang="en-GB" smtClean="0"/>
              <a:t>03/12/2024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37EF2-6A95-86BB-94F5-69A09B19A2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17397-D474-DA1E-B978-BCF02165A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5AD754-CCAE-614C-B49A-F402ECB6B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5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65B1-2B88-5587-D8FE-9AC1BEDE7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1643" y="1554863"/>
            <a:ext cx="9144000" cy="2387600"/>
          </a:xfrm>
        </p:spPr>
        <p:txBody>
          <a:bodyPr/>
          <a:lstStyle/>
          <a:p>
            <a:r>
              <a:rPr lang="en-US" dirty="0"/>
              <a:t>LhARA fortnightly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6A102-F80D-613F-5ADA-96C808F9E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F50541-5FA7-AA32-8419-2E26E3412676}"/>
              </a:ext>
            </a:extLst>
          </p:cNvPr>
          <p:cNvSpPr txBox="1"/>
          <p:nvPr/>
        </p:nvSpPr>
        <p:spPr>
          <a:xfrm>
            <a:off x="4396636" y="3942463"/>
            <a:ext cx="3181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3/12/2024</a:t>
            </a:r>
          </a:p>
        </p:txBody>
      </p:sp>
    </p:spTree>
    <p:extLst>
      <p:ext uri="{BB962C8B-B14F-4D97-AF65-F5344CB8AC3E}">
        <p14:creationId xmlns:p14="http://schemas.microsoft.com/office/powerpoint/2010/main" val="988704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B888E-D4F8-186A-F93B-C73FF3D15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5FC689-86AA-1346-57F8-2F3C2FAFE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35B2389-5DA6-3BD3-E234-135809CCC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8626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RCF Stacks</a:t>
            </a:r>
            <a:endParaRPr lang="en-US" sz="5400" dirty="0"/>
          </a:p>
        </p:txBody>
      </p:sp>
      <p:pic>
        <p:nvPicPr>
          <p:cNvPr id="11" name="Picture 10" descr="An orange rectangular device with black text&#10;&#10;Description automatically generated">
            <a:extLst>
              <a:ext uri="{FF2B5EF4-FFF2-40B4-BE49-F238E27FC236}">
                <a16:creationId xmlns:a16="http://schemas.microsoft.com/office/drawing/2014/main" id="{CF2D47F3-1598-B0DC-DE6D-E51927C8C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26069"/>
            <a:ext cx="4965700" cy="3708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26154C-3BA7-3D56-99CE-048286A1A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95454"/>
            <a:ext cx="5426380" cy="482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2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3D9CD-905B-4B06-BDC6-7000B91C4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935694-4955-0879-1ED5-E042335AB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3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FBDA1F-AA8F-F810-6F1F-0025A7A3D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7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10 MeV: Horizontal Movement</a:t>
            </a:r>
            <a:endParaRPr lang="en-US" sz="4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49AA40-97AE-FB63-2F70-F6071DD0548D}"/>
              </a:ext>
            </a:extLst>
          </p:cNvPr>
          <p:cNvSpPr txBox="1"/>
          <p:nvPr/>
        </p:nvSpPr>
        <p:spPr>
          <a:xfrm>
            <a:off x="676532" y="1202891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0, y = 0</a:t>
            </a:r>
          </a:p>
          <a:p>
            <a:pPr algn="ctr"/>
            <a:r>
              <a:rPr lang="en-US" sz="1600" dirty="0"/>
              <a:t>Q2: x = 0, y = 0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0D4D878-574F-0218-E05D-8C0C22E30C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13" t="8634" r="7084"/>
          <a:stretch/>
        </p:blipFill>
        <p:spPr>
          <a:xfrm>
            <a:off x="78934" y="4618929"/>
            <a:ext cx="3547885" cy="210254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E2BFF7E-5345-0773-D5A7-EB1B1BFDDEE8}"/>
              </a:ext>
            </a:extLst>
          </p:cNvPr>
          <p:cNvSpPr txBox="1"/>
          <p:nvPr/>
        </p:nvSpPr>
        <p:spPr>
          <a:xfrm>
            <a:off x="4299261" y="1202890"/>
            <a:ext cx="2618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</a:t>
            </a:r>
            <a:r>
              <a:rPr lang="en-US" sz="1600" dirty="0">
                <a:solidFill>
                  <a:srgbClr val="FF0000"/>
                </a:solidFill>
              </a:rPr>
              <a:t>+ 0.01 mm,</a:t>
            </a:r>
            <a:r>
              <a:rPr lang="en-US" sz="1600" dirty="0"/>
              <a:t> y = 0</a:t>
            </a:r>
            <a:endParaRPr lang="en-US" sz="1600" dirty="0">
              <a:solidFill>
                <a:srgbClr val="FF0000"/>
              </a:solidFill>
            </a:endParaRPr>
          </a:p>
          <a:p>
            <a:pPr algn="ctr"/>
            <a:r>
              <a:rPr lang="en-US" sz="1600" dirty="0"/>
              <a:t>Q2: x = 0, y = 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CC1905-9E69-B3AB-4D34-229615877C8C}"/>
              </a:ext>
            </a:extLst>
          </p:cNvPr>
          <p:cNvSpPr txBox="1"/>
          <p:nvPr/>
        </p:nvSpPr>
        <p:spPr>
          <a:xfrm>
            <a:off x="8214471" y="1202890"/>
            <a:ext cx="2829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</a:t>
            </a:r>
            <a:r>
              <a:rPr lang="en-US" sz="1600" dirty="0">
                <a:solidFill>
                  <a:srgbClr val="FF0000"/>
                </a:solidFill>
              </a:rPr>
              <a:t>+ 0.05 mm, </a:t>
            </a:r>
            <a:r>
              <a:rPr lang="en-US" sz="1600" dirty="0"/>
              <a:t>y = 0</a:t>
            </a:r>
            <a:endParaRPr lang="en-US" sz="1600" dirty="0">
              <a:solidFill>
                <a:srgbClr val="FF0000"/>
              </a:solidFill>
            </a:endParaRPr>
          </a:p>
          <a:p>
            <a:pPr algn="ctr"/>
            <a:r>
              <a:rPr lang="en-US" sz="1600" dirty="0"/>
              <a:t>Q2: x = 0, y = 0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E6A085D-2B1F-D446-C294-15CF242795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05" b="1527"/>
          <a:stretch/>
        </p:blipFill>
        <p:spPr>
          <a:xfrm>
            <a:off x="116512" y="1756528"/>
            <a:ext cx="3617375" cy="29250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85E85FC-387D-F1BC-E2A5-1DEF532B3C5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693" b="1265"/>
          <a:stretch/>
        </p:blipFill>
        <p:spPr>
          <a:xfrm>
            <a:off x="4060826" y="1728344"/>
            <a:ext cx="3604515" cy="291700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F33F4A-D540-18C8-A93B-2D81B76D746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556" t="9131" r="6273"/>
          <a:stretch/>
        </p:blipFill>
        <p:spPr>
          <a:xfrm>
            <a:off x="4031599" y="4618928"/>
            <a:ext cx="3547885" cy="20752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0658B5F-5992-B303-ACFE-F968741CF67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992" t="9681" r="-1371" b="2662"/>
          <a:stretch/>
        </p:blipFill>
        <p:spPr>
          <a:xfrm>
            <a:off x="8095217" y="1816274"/>
            <a:ext cx="3389238" cy="27400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EA6E51D-1EC4-F3FE-911C-9B344532829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001" t="8331" r="8206"/>
          <a:stretch/>
        </p:blipFill>
        <p:spPr>
          <a:xfrm>
            <a:off x="7919522" y="4588752"/>
            <a:ext cx="3516753" cy="213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15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6B7DE-D7A6-3C2A-54BC-94637D024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42DBC4-3EAE-A5AA-44BD-4CDD4F570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BD81B8-0696-6B88-2CEF-12EE7BEF4E59}"/>
              </a:ext>
            </a:extLst>
          </p:cNvPr>
          <p:cNvSpPr txBox="1"/>
          <p:nvPr/>
        </p:nvSpPr>
        <p:spPr>
          <a:xfrm>
            <a:off x="8362296" y="1202890"/>
            <a:ext cx="2829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0, y = 0</a:t>
            </a:r>
            <a:endParaRPr lang="en-US" sz="1600" dirty="0">
              <a:solidFill>
                <a:srgbClr val="FF0000"/>
              </a:solidFill>
            </a:endParaRPr>
          </a:p>
          <a:p>
            <a:pPr algn="ctr"/>
            <a:r>
              <a:rPr lang="en-US" sz="1600" dirty="0"/>
              <a:t>Q2: x = </a:t>
            </a:r>
            <a:r>
              <a:rPr lang="en-US" sz="1600" dirty="0">
                <a:solidFill>
                  <a:srgbClr val="FF0000"/>
                </a:solidFill>
              </a:rPr>
              <a:t>+ 0.05 mm</a:t>
            </a:r>
            <a:r>
              <a:rPr lang="en-US" sz="1600" dirty="0"/>
              <a:t>, y = 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2D48F8-3302-2E06-1CE4-B1EFE356AD8D}"/>
              </a:ext>
            </a:extLst>
          </p:cNvPr>
          <p:cNvSpPr txBox="1"/>
          <p:nvPr/>
        </p:nvSpPr>
        <p:spPr>
          <a:xfrm>
            <a:off x="4299261" y="1205628"/>
            <a:ext cx="2618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=0, y = 0</a:t>
            </a:r>
            <a:endParaRPr lang="en-US" sz="1600" dirty="0">
              <a:solidFill>
                <a:srgbClr val="FF0000"/>
              </a:solidFill>
            </a:endParaRPr>
          </a:p>
          <a:p>
            <a:pPr algn="ctr"/>
            <a:r>
              <a:rPr lang="en-US" sz="1600" dirty="0"/>
              <a:t>Q2: x = </a:t>
            </a:r>
            <a:r>
              <a:rPr lang="en-US" sz="1600" dirty="0">
                <a:solidFill>
                  <a:srgbClr val="FF0000"/>
                </a:solidFill>
              </a:rPr>
              <a:t>+ 0.01 mm</a:t>
            </a:r>
            <a:r>
              <a:rPr lang="en-US" sz="1600" dirty="0"/>
              <a:t>, y = 0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53AA1D4-3C64-CF85-A6BF-78C804399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7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10 MeV: Horizontal Movement</a:t>
            </a:r>
            <a:endParaRPr lang="en-US" sz="4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FCC495-F356-8C30-E472-76034C3450DD}"/>
              </a:ext>
            </a:extLst>
          </p:cNvPr>
          <p:cNvSpPr txBox="1"/>
          <p:nvPr/>
        </p:nvSpPr>
        <p:spPr>
          <a:xfrm>
            <a:off x="676532" y="1202891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0, y = 0</a:t>
            </a:r>
          </a:p>
          <a:p>
            <a:pPr algn="ctr"/>
            <a:r>
              <a:rPr lang="en-US" sz="1600" dirty="0"/>
              <a:t>Q2: x = 0, y = 0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3895758-F419-B883-B528-A9FDBB23AF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13" t="8634" r="7084"/>
          <a:stretch/>
        </p:blipFill>
        <p:spPr>
          <a:xfrm>
            <a:off x="78934" y="4618929"/>
            <a:ext cx="3547885" cy="21025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D100714-9062-D39A-B8BA-9025BD8E98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05" b="1527"/>
          <a:stretch/>
        </p:blipFill>
        <p:spPr>
          <a:xfrm>
            <a:off x="116512" y="1756528"/>
            <a:ext cx="3617375" cy="29250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5061682-F251-5EC8-71CE-D98A5A413E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031" b="2918"/>
          <a:stretch/>
        </p:blipFill>
        <p:spPr>
          <a:xfrm>
            <a:off x="4056266" y="1807622"/>
            <a:ext cx="3547885" cy="277681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B18DA3-714D-E7A8-4157-7D23931CD10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353" t="8457" r="7183"/>
          <a:stretch/>
        </p:blipFill>
        <p:spPr>
          <a:xfrm>
            <a:off x="4047375" y="4611071"/>
            <a:ext cx="3547885" cy="21075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4B2DD8E-3E2D-D43D-5FAF-58769862A32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946" t="9680" b="2031"/>
          <a:stretch/>
        </p:blipFill>
        <p:spPr>
          <a:xfrm>
            <a:off x="8212887" y="1777740"/>
            <a:ext cx="3398741" cy="277681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B743C83-CB8B-2B66-D946-CB977028B0F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001" t="8331" r="8612"/>
          <a:stretch/>
        </p:blipFill>
        <p:spPr>
          <a:xfrm>
            <a:off x="7897980" y="4633033"/>
            <a:ext cx="3430768" cy="209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9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06248-785C-3E84-2420-83D501164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79018C1-8443-28B3-A72F-E91D6B53D39F}"/>
              </a:ext>
            </a:extLst>
          </p:cNvPr>
          <p:cNvSpPr txBox="1"/>
          <p:nvPr/>
        </p:nvSpPr>
        <p:spPr>
          <a:xfrm>
            <a:off x="4788088" y="1202891"/>
            <a:ext cx="2351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</a:t>
            </a:r>
            <a:r>
              <a:rPr lang="en-US" sz="1600" dirty="0">
                <a:solidFill>
                  <a:srgbClr val="FF0000"/>
                </a:solidFill>
              </a:rPr>
              <a:t>+ 0.05 mm,</a:t>
            </a:r>
            <a:r>
              <a:rPr lang="en-US" sz="1600" dirty="0"/>
              <a:t> y = 0</a:t>
            </a:r>
          </a:p>
          <a:p>
            <a:pPr algn="ctr"/>
            <a:r>
              <a:rPr lang="en-US" sz="1600" dirty="0"/>
              <a:t>Q2: x = 0, y = </a:t>
            </a:r>
            <a:r>
              <a:rPr lang="en-US" sz="1600" dirty="0">
                <a:solidFill>
                  <a:srgbClr val="FF0000"/>
                </a:solidFill>
              </a:rPr>
              <a:t>+ 0.05 mm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36A6A8-33D6-D3D4-9FCF-39193B89FF2C}"/>
              </a:ext>
            </a:extLst>
          </p:cNvPr>
          <p:cNvSpPr txBox="1"/>
          <p:nvPr/>
        </p:nvSpPr>
        <p:spPr>
          <a:xfrm>
            <a:off x="8088514" y="1202891"/>
            <a:ext cx="2829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</a:t>
            </a:r>
            <a:r>
              <a:rPr lang="en-US" sz="1600" dirty="0">
                <a:solidFill>
                  <a:srgbClr val="FF0000"/>
                </a:solidFill>
              </a:rPr>
              <a:t>+ 0.05 mm</a:t>
            </a:r>
            <a:r>
              <a:rPr lang="en-US" sz="1600" dirty="0"/>
              <a:t>, y = 0</a:t>
            </a:r>
            <a:endParaRPr lang="en-US" sz="1600" dirty="0">
              <a:solidFill>
                <a:srgbClr val="FF0000"/>
              </a:solidFill>
            </a:endParaRPr>
          </a:p>
          <a:p>
            <a:pPr algn="ctr"/>
            <a:r>
              <a:rPr lang="en-US" sz="1600" dirty="0"/>
              <a:t>Q2: x = 0, y = </a:t>
            </a:r>
            <a:r>
              <a:rPr lang="en-US" sz="1600" dirty="0">
                <a:solidFill>
                  <a:srgbClr val="FF0000"/>
                </a:solidFill>
              </a:rPr>
              <a:t>- 0.05 mm</a:t>
            </a:r>
            <a:endParaRPr lang="en-US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585A9B-93DF-D318-EA43-B993E5B63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5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F9BF497-CBEB-7E02-FDDA-79FA63648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7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10 MeV: Horizontal Movement</a:t>
            </a:r>
            <a:endParaRPr lang="en-US" sz="4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FBEC76-B9BE-1733-3C18-8E4C2B0AD35C}"/>
              </a:ext>
            </a:extLst>
          </p:cNvPr>
          <p:cNvSpPr txBox="1"/>
          <p:nvPr/>
        </p:nvSpPr>
        <p:spPr>
          <a:xfrm>
            <a:off x="676532" y="1202891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x = 0, y = 0</a:t>
            </a:r>
          </a:p>
          <a:p>
            <a:pPr algn="ctr"/>
            <a:r>
              <a:rPr lang="en-US" sz="1600" dirty="0"/>
              <a:t>Q2: x = 0, y = 0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1954A20-C167-08DB-3CEF-28C1C72F67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13" t="8634" r="7084"/>
          <a:stretch/>
        </p:blipFill>
        <p:spPr>
          <a:xfrm>
            <a:off x="78934" y="4618929"/>
            <a:ext cx="3547885" cy="21025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EDEACA2-DA07-A98F-D98F-3DCFC3DA26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05" b="1527"/>
          <a:stretch/>
        </p:blipFill>
        <p:spPr>
          <a:xfrm>
            <a:off x="116512" y="1756528"/>
            <a:ext cx="3617375" cy="29250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0AA1E28-C6EA-97A5-6357-93F8580B70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177"/>
          <a:stretch/>
        </p:blipFill>
        <p:spPr>
          <a:xfrm>
            <a:off x="4206225" y="1787666"/>
            <a:ext cx="3584568" cy="289389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A421E5B-4B47-0B6E-A15E-4C8091F7AC0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001" t="8331" r="8045"/>
          <a:stretch/>
        </p:blipFill>
        <p:spPr>
          <a:xfrm>
            <a:off x="4293907" y="4618908"/>
            <a:ext cx="3423705" cy="20724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B754E14-03F2-1D60-64CE-246D12674CF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9315"/>
          <a:stretch/>
        </p:blipFill>
        <p:spPr>
          <a:xfrm>
            <a:off x="8023469" y="1797576"/>
            <a:ext cx="3500028" cy="28213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3879BCA-90F5-5E65-AC98-6924E5D7C3D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001" t="9466" r="7883"/>
          <a:stretch/>
        </p:blipFill>
        <p:spPr>
          <a:xfrm>
            <a:off x="8088514" y="4635893"/>
            <a:ext cx="3444694" cy="205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13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076F9-7507-D7E6-CE34-2F7C28543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EE0812-5B70-17AE-34BC-CDAE7E4E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FD4091-2FF9-15FD-2C63-445340AE8851}"/>
              </a:ext>
            </a:extLst>
          </p:cNvPr>
          <p:cNvSpPr txBox="1"/>
          <p:nvPr/>
        </p:nvSpPr>
        <p:spPr>
          <a:xfrm>
            <a:off x="631848" y="1209557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tilt = 0</a:t>
            </a:r>
          </a:p>
          <a:p>
            <a:pPr algn="ctr"/>
            <a:r>
              <a:rPr lang="en-US" sz="1600" dirty="0"/>
              <a:t>Q2: tilt = pi/2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E5DF8C-5332-4917-D7F9-8BDC4F1413AC}"/>
              </a:ext>
            </a:extLst>
          </p:cNvPr>
          <p:cNvSpPr txBox="1"/>
          <p:nvPr/>
        </p:nvSpPr>
        <p:spPr>
          <a:xfrm>
            <a:off x="4749141" y="1209556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tilt = </a:t>
            </a:r>
            <a:r>
              <a:rPr lang="en-US" sz="1600" dirty="0">
                <a:solidFill>
                  <a:srgbClr val="FF0000"/>
                </a:solidFill>
              </a:rPr>
              <a:t>+ 0.01</a:t>
            </a:r>
          </a:p>
          <a:p>
            <a:pPr algn="ctr"/>
            <a:r>
              <a:rPr lang="en-US" sz="1600" dirty="0"/>
              <a:t>Q2: tilt = pi/2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7C15BA-D402-CB84-E842-DFA79130BB25}"/>
              </a:ext>
            </a:extLst>
          </p:cNvPr>
          <p:cNvSpPr txBox="1"/>
          <p:nvPr/>
        </p:nvSpPr>
        <p:spPr>
          <a:xfrm>
            <a:off x="8610600" y="1181011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tilt = </a:t>
            </a:r>
            <a:r>
              <a:rPr lang="en-US" sz="1600" dirty="0">
                <a:solidFill>
                  <a:srgbClr val="FF0000"/>
                </a:solidFill>
              </a:rPr>
              <a:t>+ 0.1</a:t>
            </a:r>
          </a:p>
          <a:p>
            <a:pPr algn="ctr"/>
            <a:r>
              <a:rPr lang="en-US" sz="1600" dirty="0"/>
              <a:t>Q2: tilt = pi/2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CF5B5A-8716-53DD-B3ED-ECB92C10A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7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10 MeV: Quadrupole tilt (x-axis &amp; y-axis)</a:t>
            </a:r>
            <a:endParaRPr lang="en-US" sz="4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DBC3F5D-F3CC-547F-32B7-537B3CBB65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13" t="8634" r="7084"/>
          <a:stretch/>
        </p:blipFill>
        <p:spPr>
          <a:xfrm>
            <a:off x="78934" y="4618929"/>
            <a:ext cx="3547885" cy="21025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A85B43-0640-3352-63D3-12D5F6B52B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05" b="1527"/>
          <a:stretch/>
        </p:blipFill>
        <p:spPr>
          <a:xfrm>
            <a:off x="116512" y="1756528"/>
            <a:ext cx="3617375" cy="29250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52993F3-8BBA-EA57-6BDA-999F83E9D3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83" t="9497" b="3380"/>
          <a:stretch/>
        </p:blipFill>
        <p:spPr>
          <a:xfrm>
            <a:off x="4328476" y="1796237"/>
            <a:ext cx="3500291" cy="281731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CA62051-5459-998D-7E0B-6DD4F7A1146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26" t="9751" r="8045"/>
          <a:stretch/>
        </p:blipFill>
        <p:spPr>
          <a:xfrm>
            <a:off x="4159760" y="4681560"/>
            <a:ext cx="3500292" cy="207208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7CCA6C7-230C-AAC4-089B-D4B2B2347BF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620" t="9133" b="3562"/>
          <a:stretch/>
        </p:blipFill>
        <p:spPr>
          <a:xfrm>
            <a:off x="8232054" y="1756528"/>
            <a:ext cx="3500291" cy="281846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39A3C81-8E5E-935D-DE2D-00EE1CC17AD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426" t="9182" r="8206"/>
          <a:stretch/>
        </p:blipFill>
        <p:spPr>
          <a:xfrm>
            <a:off x="8151368" y="4649389"/>
            <a:ext cx="3471925" cy="207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9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8A9E7-6C85-9D7B-A49E-B72EC09B0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44C951-4E0A-8B53-65F1-0B5C5EA08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AD754-CCAE-614C-B49A-F402ECB6B2B9}" type="slidenum">
              <a:rPr lang="en-US" smtClean="0"/>
              <a:t>7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8BF894-4ADA-F71B-7C90-F5BB5B1B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7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10 MeV: Quadrupole tilt (x-axis &amp; y-axis)</a:t>
            </a:r>
            <a:endParaRPr lang="en-US" sz="4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D85D19-9F3E-CE37-1A1B-0F8F84ABAEC6}"/>
              </a:ext>
            </a:extLst>
          </p:cNvPr>
          <p:cNvSpPr txBox="1"/>
          <p:nvPr/>
        </p:nvSpPr>
        <p:spPr>
          <a:xfrm>
            <a:off x="631848" y="1209557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tilt = 0</a:t>
            </a:r>
          </a:p>
          <a:p>
            <a:pPr algn="ctr"/>
            <a:r>
              <a:rPr lang="en-US" sz="1600" dirty="0"/>
              <a:t>Q2: tilt = pi/2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3A86C6-74F3-D87E-841D-F9B9E39723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13" t="8634" r="7084"/>
          <a:stretch/>
        </p:blipFill>
        <p:spPr>
          <a:xfrm>
            <a:off x="78934" y="4618929"/>
            <a:ext cx="3547885" cy="21025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3A795FB-DE75-0759-4528-A77C8BCBCD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05" b="1527"/>
          <a:stretch/>
        </p:blipFill>
        <p:spPr>
          <a:xfrm>
            <a:off x="116512" y="1756528"/>
            <a:ext cx="3617375" cy="292503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3A6777-CA90-88E3-6BBF-0CE2B44146B7}"/>
              </a:ext>
            </a:extLst>
          </p:cNvPr>
          <p:cNvSpPr txBox="1"/>
          <p:nvPr/>
        </p:nvSpPr>
        <p:spPr>
          <a:xfrm>
            <a:off x="4749141" y="1209556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tilt = 0</a:t>
            </a:r>
            <a:endParaRPr lang="en-US" sz="1600" dirty="0">
              <a:solidFill>
                <a:srgbClr val="FF0000"/>
              </a:solidFill>
            </a:endParaRPr>
          </a:p>
          <a:p>
            <a:pPr algn="ctr"/>
            <a:r>
              <a:rPr lang="en-US" sz="1600" dirty="0"/>
              <a:t>Q2: tilt = pi/2 </a:t>
            </a:r>
            <a:r>
              <a:rPr lang="en-US" sz="1600" dirty="0">
                <a:solidFill>
                  <a:srgbClr val="FF0000"/>
                </a:solidFill>
              </a:rPr>
              <a:t>+ 0.01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C5AAD1-BFAE-5F32-F97E-55AAFAC29BBE}"/>
              </a:ext>
            </a:extLst>
          </p:cNvPr>
          <p:cNvSpPr txBox="1"/>
          <p:nvPr/>
        </p:nvSpPr>
        <p:spPr>
          <a:xfrm>
            <a:off x="8610600" y="1181011"/>
            <a:ext cx="199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Q1: tilt = 0</a:t>
            </a:r>
          </a:p>
          <a:p>
            <a:pPr algn="ctr"/>
            <a:r>
              <a:rPr lang="en-US" sz="1600" dirty="0"/>
              <a:t>Q2: tilt = pi/2 </a:t>
            </a:r>
            <a:r>
              <a:rPr lang="en-US" sz="1600" dirty="0">
                <a:solidFill>
                  <a:srgbClr val="FF0000"/>
                </a:solidFill>
              </a:rPr>
              <a:t>+ 0.1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42028D1-F48E-CBA0-A23C-03BCBEFF7A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83" t="9680" b="3928"/>
          <a:stretch/>
        </p:blipFill>
        <p:spPr>
          <a:xfrm>
            <a:off x="4249222" y="1794331"/>
            <a:ext cx="3539021" cy="282459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567ABC6-D4CB-5370-8523-00A99F5AECA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27" t="9750" r="8689" b="3646"/>
          <a:stretch/>
        </p:blipFill>
        <p:spPr>
          <a:xfrm>
            <a:off x="4114572" y="4618928"/>
            <a:ext cx="3451149" cy="197519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32AB827-0738-5E52-EB87-35DFC404654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9315"/>
          <a:stretch/>
        </p:blipFill>
        <p:spPr>
          <a:xfrm>
            <a:off x="8096884" y="1794331"/>
            <a:ext cx="3504079" cy="282459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7CDE9E8-3F09-E50A-7536-6AA6439E258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427" t="10034" r="8689"/>
          <a:stretch/>
        </p:blipFill>
        <p:spPr>
          <a:xfrm>
            <a:off x="8061942" y="4618928"/>
            <a:ext cx="3539021" cy="210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62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16004</TotalTime>
  <Words>303</Words>
  <Application>Microsoft Macintosh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LhARA fortnightly</vt:lpstr>
      <vt:lpstr>RCF Stacks</vt:lpstr>
      <vt:lpstr>10 MeV: Horizontal Movement</vt:lpstr>
      <vt:lpstr>10 MeV: Horizontal Movement</vt:lpstr>
      <vt:lpstr>10 MeV: Horizontal Movement</vt:lpstr>
      <vt:lpstr>10 MeV: Quadrupole tilt (x-axis &amp; y-axis)</vt:lpstr>
      <vt:lpstr>10 MeV: Quadrupole tilt (x-axis &amp; y-axis)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Maxouti</dc:creator>
  <cp:lastModifiedBy>Maria Maxouti</cp:lastModifiedBy>
  <cp:revision>1668</cp:revision>
  <dcterms:created xsi:type="dcterms:W3CDTF">2024-06-26T21:38:16Z</dcterms:created>
  <dcterms:modified xsi:type="dcterms:W3CDTF">2024-12-03T13:00:38Z</dcterms:modified>
</cp:coreProperties>
</file>