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9" r:id="rId2"/>
    <p:sldMasterId id="2147483717" r:id="rId3"/>
  </p:sldMasterIdLst>
  <p:notesMasterIdLst>
    <p:notesMasterId r:id="rId11"/>
  </p:notesMasterIdLst>
  <p:sldIdLst>
    <p:sldId id="421" r:id="rId4"/>
    <p:sldId id="520" r:id="rId5"/>
    <p:sldId id="519" r:id="rId6"/>
    <p:sldId id="552" r:id="rId7"/>
    <p:sldId id="549" r:id="rId8"/>
    <p:sldId id="551" r:id="rId9"/>
    <p:sldId id="371" r:id="rId10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4"/>
    <a:srgbClr val="FFFDF0"/>
    <a:srgbClr val="4472C4"/>
    <a:srgbClr val="007CB6"/>
    <a:srgbClr val="284CC6"/>
    <a:srgbClr val="1C00FA"/>
    <a:srgbClr val="56544A"/>
    <a:srgbClr val="6E6A5E"/>
    <a:srgbClr val="726E62"/>
    <a:srgbClr val="C1BD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34"/>
    <p:restoredTop sz="95701"/>
  </p:normalViewPr>
  <p:slideViewPr>
    <p:cSldViewPr snapToGrid="0" snapToObjects="1">
      <p:cViewPr varScale="1">
        <p:scale>
          <a:sx n="157" d="100"/>
          <a:sy n="157" d="100"/>
        </p:scale>
        <p:origin x="2168" y="16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72537-FA82-B3D6-0CD5-AAEC514F7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73017E-4BDF-523A-307C-85596E1CF2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7060E1-75C8-E086-0242-F4E12384DC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A0259-CA6F-F80B-BD65-B2C45D9C81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744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A5077-9708-CD2F-1FF7-F7BC839AD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57FC2B-9738-347E-0E99-9929E38555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13B52D-E28B-2E94-AA2C-91DA5D4C50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06A53-924C-669B-0C2C-C338903237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128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803BF-05CE-93F1-F4F7-D27693E1B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B417A6-D2F5-A05D-10D6-70F804CC71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30D386-F2D5-07AD-07FA-BDEC2B5D6B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8E64-796D-9E0E-A4ED-427E27FBBE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35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995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D64F6-C45B-4711-5542-E05B53CBC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65DD81-14A4-37F9-1F00-25F7A01A0B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D25210-F437-B4CA-C82B-EBD9125CF0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C8748-725F-C70E-5CE4-197D6953C9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199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83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7906D-E932-778E-13E7-CFDBD7205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8EDC6D-D9C4-3352-F138-9054F16B0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E2A94-3E02-6190-9C68-A58CDA7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80E65-2E11-3F0F-2035-D3DDCBAB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8FA37-C8D3-D259-1796-6039C626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46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FC1E-F24D-DA2A-DF04-D11739C3E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133AB-AA4B-C267-81C7-204153F35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3B02D-159C-65CB-7318-048CE57C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C9FE9-502A-5001-F36A-F57A63C99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BF6FB-8E39-DD06-5995-A7641737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53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AB2D-73B3-B8CC-7B55-3ED8EF93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3A04-B1DF-6125-B294-261A2DDB9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FDC3-73B6-8287-B8F5-4251BDB9B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D8608-8561-747F-F400-19FEBED0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74B07-1C25-05F2-3929-4EFF5791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72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DC186-BCD9-489A-40E8-C7FD5286D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86EB5-5832-312F-5ADC-D4E34ACCA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5328B-7A3A-8734-55AA-BCB1C2833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48C7F-B195-1842-8FD8-A14DE30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B8233-34B2-8918-5DC3-B4413A8A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226CC-8CB0-5BB9-AB8B-EAB312327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30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832E-0C0C-FEDA-C634-C39A2A50C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781B6-BFB3-4BF4-A4D4-3F0222FFF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7AEF6-0915-A387-5E71-534078889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257747-BDFF-E88D-D3EB-54155AA759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E8CD9-5448-1C3B-7F40-537840102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5EE10-2C54-EF22-37AE-B5DA0BFC6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68F09-C4BF-BDF0-0116-C2939165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74FD3E-4208-33EB-A57B-03E636CB3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62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1AE4-C420-8FA9-CBCD-7DD5319F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6D25E-22E1-F790-DCF6-9311A39C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5BC5D-1D5A-321D-B97E-A349D583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F6B683-85A8-4A19-7752-B32B0EDA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155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514AD3-8504-9811-9DB4-840C68C1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CBFA45-D960-A289-74D7-CFEA42629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4EED1-ABBF-DE80-609A-F5F120043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8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D151A-1004-0812-1F78-D2C65CEE4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F9FBB-B90A-9C32-9868-D796C475B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59B80-8F32-DBD0-D080-379EB070A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007B8-6BC4-09DE-FEFA-BAC7DF184F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F08D0-5F71-0E7D-2D5D-0BA5AF2D4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E631E-8020-3C5E-4595-B14C3663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76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11D1-AB30-CB9F-CED1-C1F4E8B5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9187E7-4EE2-EC7D-891F-410A4F81E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335CAE-FE35-CC7E-4626-5DF854CFC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A7B80-8729-0830-270D-F07051453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24B85-43D8-5B60-A603-A8E38C80E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EF896-B3D8-1D01-7814-44779A65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A7A96-A316-D2BB-55CE-7F8053483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07D505-DCC6-3335-4B91-35E2747CB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962F3-08F3-C145-2438-B367F3447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1C376-2A1C-F966-303A-B26EB997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A6224-5ADB-E5F2-1E62-017D7259A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68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77C377-AF5E-FD45-BCFC-F1168A444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8E2BC-FB1E-2DA2-9746-0C6AAB6D2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4349D-A6C7-540D-274F-5BC3C5DB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C400B-859B-84DF-7FB1-C9D73CA5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5BB1B-B8EA-3D70-CDDE-DC6CEFAE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94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7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35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88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0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55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319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1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604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02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61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28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4572" y="6086108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4" y="6451233"/>
            <a:ext cx="471805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5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9202-6857-3E4C-800C-F87294FEEC2C}"/>
              </a:ext>
            </a:extLst>
          </p:cNvPr>
          <p:cNvSpPr/>
          <p:nvPr userDrawn="1"/>
        </p:nvSpPr>
        <p:spPr>
          <a:xfrm>
            <a:off x="0" y="6444515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latin typeface="Lato Light" panose="020F0302020204030203" pitchFamily="34" charset="77"/>
              </a:rPr>
              <a:t>W. Shields                                                                                                                                                                                          10</a:t>
            </a:r>
            <a:r>
              <a:rPr lang="en-US" sz="1400" b="0" i="0" kern="1200" baseline="300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th</a:t>
            </a:r>
            <a:r>
              <a:rPr lang="en-US" sz="1400" b="0" i="0" kern="12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>
            <a:extLst>
              <a:ext uri="{FF2B5EF4-FFF2-40B4-BE49-F238E27FC236}">
                <a16:creationId xmlns:a16="http://schemas.microsoft.com/office/drawing/2014/main" id="{4862AD65-311E-8106-BC27-A3F05248673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63108F4-D2BB-E0A7-0DA2-4654A2246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340FD2-4ECB-4B06-2707-DA2D1D8F71D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15249C9-824D-A9EF-7C39-6F6F7526F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43EEC744-F1EC-871B-CAFB-092A80E0C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Date Placeholder 8">
            <a:extLst>
              <a:ext uri="{FF2B5EF4-FFF2-40B4-BE49-F238E27FC236}">
                <a16:creationId xmlns:a16="http://schemas.microsoft.com/office/drawing/2014/main" id="{A7A71C75-1943-D0BF-A676-E831B4A4A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11/5/24</a:t>
            </a:fld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CC41E51-42FF-7B19-84C7-8F519EA29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3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E7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484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jp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3.e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6.jpg"/><Relationship Id="rId5" Type="http://schemas.openxmlformats.org/officeDocument/2006/relationships/hyperlink" Target="mailto:William.shields.2011@live.rhul.ac.uk" TargetMode="Externa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0273" y="-26222"/>
            <a:ext cx="9144000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0" y="-6979"/>
            <a:ext cx="9144000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752317" y="-1547508"/>
            <a:ext cx="4404457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1083855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753628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684163" y="-1449960"/>
            <a:ext cx="1976124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1784477" y="3689132"/>
            <a:ext cx="1344160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4760297" y="4430470"/>
            <a:ext cx="3643394" cy="495729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LhARA Fortnightly 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530" y="6088898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60" y="5987883"/>
            <a:ext cx="1644844" cy="7437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740421" y="1535790"/>
            <a:ext cx="7663157" cy="1569660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WPB.6: Update on Design and Integration 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5000878" y="2959806"/>
            <a:ext cx="3432762" cy="149507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William Shields</a:t>
            </a:r>
          </a:p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 (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william.shields@rhul.ac.uk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)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6165650" y="5038565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05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th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November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01C67-33C7-CC45-6DD8-8C5B59C3E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695" y="5925547"/>
            <a:ext cx="2267989" cy="76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6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26521-9F14-CE08-B1D9-121359DF6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B02D7FC7-DE31-B774-B062-6CEBB1B4405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WPB Meeting: Integration Challenges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9DFBEA-E34A-EAE7-02E4-263EDF87D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C524B8-06BF-0344-D16B-94C5D834D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DBBDAA-E9AE-4FE2-2BAE-86D131465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55506"/>
            <a:ext cx="1795316" cy="6037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A44BA7-B270-4944-342A-CEB9419781D6}"/>
              </a:ext>
            </a:extLst>
          </p:cNvPr>
          <p:cNvSpPr txBox="1"/>
          <p:nvPr/>
        </p:nvSpPr>
        <p:spPr>
          <a:xfrm>
            <a:off x="315565" y="967831"/>
            <a:ext cx="8512867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Tx/>
              <a:buChar char="-"/>
            </a:pPr>
            <a:r>
              <a:rPr lang="en-GB" sz="1800" dirty="0">
                <a:solidFill>
                  <a:srgbClr val="000000"/>
                </a:solidFill>
                <a:latin typeface="Lato Light" panose="020F0302020204030203" pitchFamily="34" charset="77"/>
              </a:rPr>
              <a:t>Proton s</a:t>
            </a:r>
            <a:r>
              <a:rPr lang="en-GB" sz="18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ource description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Parameterised distribution - unmodelled features (e.g. pre-plasma)</a:t>
            </a:r>
          </a:p>
          <a:p>
            <a:pPr marL="685800" lvl="1" indent="-342900">
              <a:buFontTx/>
              <a:buChar char="-"/>
            </a:pP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Ion dis</a:t>
            </a: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tributions &amp; spectra (simulation)</a:t>
            </a:r>
            <a:endParaRPr lang="en-GB" sz="1400" u="none" strike="noStrike" dirty="0">
              <a:solidFill>
                <a:srgbClr val="000000"/>
              </a:solidFill>
              <a:effectLst/>
              <a:latin typeface="Lato Light" panose="020F0302020204030203" pitchFamily="34" charset="77"/>
            </a:endParaRPr>
          </a:p>
          <a:p>
            <a:pPr marL="342900" indent="-342900" algn="l">
              <a:buFontTx/>
              <a:buChar char="-"/>
            </a:pPr>
            <a:endParaRPr lang="en-GB" sz="18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marL="342900" indent="-342900" algn="l">
              <a:buFontTx/>
              <a:buChar char="-"/>
            </a:pPr>
            <a:r>
              <a:rPr lang="en-GB" sz="18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Electron spectrum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Co-propagating beams – space charge neutralisation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Simulation program to establish electron beam sensitivity (GPT / RF-Track)</a:t>
            </a:r>
          </a:p>
          <a:p>
            <a:endParaRPr lang="en-GB" sz="18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marL="342900" indent="-342900" algn="l">
              <a:buFontTx/>
              <a:buChar char="-"/>
            </a:pPr>
            <a:r>
              <a:rPr lang="en-GB" sz="1800" dirty="0">
                <a:solidFill>
                  <a:srgbClr val="000000"/>
                </a:solidFill>
                <a:latin typeface="Lato Light" panose="020F0302020204030203" pitchFamily="34" charset="77"/>
              </a:rPr>
              <a:t>Injection line redesign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Spatial constraints (FFA spiral angle, septum magnets)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FFA field leakage</a:t>
            </a:r>
          </a:p>
          <a:p>
            <a:endParaRPr lang="en-GB" sz="18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marL="342900" indent="-342900">
              <a:buFontTx/>
              <a:buChar char="-"/>
            </a:pPr>
            <a:r>
              <a:rPr lang="en-GB" sz="1800" dirty="0">
                <a:solidFill>
                  <a:srgbClr val="000000"/>
                </a:solidFill>
                <a:latin typeface="Lato Light" panose="020F0302020204030203" pitchFamily="34" charset="77"/>
              </a:rPr>
              <a:t>PMQs for improved capture efficiency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Engineering challenges - optimal target configuration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Demagnetisation, shielded / unshielded?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Charge neutralisation / beam dynamics</a:t>
            </a:r>
          </a:p>
          <a:p>
            <a:endParaRPr lang="en-GB" sz="18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marL="342900" indent="-342900">
              <a:buFontTx/>
              <a:buChar char="-"/>
            </a:pPr>
            <a:r>
              <a:rPr lang="en-GB" sz="1800" dirty="0">
                <a:solidFill>
                  <a:srgbClr val="000000"/>
                </a:solidFill>
                <a:latin typeface="Lato Light" panose="020F0302020204030203" pitchFamily="34" charset="77"/>
              </a:rPr>
              <a:t>Gabor lens field description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Monte Carlo transport modelling (BDSIM)</a:t>
            </a:r>
          </a:p>
          <a:p>
            <a:pPr marL="685800" lvl="1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Confinement EM fields for low energy protons &amp; electrons.</a:t>
            </a:r>
          </a:p>
          <a:p>
            <a:pPr marL="1028700" lvl="2" indent="-34290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Geometry dependant</a:t>
            </a:r>
          </a:p>
          <a:p>
            <a:pPr marL="685800" lvl="1" indent="-342900">
              <a:buFontTx/>
              <a:buChar char="-"/>
            </a:pPr>
            <a:endParaRPr lang="en-GB" sz="1400" dirty="0">
              <a:solidFill>
                <a:srgbClr val="000000"/>
              </a:solidFill>
              <a:latin typeface="Lato Light" panose="020F03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45468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919F8-2E1A-BE73-5145-C9857B01EB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D605528D-62CA-215F-5C22-C6C2E639DC14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WPB.6: Source Description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8A6F19-F7EB-2F5D-DD5C-6B01BCAF1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702B86-A9B1-4B50-ABDB-E84791461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2372F7-8068-CFBC-6C0F-1824D4D2E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EBAE5C3-6458-56A0-1F12-187AE957E1E5}"/>
              </a:ext>
            </a:extLst>
          </p:cNvPr>
          <p:cNvSpPr txBox="1"/>
          <p:nvPr/>
        </p:nvSpPr>
        <p:spPr>
          <a:xfrm>
            <a:off x="298096" y="929913"/>
            <a:ext cx="2400801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latin typeface="Lato Light" panose="020F0302020204030203" pitchFamily="34" charset="77"/>
              </a:rPr>
              <a:t>Old laser parameters (LION)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GB" sz="1050" dirty="0">
              <a:latin typeface="Lato" panose="020F0502020204030203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7DC4FF-176C-D104-DEB8-F31BAFA2C463}"/>
              </a:ext>
            </a:extLst>
          </p:cNvPr>
          <p:cNvSpPr txBox="1"/>
          <p:nvPr/>
        </p:nvSpPr>
        <p:spPr>
          <a:xfrm>
            <a:off x="298096" y="3853758"/>
            <a:ext cx="2538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>
                <a:latin typeface="Lato" panose="020F0502020204030203" pitchFamily="34" charset="77"/>
              </a:rPr>
              <a:t>Updated laser parameters (LhARA)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9D12F7-C7E7-765D-D880-F9B47BECF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360" y="4344183"/>
            <a:ext cx="2527538" cy="2180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8FDFA69-CDBB-4548-1D5B-07A416C40E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484" y="1296615"/>
            <a:ext cx="2513413" cy="21434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05E331A-8500-A5B3-1012-B38B4A2E73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8133" y="715426"/>
            <a:ext cx="5505938" cy="36706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79C3F5A-C5B8-2300-FB56-BD7F4E6058BA}"/>
              </a:ext>
            </a:extLst>
          </p:cNvPr>
          <p:cNvSpPr txBox="1"/>
          <p:nvPr/>
        </p:nvSpPr>
        <p:spPr>
          <a:xfrm>
            <a:off x="2836215" y="4493478"/>
            <a:ext cx="322456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Peak energies comparable to observations.</a:t>
            </a:r>
          </a:p>
          <a:p>
            <a:pPr marL="285750" indent="-285750">
              <a:buFontTx/>
              <a:buChar char="-"/>
            </a:pPr>
            <a:endParaRPr lang="en-GB" sz="14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Model breaks down for spot sizes ~ &gt; 5um.</a:t>
            </a:r>
          </a:p>
          <a:p>
            <a:pPr marL="285750" indent="-285750">
              <a:buFontTx/>
              <a:buChar char="-"/>
            </a:pPr>
            <a:endParaRPr lang="en-GB" sz="14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Spot-size – max energy relationship offers flexibility.</a:t>
            </a:r>
            <a:endParaRPr lang="en-GB" sz="1400" u="none" strike="noStrike" dirty="0">
              <a:solidFill>
                <a:srgbClr val="000000"/>
              </a:solidFill>
              <a:effectLst/>
              <a:latin typeface="Lato Light" panose="020F0302020204030203" pitchFamily="34" charset="77"/>
            </a:endParaRPr>
          </a:p>
          <a:p>
            <a:pPr marL="285750" indent="-285750">
              <a:buFontTx/>
              <a:buChar char="-"/>
            </a:pPr>
            <a:endParaRPr lang="en-GB" sz="1400" dirty="0">
              <a:latin typeface="Lato Light" panose="020F0302020204030203" pitchFamily="34" charset="77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0421402-8561-210D-CEF6-B72E7F5924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1379" y="4315308"/>
            <a:ext cx="2542692" cy="254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4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2ECEC-EF62-DC7D-4C9F-AD119D4DD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E2A6B0AA-FB2D-B6C4-DEC7-C4BF7C6ADD41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WPB.6: Source Electron Spectrum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85FF82-3777-3CFA-8731-E9EAB2CAB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18C8856-1AC0-046B-5342-39739EA79E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43B5F8-90C4-787A-BD4A-D9CA4057C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7BF21EB4-A0B1-0326-56F8-3B105334D301}"/>
              </a:ext>
            </a:extLst>
          </p:cNvPr>
          <p:cNvSpPr txBox="1">
            <a:spLocks/>
          </p:cNvSpPr>
          <p:nvPr/>
        </p:nvSpPr>
        <p:spPr>
          <a:xfrm>
            <a:off x="115724" y="1317034"/>
            <a:ext cx="4692177" cy="418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“Fast” electrons:</a:t>
            </a:r>
          </a:p>
          <a:p>
            <a:pPr lvl="1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MeV, moving ahead of protons, centred along laser axis.</a:t>
            </a:r>
          </a:p>
          <a:p>
            <a:pPr lvl="1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~50-80% of laser energy.</a:t>
            </a:r>
          </a:p>
          <a:p>
            <a:pPr lvl="1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divergence (FWHM of emission cone) ~ 30-40 degrees.</a:t>
            </a:r>
          </a:p>
          <a:p>
            <a:pPr lvl="2">
              <a:buFontTx/>
              <a:buChar char="-"/>
            </a:pPr>
            <a:r>
              <a:rPr lang="en-GB" sz="1400" dirty="0">
                <a:effectLst/>
                <a:latin typeface="Lato Light" panose="020F0302020204030203" pitchFamily="34" charset="77"/>
              </a:rPr>
              <a:t>~1x10</a:t>
            </a:r>
            <a:r>
              <a:rPr lang="en-GB" sz="1400" baseline="30000" dirty="0">
                <a:effectLst/>
                <a:latin typeface="Lato Light" panose="020F0302020204030203" pitchFamily="34" charset="77"/>
              </a:rPr>
              <a:t>9</a:t>
            </a:r>
            <a:r>
              <a:rPr lang="en-GB" sz="1400" dirty="0">
                <a:effectLst/>
                <a:latin typeface="Lato Light" panose="020F0302020204030203" pitchFamily="34" charset="77"/>
              </a:rPr>
              <a:t> electrons enter capture.</a:t>
            </a:r>
          </a:p>
          <a:p>
            <a:pPr marL="457200" lvl="1" indent="0">
              <a:buNone/>
            </a:pPr>
            <a:endParaRPr lang="en-GB" sz="1100" dirty="0">
              <a:effectLst/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r>
              <a:rPr lang="en-GB" sz="1800" dirty="0">
                <a:effectLst/>
                <a:latin typeface="Lato Light" panose="020F0302020204030203" pitchFamily="34" charset="77"/>
              </a:rPr>
              <a:t>“Co-moving” electrons:</a:t>
            </a:r>
          </a:p>
          <a:p>
            <a:pPr lvl="1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keV, moves with protons, centred along target normal.</a:t>
            </a:r>
          </a:p>
          <a:p>
            <a:pPr lvl="1">
              <a:buFontTx/>
              <a:buChar char="-"/>
            </a:pPr>
            <a:r>
              <a:rPr lang="en-GB" sz="1600" dirty="0">
                <a:effectLst/>
                <a:latin typeface="Lato Light" panose="020F0302020204030203" pitchFamily="34" charset="77"/>
              </a:rPr>
              <a:t>same numbers and velocity spectrum as ions </a:t>
            </a:r>
            <a:r>
              <a:rPr lang="en-GB" sz="1600" dirty="0">
                <a:latin typeface="Lato Light" panose="020F0302020204030203" pitchFamily="34" charset="77"/>
              </a:rPr>
              <a:t>a</a:t>
            </a:r>
            <a:r>
              <a:rPr lang="en-GB" sz="1600" dirty="0">
                <a:effectLst/>
                <a:latin typeface="Lato Light" panose="020F0302020204030203" pitchFamily="34" charset="77"/>
              </a:rPr>
              <a:t>t nozzle.</a:t>
            </a:r>
          </a:p>
          <a:p>
            <a:pPr lvl="2">
              <a:buFontTx/>
              <a:buChar char="-"/>
            </a:pPr>
            <a:r>
              <a:rPr lang="en-GB" sz="1400" dirty="0">
                <a:latin typeface="Lato Light" panose="020F0302020204030203" pitchFamily="34" charset="77"/>
              </a:rPr>
              <a:t>15 MeV protons ≈ 8 keV electrons.</a:t>
            </a:r>
            <a:r>
              <a:rPr lang="en-GB" sz="1400" dirty="0">
                <a:effectLst/>
                <a:latin typeface="Lato Light" panose="020F0302020204030203" pitchFamily="34" charset="77"/>
              </a:rPr>
              <a:t> 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000000"/>
                </a:solidFill>
                <a:latin typeface="Lato Light" panose="020F0302020204030203" pitchFamily="34" charset="77"/>
              </a:rPr>
              <a:t>L</a:t>
            </a:r>
            <a:r>
              <a:rPr lang="en-GB" sz="16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ess well studied - rarely measured directly.</a:t>
            </a:r>
          </a:p>
          <a:p>
            <a:pPr lvl="1">
              <a:buFontTx/>
              <a:buChar char="-"/>
            </a:pPr>
            <a:endParaRPr lang="en-GB" sz="2100" dirty="0">
              <a:effectLst/>
              <a:latin typeface="Lato Light" panose="020F0302020204030203" pitchFamily="34" charset="77"/>
            </a:endParaRP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CB650F-F917-22FF-37DC-106DAE124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3033" y="1695477"/>
            <a:ext cx="4430967" cy="3724141"/>
          </a:xfrm>
          <a:prstGeom prst="rect">
            <a:avLst/>
          </a:prstGeom>
        </p:spPr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5BF676C-620C-395C-C637-4EAA540F3133}"/>
              </a:ext>
            </a:extLst>
          </p:cNvPr>
          <p:cNvSpPr txBox="1">
            <a:spLocks/>
          </p:cNvSpPr>
          <p:nvPr/>
        </p:nvSpPr>
        <p:spPr>
          <a:xfrm>
            <a:off x="115725" y="5577613"/>
            <a:ext cx="8835373" cy="933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b="1" dirty="0">
                <a:solidFill>
                  <a:srgbClr val="000000"/>
                </a:solidFill>
                <a:effectLst/>
                <a:latin typeface="Lato" panose="020F0502020204030203" pitchFamily="34" charset="77"/>
              </a:rPr>
              <a:t>Impact on LhARA: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Fast electrons </a:t>
            </a:r>
            <a:r>
              <a:rPr lang="en-GB" sz="1600" dirty="0">
                <a:solidFill>
                  <a:srgbClr val="000000"/>
                </a:solidFill>
                <a:latin typeface="Lato Light" panose="020F0302020204030203" pitchFamily="34" charset="77"/>
              </a:rPr>
              <a:t>–&gt; </a:t>
            </a:r>
            <a:r>
              <a:rPr lang="en-GB" sz="16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capture.</a:t>
            </a: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000000"/>
                </a:solidFill>
                <a:latin typeface="Lato Light" panose="020F0302020204030203" pitchFamily="34" charset="77"/>
              </a:rPr>
              <a:t>C</a:t>
            </a:r>
            <a:r>
              <a:rPr lang="en-GB" sz="1600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o-moving electrons -&gt; ion beam dynamics.</a:t>
            </a:r>
            <a:endParaRPr lang="en-GB" sz="1600" dirty="0">
              <a:latin typeface="Lato Light" panose="020F0302020204030203" pitchFamily="34" charset="77"/>
              <a:sym typeface="Wingdings"/>
            </a:endParaRP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8214820-A4F4-BA25-5846-9EFEF0E19409}"/>
              </a:ext>
            </a:extLst>
          </p:cNvPr>
          <p:cNvSpPr txBox="1">
            <a:spLocks/>
          </p:cNvSpPr>
          <p:nvPr/>
        </p:nvSpPr>
        <p:spPr>
          <a:xfrm>
            <a:off x="115724" y="808467"/>
            <a:ext cx="8011134" cy="527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900" dirty="0">
                <a:effectLst/>
                <a:latin typeface="Lato Light" panose="020F0302020204030203" pitchFamily="34" charset="77"/>
              </a:rPr>
              <a:t>Two electron populations: ”fast” and “co-moving”.</a:t>
            </a:r>
          </a:p>
        </p:txBody>
      </p:sp>
    </p:spTree>
    <p:extLst>
      <p:ext uri="{BB962C8B-B14F-4D97-AF65-F5344CB8AC3E}">
        <p14:creationId xmlns:p14="http://schemas.microsoft.com/office/powerpoint/2010/main" val="2115224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WPB.6: FFA Injection 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517BF9-7A5A-729E-F3AC-5EAFD63EEA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7534" y="2129753"/>
            <a:ext cx="3951750" cy="379666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334DF0D-FD8C-1466-6028-9751646D195F}"/>
              </a:ext>
            </a:extLst>
          </p:cNvPr>
          <p:cNvGrpSpPr/>
          <p:nvPr/>
        </p:nvGrpSpPr>
        <p:grpSpPr>
          <a:xfrm>
            <a:off x="317170" y="1577730"/>
            <a:ext cx="4033528" cy="4707175"/>
            <a:chOff x="317170" y="1577730"/>
            <a:chExt cx="4033528" cy="470717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055C6EE-0475-0EAE-9309-3F9B7334C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24181"/>
            <a:stretch/>
          </p:blipFill>
          <p:spPr>
            <a:xfrm>
              <a:off x="704007" y="1577730"/>
              <a:ext cx="3646691" cy="463054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20D79AA-28FE-5B5A-0837-4C5A0DC21453}"/>
                </a:ext>
              </a:extLst>
            </p:cNvPr>
            <p:cNvSpPr/>
            <p:nvPr/>
          </p:nvSpPr>
          <p:spPr>
            <a:xfrm>
              <a:off x="317170" y="2199288"/>
              <a:ext cx="981689" cy="987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63D081-4D94-9921-5E0D-BE6B9F738603}"/>
                </a:ext>
              </a:extLst>
            </p:cNvPr>
            <p:cNvSpPr/>
            <p:nvPr/>
          </p:nvSpPr>
          <p:spPr>
            <a:xfrm>
              <a:off x="802009" y="5297769"/>
              <a:ext cx="1688342" cy="987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5952AF6-78BD-31F0-4D7C-DB08C6364B60}"/>
              </a:ext>
            </a:extLst>
          </p:cNvPr>
          <p:cNvSpPr txBox="1"/>
          <p:nvPr/>
        </p:nvSpPr>
        <p:spPr>
          <a:xfrm>
            <a:off x="239107" y="825694"/>
            <a:ext cx="43328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Previous FFA and injection line layout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AD7407-2F62-291D-98EA-07570A680E4D}"/>
              </a:ext>
            </a:extLst>
          </p:cNvPr>
          <p:cNvSpPr txBox="1"/>
          <p:nvPr/>
        </p:nvSpPr>
        <p:spPr>
          <a:xfrm>
            <a:off x="4807902" y="841439"/>
            <a:ext cx="48032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Revised design</a:t>
            </a:r>
          </a:p>
          <a:p>
            <a:pPr marL="685800" lvl="1" indent="-342900">
              <a:buFontTx/>
              <a:buChar char="-"/>
            </a:pPr>
            <a:r>
              <a:rPr lang="en-GB" sz="1600" dirty="0">
                <a:solidFill>
                  <a:srgbClr val="000000"/>
                </a:solidFill>
                <a:latin typeface="Lato Light" panose="020F0302020204030203" pitchFamily="34" charset="77"/>
                <a:sym typeface="Wingdings"/>
              </a:rPr>
              <a:t>FFA magnet spiral angle change</a:t>
            </a:r>
            <a:endParaRPr lang="en-GB" sz="1600" dirty="0">
              <a:latin typeface="Lato Light" panose="020F0302020204030203" pitchFamily="34" charset="77"/>
              <a:sym typeface="Wingdings"/>
            </a:endParaRPr>
          </a:p>
          <a:p>
            <a:pPr marL="685800" lvl="1" indent="-342900">
              <a:buFontTx/>
              <a:buChar char="-"/>
            </a:pPr>
            <a:endParaRPr lang="en-GB" sz="1800" dirty="0">
              <a:latin typeface="Lato Light" panose="020F0302020204030203" pitchFamily="34" charset="77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844493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73E12-0167-03F8-48C1-64CEFF15C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3EB40652-0302-D1F5-B0D3-052B3E4E67C1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WPB.6: R&amp;D Efforts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1ECC94-1C73-7747-FD8F-00F994432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6B17F3-233B-6369-858D-F047548A22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33351B-8757-B608-F2CC-DC6331CCA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E586CC0-CBFC-FE05-CA87-8808CE3519C7}"/>
              </a:ext>
            </a:extLst>
          </p:cNvPr>
          <p:cNvSpPr txBox="1">
            <a:spLocks/>
          </p:cNvSpPr>
          <p:nvPr/>
        </p:nvSpPr>
        <p:spPr>
          <a:xfrm>
            <a:off x="103144" y="825050"/>
            <a:ext cx="8465905" cy="56258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b="0" i="0" kern="1200">
                <a:solidFill>
                  <a:schemeClr val="tx1"/>
                </a:solidFill>
                <a:latin typeface="+mj-lt"/>
                <a:ea typeface="CMU Sans Serif" charset="0"/>
                <a:cs typeface="CMU Sans Serif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FFA: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Cavities</a:t>
            </a:r>
            <a:r>
              <a:rPr lang="en-GB" sz="1800" dirty="0">
                <a:latin typeface="Lato Light" panose="020F0302020204030203" pitchFamily="34" charset="77"/>
                <a:sym typeface="Wingdings"/>
              </a:rPr>
              <a:t>:</a:t>
            </a:r>
          </a:p>
          <a:p>
            <a:pPr lvl="2">
              <a:buFontTx/>
              <a:buChar char="-"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Spatial constraints, angle &amp; impact on tracking (cyclotron-like oscillation).</a:t>
            </a:r>
          </a:p>
          <a:p>
            <a:pPr lvl="2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P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roximity of the FFA magnets to the MA cavity core </a:t>
            </a:r>
          </a:p>
          <a:p>
            <a:pPr lvl="1">
              <a:buFontTx/>
              <a:buChar char="-"/>
            </a:pPr>
            <a:r>
              <a:rPr lang="en-GB" sz="16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Kickers</a:t>
            </a:r>
            <a:r>
              <a:rPr lang="en-GB" sz="18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:</a:t>
            </a:r>
          </a:p>
          <a:p>
            <a:pPr lvl="2">
              <a:buFontTx/>
              <a:buChar char="-"/>
            </a:pPr>
            <a:r>
              <a:rPr lang="en-GB" sz="1400" dirty="0">
                <a:solidFill>
                  <a:srgbClr val="000000"/>
                </a:solidFill>
                <a:latin typeface="Lato Light" panose="020F0302020204030203" pitchFamily="34" charset="77"/>
              </a:rPr>
              <a:t>Possibly 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shorter &amp; stronger.</a:t>
            </a:r>
          </a:p>
          <a:p>
            <a:pPr lvl="3">
              <a:buFontTx/>
              <a:buChar char="-"/>
            </a:pP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Worst case, 2 kickers will be needed instead of 1.</a:t>
            </a:r>
          </a:p>
          <a:p>
            <a:pPr lvl="2">
              <a:buFontTx/>
              <a:buChar char="-"/>
            </a:pPr>
            <a:r>
              <a:rPr lang="en-GB" sz="14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Maximum field on ferrite cavity should be kept &lt; 0.05T (from kicker).</a:t>
            </a:r>
            <a:endParaRPr lang="en-GB" sz="1400" dirty="0">
              <a:solidFill>
                <a:srgbClr val="000000"/>
              </a:solidFill>
              <a:latin typeface="Lato Light" panose="020F0302020204030203" pitchFamily="34" charset="77"/>
            </a:endParaRPr>
          </a:p>
          <a:p>
            <a:pPr lvl="1">
              <a:buFontTx/>
              <a:buChar char="-"/>
            </a:pPr>
            <a:r>
              <a:rPr lang="en-GB" sz="1600" dirty="0">
                <a:solidFill>
                  <a:srgbClr val="000000"/>
                </a:solidFill>
                <a:latin typeface="Lato Light" panose="020F0302020204030203" pitchFamily="34" charset="77"/>
              </a:rPr>
              <a:t>G</a:t>
            </a:r>
            <a:r>
              <a:rPr lang="en-GB" sz="1600" u="none" strike="noStrike" dirty="0">
                <a:solidFill>
                  <a:srgbClr val="000000"/>
                </a:solidFill>
                <a:effectLst/>
                <a:latin typeface="Lato Light" panose="020F0302020204030203" pitchFamily="34" charset="77"/>
              </a:rPr>
              <a:t>ood field region being extended to cover 15 MeV.</a:t>
            </a:r>
          </a:p>
          <a:p>
            <a:pPr lvl="1">
              <a:buFontTx/>
              <a:buChar char="-"/>
            </a:pPr>
            <a:endParaRPr lang="en-GB" sz="1600" dirty="0">
              <a:solidFill>
                <a:srgbClr val="000000"/>
              </a:solidFill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2000" dirty="0">
                <a:latin typeface="Lato Light" panose="020F0302020204030203" pitchFamily="34" charset="77"/>
                <a:sym typeface="Wingdings"/>
              </a:rPr>
              <a:t>Stage 1 final focus: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4-quad configuration (mini-beam scheme)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Octupoles in regions with asymmetric beam 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Field map generation for GPT</a:t>
            </a:r>
          </a:p>
          <a:p>
            <a:pPr lvl="2">
              <a:buFontTx/>
              <a:buChar char="-"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Non-standard elements (octupole)</a:t>
            </a:r>
          </a:p>
          <a:p>
            <a:pPr lvl="2">
              <a:buFontTx/>
              <a:buChar char="-"/>
            </a:pPr>
            <a:r>
              <a:rPr lang="en-GB" sz="1400" dirty="0">
                <a:latin typeface="Lato Light" panose="020F0302020204030203" pitchFamily="34" charset="77"/>
                <a:sym typeface="Wingdings"/>
              </a:rPr>
              <a:t>Cross-code consistency  </a:t>
            </a:r>
          </a:p>
          <a:p>
            <a:pPr lvl="2"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  <a:p>
            <a:pPr>
              <a:buFontTx/>
              <a:buChar char="-"/>
            </a:pPr>
            <a:r>
              <a:rPr lang="en-GB" sz="1800" dirty="0">
                <a:latin typeface="Lato Light" panose="020F0302020204030203" pitchFamily="34" charset="77"/>
                <a:sym typeface="Wingdings"/>
              </a:rPr>
              <a:t>PMQs for LhARA beam capture: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Geometry &amp; material provided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Field maps to be generated &amp; converted (Poisson </a:t>
            </a:r>
            <a:r>
              <a:rPr lang="en-GB" sz="1600" dirty="0" err="1">
                <a:latin typeface="Lato Light" panose="020F0302020204030203" pitchFamily="34" charset="77"/>
                <a:sym typeface="Wingdings"/>
              </a:rPr>
              <a:t>Superfish</a:t>
            </a:r>
            <a:r>
              <a:rPr lang="en-GB" sz="1600" dirty="0">
                <a:latin typeface="Lato Light" panose="020F0302020204030203" pitchFamily="34" charset="77"/>
                <a:sym typeface="Wingdings"/>
              </a:rPr>
              <a:t>).</a:t>
            </a:r>
          </a:p>
          <a:p>
            <a:pPr lvl="1">
              <a:buFontTx/>
              <a:buChar char="-"/>
            </a:pPr>
            <a:r>
              <a:rPr lang="en-GB" sz="1600" dirty="0">
                <a:latin typeface="Lato Light" panose="020F0302020204030203" pitchFamily="34" charset="77"/>
                <a:sym typeface="Wingdings"/>
              </a:rPr>
              <a:t>Impact on proton and electron dynamics….</a:t>
            </a:r>
          </a:p>
          <a:p>
            <a:pPr>
              <a:buFontTx/>
              <a:buChar char="-"/>
            </a:pPr>
            <a:endParaRPr lang="en-GB" sz="2000" dirty="0">
              <a:latin typeface="Lato Light" panose="020F0302020204030203" pitchFamily="34" charset="77"/>
              <a:sym typeface="Wingding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CB56F0-DBB8-81F3-3D0A-64DD9C46A7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179" t="3512" r="5778" b="26120"/>
          <a:stretch/>
        </p:blipFill>
        <p:spPr>
          <a:xfrm>
            <a:off x="5900884" y="3052909"/>
            <a:ext cx="3139971" cy="376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53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25EDBF-C186-BE42-BBCE-4022CFD2E4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35" r="12658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6" name="Title 3">
            <a:extLst>
              <a:ext uri="{FF2B5EF4-FFF2-40B4-BE49-F238E27FC236}">
                <a16:creationId xmlns:a16="http://schemas.microsoft.com/office/drawing/2014/main" id="{3CD999A4-30CB-3348-B27C-E80E8258DBCA}"/>
              </a:ext>
            </a:extLst>
          </p:cNvPr>
          <p:cNvSpPr txBox="1">
            <a:spLocks/>
          </p:cNvSpPr>
          <p:nvPr/>
        </p:nvSpPr>
        <p:spPr>
          <a:xfrm>
            <a:off x="1269338" y="3408158"/>
            <a:ext cx="6858000" cy="651272"/>
          </a:xfrm>
          <a:prstGeom prst="rect">
            <a:avLst/>
          </a:prstGeom>
          <a:solidFill>
            <a:srgbClr val="FFFFFF">
              <a:alpha val="86000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300" dirty="0"/>
              <a:t>Thank you</a:t>
            </a:r>
          </a:p>
        </p:txBody>
      </p:sp>
      <p:pic>
        <p:nvPicPr>
          <p:cNvPr id="18" name="Picture 17" descr="JPEG_print_logo_large.jpg">
            <a:extLst>
              <a:ext uri="{FF2B5EF4-FFF2-40B4-BE49-F238E27FC236}">
                <a16:creationId xmlns:a16="http://schemas.microsoft.com/office/drawing/2014/main" id="{059786C8-1F09-AD4D-8207-588BFFD748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567" y="177198"/>
            <a:ext cx="1645542" cy="821900"/>
          </a:xfrm>
          <a:prstGeom prst="rect">
            <a:avLst/>
          </a:prstGeom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A79C6296-B5BC-CF41-8C3D-B0151C3B033F}"/>
              </a:ext>
            </a:extLst>
          </p:cNvPr>
          <p:cNvSpPr txBox="1">
            <a:spLocks/>
          </p:cNvSpPr>
          <p:nvPr/>
        </p:nvSpPr>
        <p:spPr>
          <a:xfrm>
            <a:off x="2312433" y="5804945"/>
            <a:ext cx="4519133" cy="803566"/>
          </a:xfrm>
          <a:prstGeom prst="rect">
            <a:avLst/>
          </a:prstGeom>
          <a:solidFill>
            <a:srgbClr val="FFFFFF">
              <a:alpha val="86000"/>
            </a:srgb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/>
              <a:t>William Shields</a:t>
            </a:r>
          </a:p>
          <a:p>
            <a:pPr algn="ctr"/>
            <a:r>
              <a:rPr lang="en-US" sz="1500" dirty="0">
                <a:hlinkClick r:id="rId5"/>
              </a:rPr>
              <a:t>william.shields@rhul.ac.uk</a:t>
            </a:r>
            <a:endParaRPr lang="en-US" sz="1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C860A-9D86-60A2-8CEC-29BAC8999F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5"/>
          <a:stretch/>
        </p:blipFill>
        <p:spPr>
          <a:xfrm>
            <a:off x="7302265" y="1765632"/>
            <a:ext cx="1647844" cy="7176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6BA1F0-1DC3-767D-85DF-CF6DDB3DF1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2265" y="1100329"/>
            <a:ext cx="1647844" cy="55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425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189032</TotalTime>
  <Words>476</Words>
  <Application>Microsoft Macintosh PowerPoint</Application>
  <PresentationFormat>On-screen Show (4:3)</PresentationFormat>
  <Paragraphs>92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Aptos</vt:lpstr>
      <vt:lpstr>Arial</vt:lpstr>
      <vt:lpstr>Calibri</vt:lpstr>
      <vt:lpstr>CMU Sans Serif</vt:lpstr>
      <vt:lpstr>Helvetica</vt:lpstr>
      <vt:lpstr>Lato</vt:lpstr>
      <vt:lpstr>Lato Light</vt:lpstr>
      <vt:lpstr>Office Theme</vt:lpstr>
      <vt:lpstr>Custom Design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</cp:lastModifiedBy>
  <cp:revision>4353</cp:revision>
  <cp:lastPrinted>2019-12-05T12:11:41Z</cp:lastPrinted>
  <dcterms:created xsi:type="dcterms:W3CDTF">2016-06-23T20:10:34Z</dcterms:created>
  <dcterms:modified xsi:type="dcterms:W3CDTF">2024-11-05T14:32:57Z</dcterms:modified>
</cp:coreProperties>
</file>