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1563" r:id="rId3"/>
    <p:sldId id="1564" r:id="rId4"/>
    <p:sldId id="257" r:id="rId5"/>
    <p:sldId id="1565" r:id="rId6"/>
    <p:sldId id="259" r:id="rId7"/>
    <p:sldId id="1562" r:id="rId8"/>
    <p:sldId id="1561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58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52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11/5/24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11/5/24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165D8E9-DED5-EDA2-B0F5-9C260D03E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8699" y="0"/>
            <a:ext cx="12407750" cy="645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5 November, 2024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email&#10;&#10;Description automatically generated">
            <a:extLst>
              <a:ext uri="{FF2B5EF4-FFF2-40B4-BE49-F238E27FC236}">
                <a16:creationId xmlns:a16="http://schemas.microsoft.com/office/drawing/2014/main" id="{CE0A46AD-ECA4-EADC-E04D-3C3C77D56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" y="695486"/>
            <a:ext cx="9134179" cy="44480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148976-22C7-7A74-7A57-4A6DB4FA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Great Exhibition Road Festival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710EC-5772-0849-8CF9-B9B4B71BB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5336" y="1697073"/>
            <a:ext cx="3068663" cy="3020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</a:rPr>
              <a:t>Proposal submitted</a:t>
            </a:r>
          </a:p>
          <a:p>
            <a:pPr indent="-204788"/>
            <a:r>
              <a:rPr lang="en-US" sz="1800" dirty="0">
                <a:solidFill>
                  <a:srgbClr val="0070C0"/>
                </a:solidFill>
              </a:rPr>
              <a:t>Many tanks to:</a:t>
            </a:r>
          </a:p>
          <a:p>
            <a:pPr lvl="1"/>
            <a:r>
              <a:rPr lang="en-US" sz="1600" dirty="0">
                <a:solidFill>
                  <a:srgbClr val="0070C0"/>
                </a:solidFill>
              </a:rPr>
              <a:t>Will S, Jason, Pat, &amp; Colin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230785-8435-5C00-2757-8907D2B44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005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8AA1F-5563-8CD8-366D-540FA1EBE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Added to ”Documentation” tab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1DCA9-5069-B2A0-D5AA-9E769785FE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 proposals “owned” by, e.g. EB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Created new heading:</a:t>
            </a:r>
          </a:p>
          <a:p>
            <a:pPr lvl="1"/>
            <a:r>
              <a:rPr lang="en-US" dirty="0" err="1"/>
              <a:t>wiki:Research</a:t>
            </a:r>
            <a:r>
              <a:rPr lang="en-US" dirty="0"/>
              <a:t>/</a:t>
            </a:r>
            <a:r>
              <a:rPr lang="en-US" dirty="0" err="1"/>
              <a:t>LhARA</a:t>
            </a:r>
            <a:r>
              <a:rPr lang="en-US" dirty="0"/>
              <a:t>/Documents/Proposals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86D42-A65F-ADA6-AAEA-DD75068BB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829652-8C4B-2229-C5B5-36EC80488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14" y="2934970"/>
            <a:ext cx="8977393" cy="122550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14295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19F97-13B0-52C2-4566-3DF301D52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Bridging Period: costing 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A0ABCB-EC93-2732-F7C8-B6F0B2FF4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8337"/>
            <a:ext cx="9144000" cy="4187133"/>
          </a:xfrm>
        </p:spPr>
        <p:txBody>
          <a:bodyPr>
            <a:normAutofit lnSpcReduction="10000"/>
          </a:bodyPr>
          <a:lstStyle/>
          <a:p>
            <a:r>
              <a:rPr lang="en-US" i="1" dirty="0"/>
              <a:t>Still (!) </a:t>
            </a:r>
            <a:r>
              <a:rPr lang="en-US" dirty="0"/>
              <a:t>working through the end game:</a:t>
            </a:r>
          </a:p>
          <a:p>
            <a:pPr lvl="1"/>
            <a:r>
              <a:rPr lang="en-US" dirty="0"/>
              <a:t>Waiting for STFC …</a:t>
            </a:r>
          </a:p>
          <a:p>
            <a:pPr lvl="1"/>
            <a:endParaRPr lang="en-US" dirty="0"/>
          </a:p>
          <a:p>
            <a:r>
              <a:rPr lang="en-US" dirty="0"/>
              <a:t>Bridging Period document:</a:t>
            </a:r>
          </a:p>
          <a:p>
            <a:pPr lvl="1"/>
            <a:r>
              <a:rPr lang="en-US" dirty="0"/>
              <a:t>Still polishing milestones …</a:t>
            </a:r>
          </a:p>
          <a:p>
            <a:pPr lvl="1"/>
            <a:endParaRPr lang="en-US" dirty="0"/>
          </a:p>
          <a:p>
            <a:r>
              <a:rPr lang="en-US" i="1" u="sng" dirty="0"/>
              <a:t>Benefits analysis:</a:t>
            </a:r>
          </a:p>
          <a:p>
            <a:pPr lvl="1"/>
            <a:r>
              <a:rPr lang="en-US" dirty="0"/>
              <a:t>Need to take hold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8F0CC0-17F3-90C3-0D78-0A35C99F0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387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0494-6307-137C-689E-D4BDFA44B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councils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71B7C-8ECB-46A5-8317-662601B87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MRC:</a:t>
            </a:r>
          </a:p>
          <a:p>
            <a:pPr lvl="1"/>
            <a:r>
              <a:rPr lang="en-US" dirty="0"/>
              <a:t>Informal feedback:</a:t>
            </a:r>
          </a:p>
          <a:p>
            <a:pPr lvl="2"/>
            <a:r>
              <a:rPr lang="en-US" dirty="0"/>
              <a:t>MRC Council “need to be convinced”; not priority for investment</a:t>
            </a:r>
          </a:p>
          <a:p>
            <a:pPr lvl="2"/>
            <a:r>
              <a:rPr lang="en-US" dirty="0"/>
              <a:t>MCR EB “</a:t>
            </a:r>
            <a:r>
              <a:rPr lang="en-US" dirty="0" err="1"/>
              <a:t>recognise</a:t>
            </a:r>
            <a:r>
              <a:rPr lang="en-US" dirty="0"/>
              <a:t> opportunity”; not priority for investment, but:</a:t>
            </a:r>
          </a:p>
          <a:p>
            <a:pPr lvl="3"/>
            <a:r>
              <a:rPr lang="en-US" dirty="0">
                <a:solidFill>
                  <a:srgbClr val="FF0000"/>
                </a:solidFill>
              </a:rPr>
              <a:t>Need to engage more strongly with clinical/pre-clinical communities</a:t>
            </a:r>
          </a:p>
          <a:p>
            <a:r>
              <a:rPr lang="en-US" dirty="0"/>
              <a:t>Also, informal recognition of “falling between stools”</a:t>
            </a:r>
          </a:p>
          <a:p>
            <a:endParaRPr lang="en-US" dirty="0"/>
          </a:p>
          <a:p>
            <a:r>
              <a:rPr lang="en-US" dirty="0"/>
              <a:t>Engagement, generally, important going forward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A69836-0B37-6B4B-A340-29FF2545E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985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35D04-0B28-5A0C-E65E-1F5DB9BFD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conceptual design report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39929-D96B-7660-EEC9-03BC1D83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E88A1A-1109-C65E-3CD1-BE074E3CB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18" y="563098"/>
            <a:ext cx="3219927" cy="455660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2F92B9-BC6B-581C-12AA-0AB3E536D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513" y="532102"/>
            <a:ext cx="2641617" cy="3738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B86284-8D33-C4A1-1E98-4178611203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9388" y="787130"/>
            <a:ext cx="2641617" cy="3738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3915C0-95EE-210E-49EC-5723C72148C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62938"/>
          <a:stretch/>
        </p:blipFill>
        <p:spPr>
          <a:xfrm>
            <a:off x="6470963" y="3735965"/>
            <a:ext cx="2638319" cy="138373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FCF76C1-270E-A1BD-161F-CD095806EF6E}"/>
              </a:ext>
            </a:extLst>
          </p:cNvPr>
          <p:cNvSpPr txBox="1"/>
          <p:nvPr/>
        </p:nvSpPr>
        <p:spPr>
          <a:xfrm>
            <a:off x="3404171" y="4420885"/>
            <a:ext cx="171521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Still some gaps; </a:t>
            </a:r>
          </a:p>
          <a:p>
            <a:r>
              <a:rPr lang="en-US" b="1" dirty="0">
                <a:solidFill>
                  <a:schemeClr val="bg1"/>
                </a:solidFill>
              </a:rPr>
              <a:t>we keep going!</a:t>
            </a:r>
          </a:p>
        </p:txBody>
      </p:sp>
    </p:spTree>
    <p:extLst>
      <p:ext uri="{BB962C8B-B14F-4D97-AF65-F5344CB8AC3E}">
        <p14:creationId xmlns:p14="http://schemas.microsoft.com/office/powerpoint/2010/main" val="664438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EFCE78-59F2-513C-E76E-70E28EC35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731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7CEE28-7EC2-7B6E-13E4-44AECCF7C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003" y="83026"/>
            <a:ext cx="6564087" cy="563098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Collaboration meeting #7:</a:t>
            </a:r>
            <a:br>
              <a:rPr lang="en-US" sz="2400" dirty="0"/>
            </a:br>
            <a:r>
              <a:rPr lang="en-US" sz="2400" dirty="0"/>
              <a:t>UCL 7—8 Apr25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4F93C-DA1C-A1D0-C85E-75D39224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217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6324"/>
            <a:ext cx="9144000" cy="3729556"/>
          </a:xfrm>
        </p:spPr>
        <p:txBody>
          <a:bodyPr/>
          <a:lstStyle/>
          <a:p>
            <a:r>
              <a:rPr lang="en-US" dirty="0"/>
              <a:t>Next CM … UCL, 7—8 Apr25</a:t>
            </a:r>
          </a:p>
          <a:p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/>
              <a:t>WPA, Tsk 5; &amp; WPB, Tsk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221</TotalTime>
  <Words>200</Words>
  <Application>Microsoft Macintosh PowerPoint</Application>
  <PresentationFormat>On-screen Show (16:9)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KL-standard-black</vt:lpstr>
      <vt:lpstr>Update and news</vt:lpstr>
      <vt:lpstr>Great Exhibition Road Festival</vt:lpstr>
      <vt:lpstr>Added to ”Documentation” tab</vt:lpstr>
      <vt:lpstr>Bridging Period: costing …</vt:lpstr>
      <vt:lpstr>Research councils</vt:lpstr>
      <vt:lpstr>ITRF/LhARA conceptual design report</vt:lpstr>
      <vt:lpstr>Collaboration meeting #7: UCL 7—8 Apr25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 (STFC,RAL,PPD)</cp:lastModifiedBy>
  <cp:revision>10</cp:revision>
  <dcterms:created xsi:type="dcterms:W3CDTF">2024-07-16T12:17:28Z</dcterms:created>
  <dcterms:modified xsi:type="dcterms:W3CDTF">2024-11-05T10:06:27Z</dcterms:modified>
</cp:coreProperties>
</file>