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1562" r:id="rId4"/>
    <p:sldId id="1563" r:id="rId5"/>
    <p:sldId id="1564" r:id="rId6"/>
    <p:sldId id="259" r:id="rId7"/>
    <p:sldId id="1561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70" autoAdjust="0"/>
    <p:restoredTop sz="50000" autoAdjust="0"/>
  </p:normalViewPr>
  <p:slideViewPr>
    <p:cSldViewPr snapToGrid="0" snapToObjects="1">
      <p:cViewPr varScale="1">
        <p:scale>
          <a:sx n="164" d="100"/>
          <a:sy n="164" d="100"/>
        </p:scale>
        <p:origin x="816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9/24/24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9/24/24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tx2">
              <a:lumMod val="60000"/>
              <a:lumOff val="40000"/>
            </a:schemeClr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24 September, 2024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4" name="Picture 2" descr="STFC logo">
            <a:extLst>
              <a:ext uri="{FF2B5EF4-FFF2-40B4-BE49-F238E27FC236}">
                <a16:creationId xmlns:a16="http://schemas.microsoft.com/office/drawing/2014/main" id="{84974E98-9E1C-9CE5-E672-EC0B9FCB9D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415" y="0"/>
            <a:ext cx="1403585" cy="3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8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4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75443"/>
            <a:ext cx="4572000" cy="563097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" y="1150885"/>
            <a:ext cx="4571999" cy="3992615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1" y="575444"/>
            <a:ext cx="4572000" cy="563098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7956" y="1150885"/>
            <a:ext cx="4571999" cy="3992614"/>
          </a:xfrm>
        </p:spPr>
        <p:txBody>
          <a:bodyPr/>
          <a:lstStyle>
            <a:lvl1pPr>
              <a:defRPr sz="2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40000"/>
                    <a:lumOff val="6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40000"/>
                    <a:lumOff val="6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Update and news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19F97-13B0-52C2-4566-3DF301D52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Bridging Period: costing …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A0ABCB-EC93-2732-F7C8-B6F0B2FF4D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Late, but now in</a:t>
            </a:r>
            <a:br>
              <a:rPr lang="en-US" dirty="0"/>
            </a:br>
            <a:r>
              <a:rPr lang="en-US" dirty="0"/>
              <a:t>end game:</a:t>
            </a:r>
          </a:p>
          <a:p>
            <a:pPr lvl="1"/>
            <a:r>
              <a:rPr lang="en-US" dirty="0"/>
              <a:t>Total “OK”</a:t>
            </a:r>
          </a:p>
          <a:p>
            <a:pPr lvl="1"/>
            <a:r>
              <a:rPr lang="en-US" dirty="0"/>
              <a:t>Probably will still</a:t>
            </a:r>
            <a:br>
              <a:rPr lang="en-US" dirty="0"/>
            </a:br>
            <a:r>
              <a:rPr lang="en-US" dirty="0"/>
              <a:t>change as </a:t>
            </a:r>
            <a:r>
              <a:rPr lang="en-US" dirty="0" err="1"/>
              <a:t>FeC</a:t>
            </a:r>
            <a:r>
              <a:rPr lang="en-US" dirty="0"/>
              <a:t> fed</a:t>
            </a:r>
            <a:br>
              <a:rPr lang="en-US" dirty="0"/>
            </a:br>
            <a:r>
              <a:rPr lang="en-US" dirty="0"/>
              <a:t>in with STFC</a:t>
            </a:r>
          </a:p>
          <a:p>
            <a:pPr lvl="1"/>
            <a:r>
              <a:rPr lang="en-US" dirty="0"/>
              <a:t>CW/KL start liaison</a:t>
            </a:r>
            <a:br>
              <a:rPr lang="en-US" dirty="0"/>
            </a:br>
            <a:r>
              <a:rPr lang="en-US" dirty="0"/>
              <a:t>with </a:t>
            </a:r>
            <a:r>
              <a:rPr lang="en-US" dirty="0" err="1"/>
              <a:t>S.Verth</a:t>
            </a:r>
            <a:r>
              <a:rPr lang="en-US" dirty="0"/>
              <a:t>, </a:t>
            </a:r>
            <a:r>
              <a:rPr lang="en-US" dirty="0" err="1"/>
              <a:t>D.Brown</a:t>
            </a:r>
            <a:br>
              <a:rPr lang="en-US" dirty="0"/>
            </a:br>
            <a:r>
              <a:rPr lang="en-US" dirty="0"/>
              <a:t>(STFC) today</a:t>
            </a:r>
          </a:p>
          <a:p>
            <a:r>
              <a:rPr lang="en-US" dirty="0"/>
              <a:t>Bridging Period</a:t>
            </a:r>
            <a:br>
              <a:rPr lang="en-US" dirty="0"/>
            </a:br>
            <a:r>
              <a:rPr lang="en-US" dirty="0"/>
              <a:t>document:</a:t>
            </a:r>
          </a:p>
          <a:p>
            <a:pPr lvl="1"/>
            <a:r>
              <a:rPr lang="en-US" dirty="0"/>
              <a:t>Complete as series</a:t>
            </a:r>
            <a:br>
              <a:rPr lang="en-US" dirty="0"/>
            </a:br>
            <a:r>
              <a:rPr lang="en-US" dirty="0"/>
              <a:t>of revisions:</a:t>
            </a:r>
          </a:p>
          <a:p>
            <a:pPr lvl="2"/>
            <a:r>
              <a:rPr lang="en-US" dirty="0"/>
              <a:t>“Issue 1”: cost only</a:t>
            </a:r>
          </a:p>
          <a:p>
            <a:pPr lvl="1"/>
            <a:r>
              <a:rPr lang="en-US" dirty="0"/>
              <a:t>Then add project plan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8F0CC0-17F3-90C3-0D78-0A35C99F0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915410-851C-FDD5-BCA0-13746E98A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313" y="679336"/>
            <a:ext cx="5469942" cy="440410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89387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EFA3E-2CBB-C8E5-1811-1B5E6F0D8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Bridging Period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4205BE-8A04-C7FE-7BF8-E62A2D537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F00402D-EB18-6A94-DA7F-54D02B9544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182614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Define bridging </a:t>
            </a:r>
            <a:r>
              <a:rPr lang="en-US" dirty="0" err="1"/>
              <a:t>programme</a:t>
            </a:r>
            <a:r>
              <a:rPr lang="en-US" dirty="0"/>
              <a:t> to </a:t>
            </a:r>
            <a:r>
              <a:rPr lang="en-US" dirty="0" err="1"/>
              <a:t>optimise</a:t>
            </a:r>
            <a:r>
              <a:rPr lang="en-US" dirty="0"/>
              <a:t> delivery of:</a:t>
            </a:r>
          </a:p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Biology/proof-of-principle </a:t>
            </a:r>
            <a:r>
              <a:rPr lang="en-US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programme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R&amp;D </a:t>
            </a:r>
            <a:r>
              <a:rPr lang="en-US" dirty="0" err="1">
                <a:solidFill>
                  <a:schemeClr val="accent6">
                    <a:lumMod val="40000"/>
                    <a:lumOff val="60000"/>
                  </a:schemeClr>
                </a:solidFill>
              </a:rPr>
              <a:t>programme</a:t>
            </a: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to address key project risks</a:t>
            </a:r>
          </a:p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Strategic partnerships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E8F46B-915B-4F29-EE78-721D77A4B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26" y="2669288"/>
            <a:ext cx="5873462" cy="203444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497963-FB7D-EFA2-479D-B57750AA9D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69" t="5239" r="1852" b="15873"/>
          <a:stretch/>
        </p:blipFill>
        <p:spPr>
          <a:xfrm>
            <a:off x="6238066" y="1962377"/>
            <a:ext cx="2611463" cy="311994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22464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6B9AB-5938-FD19-4161-EBA2584B6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Building the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994FE-D53C-A184-9A38-6C473D7D5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Bridging resources crucial </a:t>
            </a:r>
            <a:r>
              <a:rPr lang="en-US" i="1" dirty="0"/>
              <a:t>baseline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2-year horizon challenges us to build for longer term</a:t>
            </a:r>
          </a:p>
          <a:p>
            <a:r>
              <a:rPr lang="en-US" dirty="0"/>
              <a:t>Need to set goals to seek additional resource:</a:t>
            </a:r>
          </a:p>
          <a:p>
            <a:pPr lvl="1"/>
            <a:r>
              <a:rPr lang="en-US" dirty="0"/>
              <a:t>Build upon baseline:</a:t>
            </a:r>
          </a:p>
          <a:p>
            <a:pPr lvl="2"/>
            <a:r>
              <a:rPr lang="en-US" dirty="0"/>
              <a:t>“Breadth via engagement”, e.g.:</a:t>
            </a:r>
          </a:p>
          <a:p>
            <a:pPr lvl="3"/>
            <a:r>
              <a:rPr lang="en-US" dirty="0"/>
              <a:t>ART meeting series, further engagement with biomedical meetings, …</a:t>
            </a:r>
          </a:p>
          <a:p>
            <a:pPr lvl="1"/>
            <a:r>
              <a:rPr lang="en-US" dirty="0"/>
              <a:t>Enhance baseline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Topic-specific proposals, e.g. to:</a:t>
            </a:r>
          </a:p>
          <a:p>
            <a:pPr lvl="3"/>
            <a:r>
              <a:rPr lang="en-US" dirty="0"/>
              <a:t>Underpin radiobiology </a:t>
            </a:r>
            <a:r>
              <a:rPr lang="en-US" dirty="0" err="1"/>
              <a:t>programme</a:t>
            </a:r>
            <a:r>
              <a:rPr lang="en-US" dirty="0"/>
              <a:t> at SCAPA and elsewhere</a:t>
            </a:r>
          </a:p>
          <a:p>
            <a:pPr lvl="3"/>
            <a:r>
              <a:rPr lang="en-US" dirty="0"/>
              <a:t>Develop </a:t>
            </a:r>
            <a:r>
              <a:rPr lang="en-US" dirty="0" err="1"/>
              <a:t>SmartPhantom</a:t>
            </a:r>
            <a:r>
              <a:rPr lang="en-US" dirty="0"/>
              <a:t> into a device that can serve </a:t>
            </a:r>
            <a:r>
              <a:rPr lang="en-US" dirty="0" err="1"/>
              <a:t>rbio</a:t>
            </a:r>
            <a:r>
              <a:rPr lang="en-US" dirty="0"/>
              <a:t> </a:t>
            </a:r>
            <a:r>
              <a:rPr lang="en-US" dirty="0" err="1"/>
              <a:t>programme</a:t>
            </a:r>
            <a:endParaRPr lang="en-US" dirty="0"/>
          </a:p>
          <a:p>
            <a:pPr lvl="3"/>
            <a:r>
              <a:rPr lang="en-US" dirty="0"/>
              <a:t>Develop high-density plasma trap (source/capture)</a:t>
            </a:r>
          </a:p>
          <a:p>
            <a:pPr lvl="3"/>
            <a:r>
              <a:rPr lang="en-US" dirty="0"/>
              <a:t>Advanced computing for many-body problems:</a:t>
            </a:r>
          </a:p>
          <a:p>
            <a:pPr lvl="4"/>
            <a:r>
              <a:rPr lang="en-US" dirty="0"/>
              <a:t>Advancing GATE/TOPAZ, space-charge, FFA tracking …</a:t>
            </a:r>
          </a:p>
          <a:p>
            <a:pPr lvl="3"/>
            <a:r>
              <a:rPr lang="en-US" dirty="0"/>
              <a:t>Outreach and engagement:</a:t>
            </a:r>
          </a:p>
          <a:p>
            <a:pPr lvl="4"/>
            <a:r>
              <a:rPr lang="en-US" dirty="0"/>
              <a:t>Roadshow with target of RS Summer Exhibition 2026:</a:t>
            </a:r>
          </a:p>
          <a:p>
            <a:pPr lvl="5"/>
            <a:r>
              <a:rPr lang="en-US" dirty="0">
                <a:solidFill>
                  <a:schemeClr val="bg2"/>
                </a:solidFill>
              </a:rPr>
              <a:t>Way point: 2025 </a:t>
            </a:r>
            <a:r>
              <a:rPr lang="en-US" dirty="0" err="1">
                <a:solidFill>
                  <a:schemeClr val="bg2"/>
                </a:solidFill>
              </a:rPr>
              <a:t>Exxhibution</a:t>
            </a:r>
            <a:r>
              <a:rPr lang="en-US" dirty="0">
                <a:solidFill>
                  <a:schemeClr val="bg2"/>
                </a:solidFill>
              </a:rPr>
              <a:t> Road Science Festival	</a:t>
            </a:r>
            <a:r>
              <a:rPr lang="en-US" dirty="0"/>
              <a:t> </a:t>
            </a:r>
          </a:p>
          <a:p>
            <a:pPr lvl="4"/>
            <a:endParaRPr lang="en-US" dirty="0"/>
          </a:p>
          <a:p>
            <a:pPr lvl="3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2DF408-9BE5-0473-2E44-86F1E90D4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155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D6C31-DE88-DE80-14FA-EF49ABFEE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Bridging to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9B2DBF-1B4A-AEFB-4FDD-0DE1E9EB1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1068" y="563098"/>
            <a:ext cx="5502931" cy="458040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bg1"/>
                </a:solidFill>
              </a:rPr>
              <a:t>As it looks now:</a:t>
            </a:r>
          </a:p>
          <a:p>
            <a:r>
              <a:rPr lang="en-US" dirty="0"/>
              <a:t>Guided to bid for full ITRF/</a:t>
            </a:r>
            <a:r>
              <a:rPr lang="en-US" dirty="0" err="1"/>
              <a:t>LhARA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£225M; staging, pre-construction R&amp;D</a:t>
            </a:r>
          </a:p>
          <a:p>
            <a:pPr lvl="3"/>
            <a:endParaRPr lang="en-US" dirty="0"/>
          </a:p>
          <a:p>
            <a:pPr marL="0" indent="0">
              <a:buNone/>
            </a:pPr>
            <a:r>
              <a:rPr lang="en-US" i="1" u="sng" dirty="0">
                <a:solidFill>
                  <a:schemeClr val="bg1"/>
                </a:solidFill>
              </a:rPr>
              <a:t>What will it look like:</a:t>
            </a:r>
          </a:p>
          <a:p>
            <a:r>
              <a:rPr lang="en-US" dirty="0"/>
              <a:t>“Answers on a post-card, please”</a:t>
            </a:r>
          </a:p>
          <a:p>
            <a:pPr lvl="2"/>
            <a:endParaRPr lang="en-US" dirty="0"/>
          </a:p>
          <a:p>
            <a:pPr marL="0" indent="0">
              <a:buNone/>
            </a:pPr>
            <a:r>
              <a:rPr lang="en-US" i="1" u="sng" dirty="0">
                <a:solidFill>
                  <a:schemeClr val="bg1"/>
                </a:solidFill>
              </a:rPr>
              <a:t>What we know we need:</a:t>
            </a:r>
          </a:p>
          <a:p>
            <a:r>
              <a:rPr lang="en-US" dirty="0"/>
              <a:t>5-year R&amp;D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Essentially as defined in CCAP-TN-10</a:t>
            </a:r>
          </a:p>
          <a:p>
            <a:pPr lvl="1"/>
            <a:r>
              <a:rPr lang="en-US" dirty="0"/>
              <a:t>~£20M over 4/5 years</a:t>
            </a:r>
          </a:p>
          <a:p>
            <a:r>
              <a:rPr lang="en-US" dirty="0"/>
              <a:t>We need to be ready to deliver this proposal in 12—18 months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0B3CB-2AD3-68BF-DD8D-77E50A739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9FC540-B55C-11E2-F6EB-E525240747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26" y="61993"/>
            <a:ext cx="3547046" cy="50195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47807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35D04-0B28-5A0C-E65E-1F5DB9BFD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ITRF/</a:t>
            </a:r>
            <a:r>
              <a:rPr lang="en-US" dirty="0" err="1"/>
              <a:t>LhARA</a:t>
            </a:r>
            <a:r>
              <a:rPr lang="en-US" dirty="0"/>
              <a:t> conceptual design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FD1E27-FD66-C206-581F-CD872CD75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91892"/>
            <a:ext cx="9144000" cy="4151608"/>
          </a:xfrm>
        </p:spPr>
        <p:txBody>
          <a:bodyPr/>
          <a:lstStyle/>
          <a:p>
            <a:r>
              <a:rPr lang="en-US" dirty="0"/>
              <a:t>Coming together; now becoming urgent 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39929-D96B-7660-EEC9-03BC1D832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438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6324"/>
            <a:ext cx="9144000" cy="3729556"/>
          </a:xfrm>
        </p:spPr>
        <p:txBody>
          <a:bodyPr/>
          <a:lstStyle/>
          <a:p>
            <a:r>
              <a:rPr lang="en-US" dirty="0"/>
              <a:t>Next CM … UCL, Apr25 – need to firm up dates</a:t>
            </a:r>
          </a:p>
          <a:p>
            <a:endParaRPr lang="en-US" dirty="0"/>
          </a:p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WPB, Tsk 3; &amp; WPA, Tsk 7</a:t>
            </a:r>
          </a:p>
        </p:txBody>
      </p:sp>
    </p:spTree>
    <p:extLst>
      <p:ext uri="{BB962C8B-B14F-4D97-AF65-F5344CB8AC3E}">
        <p14:creationId xmlns:p14="http://schemas.microsoft.com/office/powerpoint/2010/main" val="456708266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33DBA20-A29D-174B-8269-FCD54B7B52E0}" vid="{55919E50-0394-E84F-A17C-9616D9B5AA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180</TotalTime>
  <Words>350</Words>
  <Application>Microsoft Macintosh PowerPoint</Application>
  <PresentationFormat>On-screen Show (16:9)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KL-standard-black</vt:lpstr>
      <vt:lpstr>Update and news</vt:lpstr>
      <vt:lpstr>Bridging Period: costing …</vt:lpstr>
      <vt:lpstr>Bridging Period</vt:lpstr>
      <vt:lpstr>Building the programme</vt:lpstr>
      <vt:lpstr>Bridging to …</vt:lpstr>
      <vt:lpstr>ITRF/LhARA conceptual design report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Long, Ken (Oxford Uni.,RAL,PPD)</dc:creator>
  <cp:lastModifiedBy>Long, Ken (Oxford Uni.,RAL,PPD)</cp:lastModifiedBy>
  <cp:revision>4</cp:revision>
  <dcterms:created xsi:type="dcterms:W3CDTF">2024-07-16T12:17:28Z</dcterms:created>
  <dcterms:modified xsi:type="dcterms:W3CDTF">2024-09-24T09:46:40Z</dcterms:modified>
</cp:coreProperties>
</file>