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63" r:id="rId2"/>
    <p:sldId id="402" r:id="rId3"/>
    <p:sldId id="409" r:id="rId4"/>
    <p:sldId id="405" r:id="rId5"/>
    <p:sldId id="404" r:id="rId6"/>
    <p:sldId id="407" r:id="rId7"/>
    <p:sldId id="268" r:id="rId8"/>
    <p:sldId id="398" r:id="rId9"/>
    <p:sldId id="410" r:id="rId10"/>
    <p:sldId id="37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0"/>
    <a:srgbClr val="EBEEEE"/>
    <a:srgbClr val="002548"/>
    <a:srgbClr val="003E74"/>
    <a:srgbClr val="D4EFFC"/>
    <a:srgbClr val="9D9D9D"/>
    <a:srgbClr val="0085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89"/>
    <p:restoredTop sz="91511"/>
  </p:normalViewPr>
  <p:slideViewPr>
    <p:cSldViewPr snapToGrid="0" snapToObjects="1">
      <p:cViewPr>
        <p:scale>
          <a:sx n="82" d="100"/>
          <a:sy n="82" d="100"/>
        </p:scale>
        <p:origin x="1816" y="7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904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b="1" dirty="0">
                <a:solidFill>
                  <a:srgbClr val="003E74"/>
                </a:solidFill>
              </a:rPr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9844C-7184-134E-A493-938FBAA8C888}" type="datetime3">
              <a:rPr lang="en-GB" smtClean="0">
                <a:solidFill>
                  <a:srgbClr val="003E74"/>
                </a:solidFill>
              </a:rPr>
              <a:t>29 July, 2024</a:t>
            </a:fld>
            <a:endParaRPr lang="en-US" dirty="0">
              <a:solidFill>
                <a:srgbClr val="003E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0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05T17:34:15.6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2807 1 24575,'-25'24'0,"-7"9"0,-33 26 0,1 4 0,26-27 0,0 4 0,-13 10 0,1 2 0,15-12 0,-2 4 0,-8 6 0,-7 7 0,5-4 0,0 2 0,1-1-1172,-19 21 0,1 1 1172,19-17 0,1 2 0,-2 3 0,-5 6 0,5-3-3004,-3 13 0,2 0 3004,-1-7 0,-4 3 0,5-4 0,1 13 0,3-4-388,-5 0 1,1 6 387,10-7 0,-1 7 0,2-2-667,3-12 1,1 1 0,-1 2 666,-6 17 0,-1 4 0,2-3 0,4-10 0,0 0 0,3-5 0,-7 18 0,-1 5 0,12-25 0,-3 8 0,0 0 0,2-5-402,-1 3 1,2-6 0,-1 7 401,0 6 0,-2 8 0,0-1 0,3-8 0,2-10 0,3-7 0,-2 7 0,-1 15 0,-2 9 0,0 2 0,6-10 0,4-10 0,2-4 0,-2 5 0,-4 14 0,-5 8 0,2 0 0,3-11 0,9-16 0,2-8 0,-1 3 671,-5 21 1,-2 2 0,3-4-672,4 11 0,2-1 0,-1-19 0,-1 2 0,3-2 0,0-4 0,3-2 0,-1-1 0,-1-7 0,1-2 0,0 2 0,-1 2 0,0 2 0,2-2 0,1-3 0,1 1 0,1-1 0,-4 32 0,3-4 0,2-20 0,2-3 274,-1 1 1,0-4-275,0 22 0,0-38 0,0-3 0,0 27 0,0-18 2290,0-10-2290,0-8 3850,-5 1-3850,4 0 3352,-5-6-3352,6-8 274,0-2-274,0-10 0,0 24 0,0-1 0,0 35 0,0 26 0,0-35 0,0 3 0,0-7 0,0 0-257,0 1 1,0-4 256,0 18-23,0-17 23,0-17 0,0-13 0,0-8 0,0-11 0,0 0 0,0-10 0,0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05T17:34:17.6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676 68 24575,'0'9'0,"0"4"0,0-3 0,0 8 0,-4-4 0,-1 5 0,-9 0 0,4-4 0,-4 3 0,6-8 0,-2 3 0,1-5 0,1 1 0,-1-4 0,1 3 0,-1-4 0,2 5 0,1-2 0,0-3 0,1 4 0,0-4 0,-2 1 0,6 3 0,-2-4 0,-2 2 0,4 0 0,-6-5 0,6 7 0,-7-4 0,4 4 0,0 0 0,-4-3 0,4-2 0,-2 1 0,3 1 0,0-1 0,2-4 0,-7-9 0,-1-5 0,-2-6 0,-12 0 0,-22-24 0,7 18 0,-18-25 0,24 29 0,-7-6 0,11 8 0,-8 3 0,15-3 0,-3 5 0,5 0 0,-1 1 0,6 5 0,0 0 0,6 4 0,-1-3 0,1 7 0,3-3 0,1 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003E74"/>
                </a:solidFill>
              </a:defRPr>
            </a:lvl1pPr>
          </a:lstStyle>
          <a:p>
            <a:r>
              <a:rPr lang="en-US" dirty="0"/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003E74"/>
                </a:solidFill>
              </a:defRPr>
            </a:lvl1pPr>
          </a:lstStyle>
          <a:p>
            <a:fld id="{7081531F-7BE5-A548-B71F-6DE4C5DB5669}" type="datetime3">
              <a:rPr lang="en-GB" smtClean="0"/>
              <a:t>29 July, 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6564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441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323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016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729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48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035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434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959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42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2346581"/>
            <a:ext cx="3950878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43448-F0B7-77DE-88B4-542FF89055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75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E9203-70F7-C461-632A-3F45CB8A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C7D0E0-96AA-C2BE-374F-C989F5396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88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792A-ED70-0429-9509-0EBEEB97A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A2E16-1CBF-7B3E-2840-560AD93186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98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4B29A-410E-4FCC-D254-9310CC486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49BEED-658C-50D9-9356-C1A64DB4C4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47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2307-F60B-319A-6266-8FB476707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07C95A-E26A-23D5-06F1-1B9FB782C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786A20-5017-B366-03CE-DE1169F4D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FB56D8-5F89-C3E3-51EA-4AA2FD34D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18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23BB-8E60-B924-F186-3CECA2EE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BE621-0C23-90B8-852A-417212BA2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FA4A69-AE3F-54E3-3005-52F3992E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6F1F3B-879E-6231-D77F-D4EBEC742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42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4E784-1D7D-44D0-DEB0-A938D952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86AFC6-041B-F9B1-9A26-040BB5938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5F77D-1546-7B19-39CC-7E77E857C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0090C3-FAD9-55AE-0F6A-AE8875C19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90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BFBF6-14E8-D6A9-E6E6-E4801C185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C1FB9-BA70-86CE-AEBB-66EB47D59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10792-8A35-2412-ECA2-607018EFA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1AB26-6777-B293-22D2-2640F886C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44727-3FEC-8ED0-118F-112519403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56265-766F-3641-B481-BC2C17074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677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42832"/>
            <a:ext cx="6400800" cy="6045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 userDrawn="1"/>
        </p:nvSpPr>
        <p:spPr>
          <a:xfrm>
            <a:off x="6340639" y="800593"/>
            <a:ext cx="2346162" cy="257244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None/>
              <a:defRPr sz="1200" b="0" kern="1200" baseline="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273580"/>
            <a:ext cx="6400800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57112-07EF-D696-EFC2-A3C5BE14BF5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6411789-765B-9A45-83FF-6F3004B6E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45089"/>
            <a:ext cx="3601176" cy="79776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545982"/>
            <a:ext cx="3601176" cy="2153335"/>
          </a:xfrm>
        </p:spPr>
        <p:txBody>
          <a:bodyPr/>
          <a:lstStyle>
            <a:lvl1pPr>
              <a:defRPr sz="5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522041"/>
            <a:ext cx="3601176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546225"/>
            <a:ext cx="3930650" cy="4316413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39A74F-8FD2-F819-11B1-5B4D935D62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3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6581"/>
            <a:ext cx="8229600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 sz="1200"/>
            </a:lvl3pPr>
            <a:lvl4pPr>
              <a:buClr>
                <a:srgbClr val="002548"/>
              </a:buClr>
              <a:defRPr sz="1200"/>
            </a:lvl4pPr>
            <a:lvl5pPr>
              <a:buClr>
                <a:srgbClr val="002548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F458D9-4E39-4A8F-EB95-3E12D087D5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59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2346581"/>
            <a:ext cx="3950878" cy="2797494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“Click to add a quote”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346526"/>
            <a:ext cx="3951287" cy="64416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 dirty="0"/>
              <a:t>Click to add quote attribution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00A041-81AC-5F7E-9F3A-D1E65886CFA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2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3" y="2346581"/>
            <a:ext cx="3951287" cy="2788292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0E0F1-4346-1B88-A210-8C8C5AC198C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5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8229601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B7088A-31FD-BEB3-ED0C-D2B3F4F0D3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3951287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3" y="1487908"/>
            <a:ext cx="3951287" cy="239545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3" y="4214645"/>
            <a:ext cx="3951287" cy="1776040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3AD4DC-2EB3-86D3-D93C-BEF0DB28BE2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1C6AE2-2605-47ED-87AE-4AE4398D46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17" y="-386890"/>
            <a:ext cx="9517117" cy="71378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13451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E6C704-8147-965C-FBAA-617A46D8A024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2144298" y="19508"/>
            <a:ext cx="1979510" cy="50608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8E8C7-ED1C-77D2-1CAA-F203CD7BB6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73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9252C1-CD3B-FD91-1485-BD0ADAFCC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1936" y="64749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259F-B4AF-2A4C-AFE3-FE98551382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4CB6BD-DFB8-EB79-F373-6419B5DFE4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73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D939296-CB0C-963D-F7CB-179C6D1B5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160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6" r:id="rId3"/>
    <p:sldLayoutId id="2147483650" r:id="rId4"/>
    <p:sldLayoutId id="2147483660" r:id="rId5"/>
    <p:sldLayoutId id="2147483657" r:id="rId6"/>
    <p:sldLayoutId id="2147483658" r:id="rId7"/>
    <p:sldLayoutId id="2147483659" r:id="rId8"/>
    <p:sldLayoutId id="2147483655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3E7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3" Type="http://schemas.openxmlformats.org/officeDocument/2006/relationships/image" Target="../media/image15.png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30.png"/><Relationship Id="rId5" Type="http://schemas.openxmlformats.org/officeDocument/2006/relationships/customXml" Target="../ink/ink1.xml"/><Relationship Id="rId4" Type="http://schemas.openxmlformats.org/officeDocument/2006/relationships/image" Target="../media/image4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Ta-Jen </a:t>
            </a:r>
            <a:r>
              <a:rPr lang="en-US" dirty="0" err="1"/>
              <a:t>Kuo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2096689"/>
            <a:ext cx="8229600" cy="1143000"/>
          </a:xfrm>
        </p:spPr>
        <p:txBody>
          <a:bodyPr/>
          <a:lstStyle/>
          <a:p>
            <a:pPr algn="ctr"/>
            <a:r>
              <a:rPr lang="en-US" dirty="0" err="1"/>
              <a:t>LhARA</a:t>
            </a:r>
            <a:r>
              <a:rPr lang="en-US" dirty="0"/>
              <a:t> FFA magnet design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5273580"/>
            <a:ext cx="6400800" cy="972984"/>
          </a:xfrm>
        </p:spPr>
        <p:txBody>
          <a:bodyPr>
            <a:normAutofit/>
          </a:bodyPr>
          <a:lstStyle/>
          <a:p>
            <a:r>
              <a:rPr lang="en-US" dirty="0"/>
              <a:t>Supervisor: </a:t>
            </a:r>
            <a:r>
              <a:rPr lang="en-US" dirty="0" err="1"/>
              <a:t>Jaroslaw</a:t>
            </a:r>
            <a:r>
              <a:rPr lang="en-US" dirty="0"/>
              <a:t> Pasternak, Jean-Baptiste Lagrange</a:t>
            </a:r>
          </a:p>
          <a:p>
            <a:endParaRPr lang="en-US" dirty="0"/>
          </a:p>
          <a:p>
            <a:r>
              <a:rPr lang="en-US" dirty="0"/>
              <a:t>Imperial College London, STFC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30/07/24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E40ED-3E93-777A-3DAD-25204D38AC6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567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F12EC3-C961-7FDE-6E3D-F3BA8347C141}"/>
              </a:ext>
            </a:extLst>
          </p:cNvPr>
          <p:cNvSpPr txBox="1"/>
          <p:nvPr/>
        </p:nvSpPr>
        <p:spPr>
          <a:xfrm>
            <a:off x="2863840" y="47769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 Consumption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120FA5-EA5E-1C57-63F5-C94DFC5A658D}"/>
              </a:ext>
            </a:extLst>
          </p:cNvPr>
          <p:cNvSpPr txBox="1"/>
          <p:nvPr/>
        </p:nvSpPr>
        <p:spPr>
          <a:xfrm>
            <a:off x="5692952" y="2628781"/>
            <a:ext cx="358739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Total power for one magnet: 41.6kW, </a:t>
            </a:r>
          </a:p>
          <a:p>
            <a:r>
              <a:rPr lang="en-US" sz="1600" dirty="0"/>
              <a:t>416 kW for magnet power for the ring</a:t>
            </a:r>
          </a:p>
          <a:p>
            <a:endParaRPr lang="en-US" sz="1600" dirty="0"/>
          </a:p>
          <a:p>
            <a:r>
              <a:rPr lang="en-US" sz="1600" dirty="0"/>
              <a:t>These are not the final number, </a:t>
            </a:r>
          </a:p>
          <a:p>
            <a:r>
              <a:rPr lang="en-US" sz="1600" dirty="0"/>
              <a:t>working on trying to lower the total </a:t>
            </a:r>
          </a:p>
          <a:p>
            <a:r>
              <a:rPr lang="en-US" sz="1600" dirty="0"/>
              <a:t>power consumption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F74B3B-D6F9-D81A-4036-99385D1EE51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71DE528-4BE3-7C00-FD54-D355D85971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416033"/>
              </p:ext>
            </p:extLst>
          </p:nvPr>
        </p:nvGraphicFramePr>
        <p:xfrm>
          <a:off x="331960" y="855777"/>
          <a:ext cx="5360992" cy="53326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0124">
                  <a:extLst>
                    <a:ext uri="{9D8B030D-6E8A-4147-A177-3AD203B41FA5}">
                      <a16:colId xmlns:a16="http://schemas.microsoft.com/office/drawing/2014/main" val="2680515536"/>
                    </a:ext>
                  </a:extLst>
                </a:gridCol>
                <a:gridCol w="670124">
                  <a:extLst>
                    <a:ext uri="{9D8B030D-6E8A-4147-A177-3AD203B41FA5}">
                      <a16:colId xmlns:a16="http://schemas.microsoft.com/office/drawing/2014/main" val="3498005652"/>
                    </a:ext>
                  </a:extLst>
                </a:gridCol>
                <a:gridCol w="670124">
                  <a:extLst>
                    <a:ext uri="{9D8B030D-6E8A-4147-A177-3AD203B41FA5}">
                      <a16:colId xmlns:a16="http://schemas.microsoft.com/office/drawing/2014/main" val="2614246398"/>
                    </a:ext>
                  </a:extLst>
                </a:gridCol>
                <a:gridCol w="670124">
                  <a:extLst>
                    <a:ext uri="{9D8B030D-6E8A-4147-A177-3AD203B41FA5}">
                      <a16:colId xmlns:a16="http://schemas.microsoft.com/office/drawing/2014/main" val="1785607529"/>
                    </a:ext>
                  </a:extLst>
                </a:gridCol>
                <a:gridCol w="670124">
                  <a:extLst>
                    <a:ext uri="{9D8B030D-6E8A-4147-A177-3AD203B41FA5}">
                      <a16:colId xmlns:a16="http://schemas.microsoft.com/office/drawing/2014/main" val="3744731213"/>
                    </a:ext>
                  </a:extLst>
                </a:gridCol>
                <a:gridCol w="670124">
                  <a:extLst>
                    <a:ext uri="{9D8B030D-6E8A-4147-A177-3AD203B41FA5}">
                      <a16:colId xmlns:a16="http://schemas.microsoft.com/office/drawing/2014/main" val="3665409516"/>
                    </a:ext>
                  </a:extLst>
                </a:gridCol>
                <a:gridCol w="670124">
                  <a:extLst>
                    <a:ext uri="{9D8B030D-6E8A-4147-A177-3AD203B41FA5}">
                      <a16:colId xmlns:a16="http://schemas.microsoft.com/office/drawing/2014/main" val="2993295372"/>
                    </a:ext>
                  </a:extLst>
                </a:gridCol>
                <a:gridCol w="670124">
                  <a:extLst>
                    <a:ext uri="{9D8B030D-6E8A-4147-A177-3AD203B41FA5}">
                      <a16:colId xmlns:a16="http://schemas.microsoft.com/office/drawing/2014/main" val="580768154"/>
                    </a:ext>
                  </a:extLst>
                </a:gridCol>
              </a:tblGrid>
              <a:tr h="157723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Trim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Main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1886309171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width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0.01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width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0.075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3802682285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height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0.0925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height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0.117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1399092806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area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0.000648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m^2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area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0.006143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m^2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472029749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387420553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1045648039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2987148880"/>
                  </a:ext>
                </a:extLst>
              </a:tr>
              <a:tr h="28547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Cu Resistivity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1.68E-08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Ohm.m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Cu Resistivity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1.68E-08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Ohm.m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1238538141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4035316922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Trimcoil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Length (m)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Current (AT)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Resistance (Ohm)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Power (W)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283840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4.812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17147.34743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1.32E-05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3.87E+03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488006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2.37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6595.830751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6.14E-05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2.67E+03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971524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2.61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4623.416506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6.77E-05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1.45E+03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323919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2.85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3765.645397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7.39E-05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1.05E+03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064686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3.09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3109.023381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8.02E-05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7.75E+02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010078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3.33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2623.532675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8.65E-05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5.95E+02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306790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3.58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2219.711986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9.28E-05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4.57E+02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17999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3.82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1904.53631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9.90E-05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3.59E+02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807922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4.06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1645.606888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1.05E-04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2.85E+02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827723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4.30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1450.452966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1.12E-04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2.35E+02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538877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2.77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6595.830751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7.20E-05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3.13E+03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645895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4623.416506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7.82E-05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1.67E+03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75151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3.26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3765.645397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8.45E-05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1.20E+03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940303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3109.023381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9.08E-05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8.77E+02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503113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3.73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2623.532675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9.69E-05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6.67E+02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7971901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3.98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2219.711986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1.03E-04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5.09E+02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395633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4.22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1904.53631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1.10E-04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3.97E+02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63492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4.46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1645.606888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1.16E-04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3.14E+02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89636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4.70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1450.452966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1.22E-04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2.57E+02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151308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1735580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56037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Total Power (W)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06569"/>
                  </a:ext>
                </a:extLst>
              </a:tr>
              <a:tr h="157723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 dirty="0">
                          <a:effectLst/>
                        </a:rPr>
                        <a:t>2.08E+04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445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8201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22A9AE4-FFA7-3456-EC0C-6175326A9B16}"/>
              </a:ext>
            </a:extLst>
          </p:cNvPr>
          <p:cNvSpPr txBox="1"/>
          <p:nvPr/>
        </p:nvSpPr>
        <p:spPr>
          <a:xfrm>
            <a:off x="3851001" y="979770"/>
            <a:ext cx="1261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Spiral FFA</a:t>
            </a:r>
          </a:p>
        </p:txBody>
      </p:sp>
      <p:pic>
        <p:nvPicPr>
          <p:cNvPr id="5" name="Picture 4" descr="A diagram of a spiral curve&#10;&#10;Description automatically generated with medium confidence">
            <a:extLst>
              <a:ext uri="{FF2B5EF4-FFF2-40B4-BE49-F238E27FC236}">
                <a16:creationId xmlns:a16="http://schemas.microsoft.com/office/drawing/2014/main" id="{95071537-1BE9-0B36-DF2A-DBCF514882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8352"/>
            <a:ext cx="5579390" cy="38105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1B9BA9F-D188-F310-7594-11ABBF8A29DC}"/>
              </a:ext>
            </a:extLst>
          </p:cNvPr>
          <p:cNvSpPr txBox="1"/>
          <p:nvPr/>
        </p:nvSpPr>
        <p:spPr>
          <a:xfrm>
            <a:off x="5836198" y="1951472"/>
            <a:ext cx="33078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Radially varying magnetic field</a:t>
            </a:r>
          </a:p>
          <a:p>
            <a:r>
              <a:rPr lang="en-GB" sz="1600" dirty="0"/>
              <a:t> </a:t>
            </a:r>
          </a:p>
          <a:p>
            <a:r>
              <a:rPr lang="en-GB" sz="1600" dirty="0" err="1"/>
              <a:t>LhARA</a:t>
            </a:r>
            <a:r>
              <a:rPr lang="en-GB" sz="1600" dirty="0"/>
              <a:t> magnet: Ability to change magnetic field profile between accelerations</a:t>
            </a:r>
          </a:p>
          <a:p>
            <a:endParaRPr lang="en-GB" sz="1600" dirty="0"/>
          </a:p>
          <a:p>
            <a:r>
              <a:rPr lang="en-GB" sz="1600" dirty="0"/>
              <a:t>Due to the spiral angle, particles experience edge focusing at either ends of the pole</a:t>
            </a:r>
          </a:p>
          <a:p>
            <a:endParaRPr lang="en-GB" sz="1600" dirty="0"/>
          </a:p>
          <a:p>
            <a:r>
              <a:rPr lang="en-GB" sz="1600" dirty="0"/>
              <a:t>Providing  vertical focusing and no ‘defocusing’ magnet is required.</a:t>
            </a:r>
            <a:endParaRPr lang="en-US" sz="1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FA2539-FF2A-766B-EB2C-5EE612AD70E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835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22A9AE4-FFA7-3456-EC0C-6175326A9B16}"/>
              </a:ext>
            </a:extLst>
          </p:cNvPr>
          <p:cNvSpPr txBox="1"/>
          <p:nvPr/>
        </p:nvSpPr>
        <p:spPr>
          <a:xfrm>
            <a:off x="2637477" y="795104"/>
            <a:ext cx="3429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3D model of the </a:t>
            </a:r>
            <a:r>
              <a:rPr lang="en-US" dirty="0" err="1"/>
              <a:t>LhARA</a:t>
            </a:r>
            <a:r>
              <a:rPr lang="en-US" dirty="0"/>
              <a:t> magnet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FA2539-FF2A-766B-EB2C-5EE612AD70E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3</a:t>
            </a:fld>
            <a:endParaRPr lang="en-US" dirty="0"/>
          </a:p>
        </p:txBody>
      </p:sp>
      <p:pic>
        <p:nvPicPr>
          <p:cNvPr id="4" name="Picture 3" descr="A green curved object with numbers&#10;&#10;Description automatically generated">
            <a:extLst>
              <a:ext uri="{FF2B5EF4-FFF2-40B4-BE49-F238E27FC236}">
                <a16:creationId xmlns:a16="http://schemas.microsoft.com/office/drawing/2014/main" id="{FEAA78C0-CC1E-CEFB-218C-3C138B4A7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452" y="2042027"/>
            <a:ext cx="2827419" cy="40523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EBDE7E-08D8-C1E7-CE14-996FACAD543B}"/>
              </a:ext>
            </a:extLst>
          </p:cNvPr>
          <p:cNvSpPr txBox="1"/>
          <p:nvPr/>
        </p:nvSpPr>
        <p:spPr>
          <a:xfrm>
            <a:off x="253195" y="1141567"/>
            <a:ext cx="3127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View of the pole</a:t>
            </a:r>
          </a:p>
          <a:p>
            <a:r>
              <a:rPr lang="en-US" dirty="0"/>
              <a:t>(Midplane looking up at the magnet)</a:t>
            </a:r>
          </a:p>
        </p:txBody>
      </p:sp>
      <p:pic>
        <p:nvPicPr>
          <p:cNvPr id="5" name="Picture 4" descr="A green curved object with numbers&#10;&#10;Description automatically generated">
            <a:extLst>
              <a:ext uri="{FF2B5EF4-FFF2-40B4-BE49-F238E27FC236}">
                <a16:creationId xmlns:a16="http://schemas.microsoft.com/office/drawing/2014/main" id="{1D49C62A-3AA1-56FC-D4CF-E484292B1A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9703" y="1875906"/>
            <a:ext cx="4304276" cy="20859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A57EA7-C845-B1DC-E322-FF2BB9B60A3D}"/>
              </a:ext>
            </a:extLst>
          </p:cNvPr>
          <p:cNvSpPr txBox="1"/>
          <p:nvPr/>
        </p:nvSpPr>
        <p:spPr>
          <a:xfrm>
            <a:off x="4415589" y="1335505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 view of the magnet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31C41E-27D4-E3ED-EB7B-15E35D484D2D}"/>
              </a:ext>
            </a:extLst>
          </p:cNvPr>
          <p:cNvSpPr txBox="1"/>
          <p:nvPr/>
        </p:nvSpPr>
        <p:spPr>
          <a:xfrm>
            <a:off x="3862137" y="4572000"/>
            <a:ext cx="523091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 type magnet with return yokes on either side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Spiral shaped pole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Field clamps either side of the pole to control</a:t>
            </a:r>
          </a:p>
          <a:p>
            <a:r>
              <a:rPr lang="en-US" dirty="0"/>
              <a:t>     fringe field of the magnet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98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22A9AE4-FFA7-3456-EC0C-6175326A9B16}"/>
              </a:ext>
            </a:extLst>
          </p:cNvPr>
          <p:cNvSpPr txBox="1"/>
          <p:nvPr/>
        </p:nvSpPr>
        <p:spPr>
          <a:xfrm>
            <a:off x="2880132" y="882084"/>
            <a:ext cx="333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Betatron</a:t>
            </a:r>
            <a:r>
              <a:rPr lang="en-US" dirty="0"/>
              <a:t> Oscillation and Tune</a:t>
            </a:r>
          </a:p>
        </p:txBody>
      </p:sp>
      <p:pic>
        <p:nvPicPr>
          <p:cNvPr id="2050" name="Picture 2" descr="Cyclotron ( Concept and Operation ) -1">
            <a:extLst>
              <a:ext uri="{FF2B5EF4-FFF2-40B4-BE49-F238E27FC236}">
                <a16:creationId xmlns:a16="http://schemas.microsoft.com/office/drawing/2014/main" id="{2EA22247-A32F-23C7-89C2-05F99F1A7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57" y="1836191"/>
            <a:ext cx="3641863" cy="365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86CF5A-2C18-B717-5283-BC91F4B9E7FC}"/>
              </a:ext>
            </a:extLst>
          </p:cNvPr>
          <p:cNvSpPr txBox="1"/>
          <p:nvPr/>
        </p:nvSpPr>
        <p:spPr>
          <a:xfrm>
            <a:off x="256657" y="1251416"/>
            <a:ext cx="3511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Particles oscillate around the designed orbit </a:t>
            </a:r>
            <a:r>
              <a:rPr lang="en-GB" sz="1600" dirty="0"/>
              <a:t>in the field</a:t>
            </a:r>
            <a:endParaRPr lang="en-US" sz="1600" dirty="0"/>
          </a:p>
        </p:txBody>
      </p:sp>
      <p:pic>
        <p:nvPicPr>
          <p:cNvPr id="2052" name="Picture 4" descr="Tune / Resonance diagram – Paul Görgen">
            <a:extLst>
              <a:ext uri="{FF2B5EF4-FFF2-40B4-BE49-F238E27FC236}">
                <a16:creationId xmlns:a16="http://schemas.microsoft.com/office/drawing/2014/main" id="{79694CD7-37ED-AE88-6033-6BB6B367B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380" y="2017682"/>
            <a:ext cx="3511835" cy="350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E54A46-1F1C-282C-28C2-E2D2C432A89E}"/>
              </a:ext>
            </a:extLst>
          </p:cNvPr>
          <p:cNvSpPr txBox="1"/>
          <p:nvPr/>
        </p:nvSpPr>
        <p:spPr>
          <a:xfrm>
            <a:off x="4843864" y="1216351"/>
            <a:ext cx="44592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Tune is the number of </a:t>
            </a:r>
            <a:r>
              <a:rPr lang="en-US" sz="1600" dirty="0" err="1"/>
              <a:t>betatron</a:t>
            </a:r>
            <a:r>
              <a:rPr lang="en-US" sz="1600" dirty="0"/>
              <a:t> oscillations</a:t>
            </a:r>
          </a:p>
          <a:p>
            <a:r>
              <a:rPr lang="en-US" sz="1600" dirty="0"/>
              <a:t>per revolution. Avoid resonance tune points to </a:t>
            </a:r>
          </a:p>
          <a:p>
            <a:r>
              <a:rPr lang="en-US" sz="1600" dirty="0"/>
              <a:t>prevent beam loss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56DC98-811A-F794-0FA0-93CF41DD74B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78F148-B6B0-B46D-21B6-023DDCF6B7F3}"/>
              </a:ext>
            </a:extLst>
          </p:cNvPr>
          <p:cNvSpPr txBox="1"/>
          <p:nvPr/>
        </p:nvSpPr>
        <p:spPr>
          <a:xfrm>
            <a:off x="138896" y="5606584"/>
            <a:ext cx="7187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only do we want to avoid resonance, we are also changing the tune for different working points.</a:t>
            </a:r>
          </a:p>
        </p:txBody>
      </p:sp>
    </p:spTree>
    <p:extLst>
      <p:ext uri="{BB962C8B-B14F-4D97-AF65-F5344CB8AC3E}">
        <p14:creationId xmlns:p14="http://schemas.microsoft.com/office/powerpoint/2010/main" val="311516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22A9AE4-FFA7-3456-EC0C-6175326A9B16}"/>
              </a:ext>
            </a:extLst>
          </p:cNvPr>
          <p:cNvSpPr txBox="1"/>
          <p:nvPr/>
        </p:nvSpPr>
        <p:spPr>
          <a:xfrm>
            <a:off x="3492185" y="902825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Magnetic field required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9BEACE-B397-F3A7-2142-0B31E3C88FD5}"/>
              </a:ext>
            </a:extLst>
          </p:cNvPr>
          <p:cNvSpPr txBox="1"/>
          <p:nvPr/>
        </p:nvSpPr>
        <p:spPr>
          <a:xfrm>
            <a:off x="266218" y="1830563"/>
            <a:ext cx="889538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of the ways to achieve the zero chromaticity requirement is to arrange the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Field with the ’Scaling Law’: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where 𝐵</a:t>
            </a:r>
            <a:r>
              <a:rPr lang="en-US" baseline="-25000" dirty="0"/>
              <a:t>0</a:t>
            </a:r>
            <a:r>
              <a:rPr lang="en-US" dirty="0"/>
              <a:t> is the field at the reference radius 𝑟</a:t>
            </a:r>
            <a:r>
              <a:rPr lang="en-US" baseline="-25000" dirty="0"/>
              <a:t>0</a:t>
            </a:r>
            <a:r>
              <a:rPr lang="en-US" dirty="0"/>
              <a:t>, 𝜉 the constant logarithmic spiral angle </a:t>
            </a:r>
          </a:p>
          <a:p>
            <a:r>
              <a:rPr lang="en-US" dirty="0"/>
              <a:t>and 𝑘 the constant geometrical field index. F is an arbitrary longitudinal function that</a:t>
            </a:r>
          </a:p>
          <a:p>
            <a:r>
              <a:rPr lang="en-US" dirty="0"/>
              <a:t>describes the fringe field fall off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EE06C1-CB33-B2DD-8583-58692A12D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185" y="2442302"/>
            <a:ext cx="4935918" cy="7781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29AEA6-B75D-3E88-082E-5E62CA12ED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297" y="4697293"/>
            <a:ext cx="1783788" cy="78040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F6B80A-8635-8321-D961-E6401C26064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683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22A9AE4-FFA7-3456-EC0C-6175326A9B16}"/>
              </a:ext>
            </a:extLst>
          </p:cNvPr>
          <p:cNvSpPr txBox="1"/>
          <p:nvPr/>
        </p:nvSpPr>
        <p:spPr>
          <a:xfrm>
            <a:off x="2786896" y="879676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is the scaling law achieved</a:t>
            </a:r>
          </a:p>
        </p:txBody>
      </p:sp>
      <p:pic>
        <p:nvPicPr>
          <p:cNvPr id="2" name="Picture 1" descr="A graph of a line&#10;&#10;Description automatically generated">
            <a:extLst>
              <a:ext uri="{FF2B5EF4-FFF2-40B4-BE49-F238E27FC236}">
                <a16:creationId xmlns:a16="http://schemas.microsoft.com/office/drawing/2014/main" id="{9734FA1B-E178-BC80-719A-A5A67CF256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712" y="3174312"/>
            <a:ext cx="3767642" cy="29769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9F96CBC-7EC0-6422-D257-183F98252BEF}"/>
                  </a:ext>
                </a:extLst>
              </p:cNvPr>
              <p:cNvSpPr txBox="1"/>
              <p:nvPr/>
            </p:nvSpPr>
            <p:spPr>
              <a:xfrm>
                <a:off x="6404338" y="5399314"/>
                <a:ext cx="59019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9F96CBC-7EC0-6422-D257-183F98252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4338" y="5399314"/>
                <a:ext cx="590195" cy="276999"/>
              </a:xfrm>
              <a:prstGeom prst="rect">
                <a:avLst/>
              </a:prstGeom>
              <a:blipFill>
                <a:blip r:embed="rId4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5131EDA-403C-BD95-766D-0E743A556B00}"/>
                  </a:ext>
                </a:extLst>
              </p:cNvPr>
              <p:cNvSpPr txBox="1"/>
              <p:nvPr/>
            </p:nvSpPr>
            <p:spPr>
              <a:xfrm>
                <a:off x="7269291" y="4768372"/>
                <a:ext cx="590195" cy="10156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5131EDA-403C-BD95-766D-0E743A556B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9291" y="4768372"/>
                <a:ext cx="590195" cy="1015663"/>
              </a:xfrm>
              <a:prstGeom prst="rect">
                <a:avLst/>
              </a:prstGeom>
              <a:blipFill>
                <a:blip r:embed="rId5"/>
                <a:stretch>
                  <a:fillRect l="-36170" r="-36170" b="-123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7258B84-62F8-AE78-9C63-9A906BE170C4}"/>
                  </a:ext>
                </a:extLst>
              </p:cNvPr>
              <p:cNvSpPr txBox="1"/>
              <p:nvPr/>
            </p:nvSpPr>
            <p:spPr>
              <a:xfrm>
                <a:off x="7839146" y="3596670"/>
                <a:ext cx="590195" cy="25545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7258B84-62F8-AE78-9C63-9A906BE17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9146" y="3596670"/>
                <a:ext cx="590195" cy="2554545"/>
              </a:xfrm>
              <a:prstGeom prst="rect">
                <a:avLst/>
              </a:prstGeom>
              <a:blipFill>
                <a:blip r:embed="rId6"/>
                <a:stretch>
                  <a:fillRect l="-129787" r="-195745" b="-10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F6C45E93-62DE-E79B-8D0B-84A65B493894}"/>
              </a:ext>
            </a:extLst>
          </p:cNvPr>
          <p:cNvSpPr txBox="1"/>
          <p:nvPr/>
        </p:nvSpPr>
        <p:spPr>
          <a:xfrm>
            <a:off x="225624" y="1367442"/>
            <a:ext cx="891837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main coil provides the dipole field</a:t>
            </a:r>
          </a:p>
          <a:p>
            <a:endParaRPr lang="en-US" dirty="0"/>
          </a:p>
          <a:p>
            <a:r>
              <a:rPr lang="en-US" dirty="0"/>
              <a:t>Trim coils cross the pole face at constant radii and return around the side of the pole.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Gradient of the magnetic field achieved by adjusting the set of currents through the coils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4EC87F-6BA8-5C8A-56BA-A39EC86745B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967481-A601-D0EC-707C-9880EE9E37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0150" y="1249008"/>
            <a:ext cx="4308375" cy="679248"/>
          </a:xfrm>
          <a:prstGeom prst="rect">
            <a:avLst/>
          </a:prstGeom>
        </p:spPr>
      </p:pic>
      <p:pic>
        <p:nvPicPr>
          <p:cNvPr id="9" name="Picture 8" descr="A red and green rectangular object with a green border&#10;&#10;Description automatically generated with medium confidence">
            <a:extLst>
              <a:ext uri="{FF2B5EF4-FFF2-40B4-BE49-F238E27FC236}">
                <a16:creationId xmlns:a16="http://schemas.microsoft.com/office/drawing/2014/main" id="{30E5BD88-04F0-C7DA-DC85-8F7E86F35F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3283" y="3359644"/>
            <a:ext cx="4421529" cy="20047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056A93-0FEF-81C1-1E6C-003FD16F1D1A}"/>
              </a:ext>
            </a:extLst>
          </p:cNvPr>
          <p:cNvSpPr txBox="1"/>
          <p:nvPr/>
        </p:nvSpPr>
        <p:spPr>
          <a:xfrm>
            <a:off x="215632" y="5468771"/>
            <a:ext cx="4226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travels out of the page</a:t>
            </a:r>
          </a:p>
        </p:txBody>
      </p:sp>
    </p:spTree>
    <p:extLst>
      <p:ext uri="{BB962C8B-B14F-4D97-AF65-F5344CB8AC3E}">
        <p14:creationId xmlns:p14="http://schemas.microsoft.com/office/powerpoint/2010/main" val="3277385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88497F-F76C-B092-95EF-7B5F82E9F616}"/>
              </a:ext>
            </a:extLst>
          </p:cNvPr>
          <p:cNvSpPr txBox="1"/>
          <p:nvPr/>
        </p:nvSpPr>
        <p:spPr>
          <a:xfrm>
            <a:off x="2192867" y="611139"/>
            <a:ext cx="47582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Bz</a:t>
            </a:r>
            <a:r>
              <a:rPr lang="en-US" dirty="0"/>
              <a:t> on the midplane with constant radius varying theta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D1B2A56-9642-8554-DEF1-2E48E9E6CFCB}"/>
                  </a:ext>
                </a:extLst>
              </p:cNvPr>
              <p:cNvSpPr txBox="1"/>
              <p:nvPr/>
            </p:nvSpPr>
            <p:spPr>
              <a:xfrm>
                <a:off x="6630623" y="1621789"/>
                <a:ext cx="928524" cy="726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D1B2A56-9642-8554-DEF1-2E48E9E6CF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0623" y="1621789"/>
                <a:ext cx="928524" cy="726481"/>
              </a:xfrm>
              <a:prstGeom prst="rect">
                <a:avLst/>
              </a:prstGeom>
              <a:blipFill>
                <a:blip r:embed="rId3"/>
                <a:stretch>
                  <a:fillRect l="-102703" t="-153448" r="-10811" b="-218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0FFAF8-DA6D-3113-EE59-979C43073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56265-766F-3641-B481-BC2C17074666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 descr="A green curved object with numbers&#10;&#10;Description automatically generated">
            <a:extLst>
              <a:ext uri="{FF2B5EF4-FFF2-40B4-BE49-F238E27FC236}">
                <a16:creationId xmlns:a16="http://schemas.microsoft.com/office/drawing/2014/main" id="{028254A9-1888-F6DE-7424-24C69C84DA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452" y="2042027"/>
            <a:ext cx="2827419" cy="4052376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D6E584F7-816F-CBA7-CC8F-F32108611E0B}"/>
              </a:ext>
            </a:extLst>
          </p:cNvPr>
          <p:cNvGrpSpPr/>
          <p:nvPr/>
        </p:nvGrpSpPr>
        <p:grpSpPr>
          <a:xfrm rot="4638032" flipH="1">
            <a:off x="1517656" y="2760832"/>
            <a:ext cx="1163709" cy="3404842"/>
            <a:chOff x="2161956" y="1560413"/>
            <a:chExt cx="1087560" cy="3182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CF10B3F2-7EFA-9CE9-C888-9245E2E5ACF4}"/>
                    </a:ext>
                  </a:extLst>
                </p14:cNvPr>
                <p14:cNvContentPartPr/>
                <p14:nvPr/>
              </p14:nvContentPartPr>
              <p14:xfrm>
                <a:off x="2161956" y="1560413"/>
                <a:ext cx="944280" cy="31442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CF10B3F2-7EFA-9CE9-C888-9245E2E5ACF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152956" y="1551773"/>
                  <a:ext cx="961920" cy="316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E4372095-1FFD-EC40-CAB8-6AF3EF1A2F20}"/>
                    </a:ext>
                  </a:extLst>
                </p14:cNvPr>
                <p14:cNvContentPartPr/>
                <p14:nvPr/>
              </p14:nvContentPartPr>
              <p14:xfrm>
                <a:off x="3022356" y="4617173"/>
                <a:ext cx="227160" cy="12528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E4372095-1FFD-EC40-CAB8-6AF3EF1A2F20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013716" y="4608173"/>
                  <a:ext cx="244800" cy="14292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3" name="Picture 12" descr="A graph of a number of degrees&#10;&#10;Description automatically generated">
            <a:extLst>
              <a:ext uri="{FF2B5EF4-FFF2-40B4-BE49-F238E27FC236}">
                <a16:creationId xmlns:a16="http://schemas.microsoft.com/office/drawing/2014/main" id="{5C924BB0-E26A-9CE3-6A25-813A59AFAC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57667" y="2446695"/>
            <a:ext cx="4777634" cy="35874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C1BF425-DBBC-F3E2-7D7D-A2AA92F4F463}"/>
              </a:ext>
            </a:extLst>
          </p:cNvPr>
          <p:cNvSpPr txBox="1"/>
          <p:nvPr/>
        </p:nvSpPr>
        <p:spPr>
          <a:xfrm>
            <a:off x="4092605" y="1204540"/>
            <a:ext cx="4916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Instead of making the field scaling everywhere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make the integrated field             scaling</a:t>
            </a:r>
          </a:p>
        </p:txBody>
      </p:sp>
    </p:spTree>
    <p:extLst>
      <p:ext uri="{BB962C8B-B14F-4D97-AF65-F5344CB8AC3E}">
        <p14:creationId xmlns:p14="http://schemas.microsoft.com/office/powerpoint/2010/main" val="1131309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F12EC3-C961-7FDE-6E3D-F3BA8347C141}"/>
              </a:ext>
            </a:extLst>
          </p:cNvPr>
          <p:cNvSpPr txBox="1"/>
          <p:nvPr/>
        </p:nvSpPr>
        <p:spPr>
          <a:xfrm>
            <a:off x="2241875" y="938397"/>
            <a:ext cx="466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Field error after optimizing integrated B field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8E76C3-E782-1A0D-D13A-4A3862C5B721}"/>
              </a:ext>
            </a:extLst>
          </p:cNvPr>
          <p:cNvSpPr txBox="1"/>
          <p:nvPr/>
        </p:nvSpPr>
        <p:spPr>
          <a:xfrm>
            <a:off x="0" y="1494684"/>
            <a:ext cx="4865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Central scenario: BL</a:t>
            </a:r>
            <a:r>
              <a:rPr lang="en-US" sz="1600" baseline="-25000" dirty="0"/>
              <a:t>0 </a:t>
            </a:r>
            <a:r>
              <a:rPr lang="en-US" sz="1600" dirty="0"/>
              <a:t>:</a:t>
            </a:r>
            <a:r>
              <a:rPr lang="en-GB" sz="16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 1.044 Tm, </a:t>
            </a:r>
            <a:r>
              <a:rPr lang="en-GB" sz="1600" dirty="0">
                <a:solidFill>
                  <a:srgbClr val="242424"/>
                </a:solidFill>
                <a:latin typeface="Segoe UI" panose="020B0502040204020203" pitchFamily="34" charset="0"/>
              </a:rPr>
              <a:t>r</a:t>
            </a:r>
            <a:r>
              <a:rPr lang="en-GB" sz="1600" baseline="-25000" dirty="0">
                <a:solidFill>
                  <a:srgbClr val="242424"/>
                </a:solidFill>
                <a:latin typeface="Segoe UI" panose="020B0502040204020203" pitchFamily="34" charset="0"/>
              </a:rPr>
              <a:t>0 </a:t>
            </a:r>
            <a:r>
              <a:rPr lang="en-GB" sz="1600" dirty="0">
                <a:solidFill>
                  <a:srgbClr val="242424"/>
                </a:solidFill>
                <a:latin typeface="Segoe UI" panose="020B0502040204020203" pitchFamily="34" charset="0"/>
              </a:rPr>
              <a:t>: 3.477m, k : 5.06</a:t>
            </a:r>
          </a:p>
          <a:p>
            <a:endParaRPr lang="en-US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C881DB9-4E6A-3B50-F7EF-614AE1BF62E4}"/>
                  </a:ext>
                </a:extLst>
              </p:cNvPr>
              <p:cNvSpPr txBox="1"/>
              <p:nvPr/>
            </p:nvSpPr>
            <p:spPr>
              <a:xfrm>
                <a:off x="225018" y="1889513"/>
                <a:ext cx="4033714" cy="613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C881DB9-4E6A-3B50-F7EF-614AE1BF6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18" y="1889513"/>
                <a:ext cx="4033714" cy="6137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333F0B-98D3-8EFF-F05A-0077E29EAF8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8</a:t>
            </a:fld>
            <a:endParaRPr lang="en-US" dirty="0"/>
          </a:p>
        </p:txBody>
      </p:sp>
      <p:pic>
        <p:nvPicPr>
          <p:cNvPr id="13" name="Picture 12" descr="A graph with blue lines&#10;&#10;Description automatically generated">
            <a:extLst>
              <a:ext uri="{FF2B5EF4-FFF2-40B4-BE49-F238E27FC236}">
                <a16:creationId xmlns:a16="http://schemas.microsoft.com/office/drawing/2014/main" id="{732A04CC-FB6B-3495-6D17-4BCE57C0B8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960" y="2502303"/>
            <a:ext cx="3967122" cy="3043272"/>
          </a:xfrm>
          <a:prstGeom prst="rect">
            <a:avLst/>
          </a:prstGeom>
        </p:spPr>
      </p:pic>
      <p:pic>
        <p:nvPicPr>
          <p:cNvPr id="15" name="Picture 14" descr="A graph with blue lines and numbers&#10;&#10;Description automatically generated">
            <a:extLst>
              <a:ext uri="{FF2B5EF4-FFF2-40B4-BE49-F238E27FC236}">
                <a16:creationId xmlns:a16="http://schemas.microsoft.com/office/drawing/2014/main" id="{ACB65684-FD3B-6810-5868-8CB93FD4D1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0468" y="2499318"/>
            <a:ext cx="4069575" cy="30432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687770F-67F8-C4D6-5CF2-7A86B8D84AA5}"/>
                  </a:ext>
                </a:extLst>
              </p:cNvPr>
              <p:cNvSpPr txBox="1"/>
              <p:nvPr/>
            </p:nvSpPr>
            <p:spPr>
              <a:xfrm>
                <a:off x="5961158" y="1727632"/>
                <a:ext cx="2540183" cy="7716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nary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nary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687770F-67F8-C4D6-5CF2-7A86B8D84A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1158" y="1727632"/>
                <a:ext cx="2540183" cy="771686"/>
              </a:xfrm>
              <a:prstGeom prst="rect">
                <a:avLst/>
              </a:prstGeom>
              <a:blipFill>
                <a:blip r:embed="rId6"/>
                <a:stretch>
                  <a:fillRect t="-64516" b="-96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B48D5966-C121-EE91-B2BB-3412C57484D7}"/>
              </a:ext>
            </a:extLst>
          </p:cNvPr>
          <p:cNvSpPr txBox="1"/>
          <p:nvPr/>
        </p:nvSpPr>
        <p:spPr>
          <a:xfrm>
            <a:off x="0" y="5752032"/>
            <a:ext cx="72532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Oscillation is expected due to the discrete trim coils </a:t>
            </a:r>
          </a:p>
        </p:txBody>
      </p:sp>
    </p:spTree>
    <p:extLst>
      <p:ext uri="{BB962C8B-B14F-4D97-AF65-F5344CB8AC3E}">
        <p14:creationId xmlns:p14="http://schemas.microsoft.com/office/powerpoint/2010/main" val="2301993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F12EC3-C961-7FDE-6E3D-F3BA8347C141}"/>
              </a:ext>
            </a:extLst>
          </p:cNvPr>
          <p:cNvSpPr txBox="1"/>
          <p:nvPr/>
        </p:nvSpPr>
        <p:spPr>
          <a:xfrm>
            <a:off x="3866138" y="663005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Ring tune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333F0B-98D3-8EFF-F05A-0077E29EAF8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9</a:t>
            </a:fld>
            <a:endParaRPr lang="en-US" dirty="0"/>
          </a:p>
        </p:txBody>
      </p:sp>
      <p:pic>
        <p:nvPicPr>
          <p:cNvPr id="9" name="Picture 8" descr="A graph with blue lines&#10;&#10;Description automatically generated">
            <a:extLst>
              <a:ext uri="{FF2B5EF4-FFF2-40B4-BE49-F238E27FC236}">
                <a16:creationId xmlns:a16="http://schemas.microsoft.com/office/drawing/2014/main" id="{72D02357-815F-40CC-2F8D-97943877E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929" y="1822808"/>
            <a:ext cx="4092390" cy="3212383"/>
          </a:xfrm>
          <a:prstGeom prst="rect">
            <a:avLst/>
          </a:prstGeom>
        </p:spPr>
      </p:pic>
      <p:pic>
        <p:nvPicPr>
          <p:cNvPr id="16" name="Picture 15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663D148D-3C07-248F-D3FC-CB1926A4A4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10475"/>
            <a:ext cx="4145711" cy="321238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8592BB9-2FF4-97E8-746E-EA44AD25FF94}"/>
              </a:ext>
            </a:extLst>
          </p:cNvPr>
          <p:cNvSpPr txBox="1"/>
          <p:nvPr/>
        </p:nvSpPr>
        <p:spPr>
          <a:xfrm>
            <a:off x="239595" y="1290455"/>
            <a:ext cx="2980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horizontal tune: 2.83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D6A7E1-EBCA-AFDF-B986-A962FDF45114}"/>
              </a:ext>
            </a:extLst>
          </p:cNvPr>
          <p:cNvSpPr txBox="1"/>
          <p:nvPr/>
        </p:nvSpPr>
        <p:spPr>
          <a:xfrm>
            <a:off x="5546593" y="1302649"/>
            <a:ext cx="2711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vertical tune: 1.22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DEA771-B849-8330-AFC5-2B7F6611BDEA}"/>
              </a:ext>
            </a:extLst>
          </p:cNvPr>
          <p:cNvSpPr txBox="1"/>
          <p:nvPr/>
        </p:nvSpPr>
        <p:spPr>
          <a:xfrm>
            <a:off x="-25751" y="5225497"/>
            <a:ext cx="90200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Need to optimize the clamps to flatten the growing trend.</a:t>
            </a:r>
          </a:p>
          <a:p>
            <a:endParaRPr lang="en-US" dirty="0"/>
          </a:p>
          <a:p>
            <a:r>
              <a:rPr lang="en-US" dirty="0"/>
              <a:t>Tune at lower energy not yet available due to modification of tracking code required.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4075291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39255</TotalTime>
  <Words>657</Words>
  <Application>Microsoft Macintosh PowerPoint</Application>
  <PresentationFormat>On-screen Show (4:3)</PresentationFormat>
  <Paragraphs>221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 Math</vt:lpstr>
      <vt:lpstr>Segoe UI</vt:lpstr>
      <vt:lpstr>Imperial College London Theme</vt:lpstr>
      <vt:lpstr>LhARA FFA magnet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</dc:creator>
  <cp:lastModifiedBy>Kuo, Ta-Jen</cp:lastModifiedBy>
  <cp:revision>142</cp:revision>
  <dcterms:created xsi:type="dcterms:W3CDTF">2017-02-16T14:49:58Z</dcterms:created>
  <dcterms:modified xsi:type="dcterms:W3CDTF">2024-07-30T12:58:05Z</dcterms:modified>
</cp:coreProperties>
</file>