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1556" r:id="rId8"/>
    <p:sldId id="1561" r:id="rId9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FF00"/>
    <a:srgbClr val="FF8000"/>
    <a:srgbClr val="FFF50A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458" autoAdjust="0"/>
    <p:restoredTop sz="50000" autoAdjust="0"/>
  </p:normalViewPr>
  <p:slideViewPr>
    <p:cSldViewPr snapToGrid="0" snapToObjects="1">
      <p:cViewPr varScale="1">
        <p:scale>
          <a:sx n="165" d="100"/>
          <a:sy n="165" d="100"/>
        </p:scale>
        <p:origin x="1152" y="19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7/16/24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7/16/24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chemeClr val="tx2">
              <a:lumMod val="60000"/>
              <a:lumOff val="40000"/>
            </a:schemeClr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85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16 July, 2024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4" name="Picture 2" descr="STFC logo">
            <a:extLst>
              <a:ext uri="{FF2B5EF4-FFF2-40B4-BE49-F238E27FC236}">
                <a16:creationId xmlns:a16="http://schemas.microsoft.com/office/drawing/2014/main" id="{84974E98-9E1C-9CE5-E672-EC0B9FCB9D9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415" y="0"/>
            <a:ext cx="1403585" cy="359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4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0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8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800">
                <a:solidFill>
                  <a:schemeClr val="accent4">
                    <a:lumMod val="60000"/>
                    <a:lumOff val="4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0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8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800">
                <a:solidFill>
                  <a:schemeClr val="accent4">
                    <a:lumMod val="60000"/>
                    <a:lumOff val="4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75443"/>
            <a:ext cx="4572000" cy="563097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accent5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-1" y="1150885"/>
            <a:ext cx="4571999" cy="3992615"/>
          </a:xfrm>
        </p:spPr>
        <p:txBody>
          <a:bodyPr/>
          <a:lstStyle>
            <a:lvl1pPr>
              <a:defRPr sz="2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6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1" y="575444"/>
            <a:ext cx="4572000" cy="563098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accent5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67956" y="1150885"/>
            <a:ext cx="4571999" cy="3992614"/>
          </a:xfrm>
        </p:spPr>
        <p:txBody>
          <a:bodyPr/>
          <a:lstStyle>
            <a:lvl1pPr>
              <a:defRPr sz="2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6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20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stfc.ac.uk/event/1060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Update and news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A19F97-13B0-52C2-4566-3DF301D529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Now all but done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8F0CC0-17F3-90C3-0D78-0A35C99F0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0A9B99F-C832-C203-0AF0-481EB07EE1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0603" y="584261"/>
            <a:ext cx="6462794" cy="450191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689387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D457AB-4FE8-2174-0025-18A8A99451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Bridging period update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5DEB3C-B06A-4626-EAAA-05193E7C40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63098"/>
            <a:ext cx="5328323" cy="458040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Outline of financial breakdown agreed;</a:t>
            </a:r>
          </a:p>
          <a:p>
            <a:pPr lvl="1"/>
            <a:r>
              <a:rPr lang="en-US" dirty="0"/>
              <a:t>Being refined</a:t>
            </a:r>
          </a:p>
          <a:p>
            <a:r>
              <a:rPr lang="en-US" dirty="0"/>
              <a:t>Initial draft of milestones drafted;</a:t>
            </a:r>
          </a:p>
          <a:p>
            <a:pPr lvl="1"/>
            <a:r>
              <a:rPr lang="en-US" dirty="0"/>
              <a:t>Being refined</a:t>
            </a:r>
          </a:p>
          <a:p>
            <a:r>
              <a:rPr lang="en-US" dirty="0"/>
              <a:t>Project definition document in preparation</a:t>
            </a:r>
          </a:p>
          <a:p>
            <a:r>
              <a:rPr lang="en-US" dirty="0"/>
              <a:t>Session at DL to </a:t>
            </a:r>
            <a:r>
              <a:rPr lang="en-US" dirty="0" err="1"/>
              <a:t>finalise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14/15 August 2024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25A98E3-F473-F5A3-E76F-EF88583E6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3F71CE-B7DF-4150-153F-CB296DE5519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69" t="5239" r="1852" b="15873"/>
          <a:stretch/>
        </p:blipFill>
        <p:spPr>
          <a:xfrm>
            <a:off x="5328323" y="587830"/>
            <a:ext cx="3758528" cy="4490357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8010745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135D04-0B28-5A0C-E65E-1F5DB9BFD4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ITRF/</a:t>
            </a:r>
            <a:r>
              <a:rPr lang="en-US" dirty="0" err="1"/>
              <a:t>LhARA</a:t>
            </a:r>
            <a:r>
              <a:rPr lang="en-US" dirty="0"/>
              <a:t> conceptual design report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FD1E27-FD66-C206-581F-CD872CD751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91892"/>
            <a:ext cx="9144000" cy="4151608"/>
          </a:xfrm>
        </p:spPr>
        <p:txBody>
          <a:bodyPr/>
          <a:lstStyle/>
          <a:p>
            <a:r>
              <a:rPr lang="en-US" dirty="0"/>
              <a:t>Deadline for completion of report 31Sep24 (!)</a:t>
            </a:r>
          </a:p>
          <a:p>
            <a:r>
              <a:rPr lang="en-US" dirty="0"/>
              <a:t>Preparation started PMB, CW &amp; HO</a:t>
            </a:r>
          </a:p>
          <a:p>
            <a:r>
              <a:rPr lang="en-US" dirty="0"/>
              <a:t>Spotlight focus on CDR preparation as soon as BP1 project plan is finalized</a:t>
            </a:r>
          </a:p>
          <a:p>
            <a:r>
              <a:rPr lang="en-US" dirty="0"/>
              <a:t>CM#6/24-month review 02/03 September 2024</a:t>
            </a:r>
          </a:p>
          <a:p>
            <a:pPr lvl="1"/>
            <a:r>
              <a:rPr lang="en-US" dirty="0">
                <a:hlinkClick r:id="rId2"/>
              </a:rPr>
              <a:t>Queens University, Belfast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F39929-D96B-7660-EEC9-03BC1D832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44386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AD3609-42D6-B1BE-FD34-EE96DB5A17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800" dirty="0"/>
              <a:t>Engagement with MRC and bio/clinical peers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A174AF-032B-D4B9-5470-4512CEFF03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Opportunity:</a:t>
            </a:r>
          </a:p>
          <a:p>
            <a:pPr lvl="1"/>
            <a:r>
              <a:rPr lang="en-US" dirty="0"/>
              <a:t>ITRF/</a:t>
            </a:r>
            <a:r>
              <a:rPr lang="en-US" dirty="0" err="1"/>
              <a:t>LhARA</a:t>
            </a:r>
            <a:r>
              <a:rPr lang="en-US" dirty="0"/>
              <a:t> as MRC-led project delivered by STFC</a:t>
            </a:r>
          </a:p>
          <a:p>
            <a:r>
              <a:rPr lang="en-US" dirty="0"/>
              <a:t>What’s happened:</a:t>
            </a:r>
          </a:p>
          <a:p>
            <a:pPr lvl="1"/>
            <a:r>
              <a:rPr lang="en-US" dirty="0"/>
              <a:t>Contacts STFC </a:t>
            </a:r>
            <a:r>
              <a:rPr lang="en-US" sz="2400" dirty="0">
                <a:sym typeface="Wingdings" pitchFamily="2" charset="2"/>
              </a:rPr>
              <a:t></a:t>
            </a:r>
            <a:r>
              <a:rPr lang="en-US" dirty="0">
                <a:sym typeface="Wingdings" pitchFamily="2" charset="2"/>
              </a:rPr>
              <a:t> MRC at Exec Dir level</a:t>
            </a:r>
          </a:p>
          <a:p>
            <a:pPr lvl="2"/>
            <a:r>
              <a:rPr lang="en-US" dirty="0">
                <a:sym typeface="Wingdings" pitchFamily="2" charset="2"/>
              </a:rPr>
              <a:t>Positive; need to convince MRC of:</a:t>
            </a:r>
          </a:p>
          <a:p>
            <a:pPr lvl="3"/>
            <a:r>
              <a:rPr lang="en-US" dirty="0">
                <a:sym typeface="Wingdings" pitchFamily="2" charset="2"/>
              </a:rPr>
              <a:t>Benefits;</a:t>
            </a:r>
          </a:p>
          <a:p>
            <a:pPr lvl="3"/>
            <a:r>
              <a:rPr lang="en-US" dirty="0">
                <a:sym typeface="Wingdings" pitchFamily="2" charset="2"/>
              </a:rPr>
              <a:t>Peer-group commitment/pull</a:t>
            </a:r>
          </a:p>
          <a:p>
            <a:pPr lvl="3"/>
            <a:r>
              <a:rPr lang="en-US" dirty="0">
                <a:sym typeface="Wingdings" pitchFamily="2" charset="2"/>
              </a:rPr>
              <a:t>Scientific and technical excellence</a:t>
            </a:r>
          </a:p>
          <a:p>
            <a:pPr lvl="3"/>
            <a:r>
              <a:rPr lang="en-US" dirty="0">
                <a:sym typeface="Wingdings" pitchFamily="2" charset="2"/>
              </a:rPr>
              <a:t>International positioning – partnership, competition …</a:t>
            </a:r>
          </a:p>
          <a:p>
            <a:pPr lvl="3"/>
            <a:r>
              <a:rPr lang="en-US" dirty="0">
                <a:sym typeface="Wingdings" pitchFamily="2" charset="2"/>
              </a:rPr>
              <a:t>Industrial engagement</a:t>
            </a:r>
          </a:p>
          <a:p>
            <a:r>
              <a:rPr lang="en-US" dirty="0">
                <a:sym typeface="Wingdings" pitchFamily="2" charset="2"/>
              </a:rPr>
              <a:t>We need to step up across the “stakeholder community”:</a:t>
            </a:r>
          </a:p>
          <a:p>
            <a:pPr lvl="1"/>
            <a:r>
              <a:rPr lang="en-US" dirty="0">
                <a:sym typeface="Wingdings" pitchFamily="2" charset="2"/>
              </a:rPr>
              <a:t>Bio/clinical peers</a:t>
            </a:r>
          </a:p>
          <a:p>
            <a:pPr lvl="1"/>
            <a:r>
              <a:rPr lang="en-US" dirty="0">
                <a:sym typeface="Wingdings" pitchFamily="2" charset="2"/>
              </a:rPr>
              <a:t>HEI partners, national labs (and lab departments!)</a:t>
            </a:r>
          </a:p>
          <a:p>
            <a:pPr lvl="1"/>
            <a:r>
              <a:rPr lang="en-US" dirty="0">
                <a:sym typeface="Wingdings" pitchFamily="2" charset="2"/>
              </a:rPr>
              <a:t>Funders, decision makers, policy makers, …</a:t>
            </a:r>
          </a:p>
          <a:p>
            <a:pPr lvl="1"/>
            <a:r>
              <a:rPr lang="en-US" dirty="0">
                <a:sym typeface="Wingdings" pitchFamily="2" charset="2"/>
              </a:rPr>
              <a:t>Public</a:t>
            </a:r>
          </a:p>
          <a:p>
            <a:pPr lvl="1"/>
            <a:r>
              <a:rPr lang="en-US" dirty="0">
                <a:sym typeface="Wingdings" pitchFamily="2" charset="2"/>
              </a:rPr>
              <a:t>Patients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11DB58-785B-5DA4-ABA7-0E42930E4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93654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249B23-1949-3B41-D5FF-5E5A261B31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Engagement: broad and deep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FDEFA8-62B4-3CA0-D107-214F9A9CF4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Pat Price &amp; Work package 8 have engagement/ outreach plan</a:t>
            </a:r>
          </a:p>
          <a:p>
            <a:r>
              <a:rPr lang="en-US" dirty="0"/>
              <a:t>OK! </a:t>
            </a:r>
          </a:p>
          <a:p>
            <a:pPr lvl="1"/>
            <a:r>
              <a:rPr lang="en-US" dirty="0"/>
              <a:t>… but, need to create resonance through concrete project(s)</a:t>
            </a:r>
          </a:p>
          <a:p>
            <a:r>
              <a:rPr lang="en-US" dirty="0"/>
              <a:t>Propose as a target:</a:t>
            </a:r>
          </a:p>
          <a:p>
            <a:pPr lvl="1"/>
            <a:r>
              <a:rPr lang="en-US" dirty="0"/>
              <a:t>Royal Society Summer Exhibition 2026</a:t>
            </a:r>
          </a:p>
          <a:p>
            <a:r>
              <a:rPr lang="en-US" dirty="0"/>
              <a:t>Consider as preparation/rehearsal:</a:t>
            </a:r>
          </a:p>
          <a:p>
            <a:pPr lvl="1"/>
            <a:r>
              <a:rPr lang="en-US" dirty="0"/>
              <a:t>Exhibition Road Science festival 2025</a:t>
            </a:r>
          </a:p>
          <a:p>
            <a:r>
              <a:rPr lang="en-US" dirty="0"/>
              <a:t>Create “exhibit(s)” that can go on the road or be reproduced across the collaboration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A1C772-2E0E-71C3-B763-FCA6CDB39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20288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n image of Queen's University Belfast">
            <a:extLst>
              <a:ext uri="{FF2B5EF4-FFF2-40B4-BE49-F238E27FC236}">
                <a16:creationId xmlns:a16="http://schemas.microsoft.com/office/drawing/2014/main" id="{4C9478CF-279D-EF0D-1152-75C6C7FC06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B5AA76-D716-77FD-9411-FC383F766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8305" y="405822"/>
            <a:ext cx="4335695" cy="320434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Queens University Belfast: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02/03Sep 2024</a:t>
            </a:r>
          </a:p>
          <a:p>
            <a:pPr lvl="2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9391EB5-1F82-AE43-2C0D-1181F05D6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September collaboration meeting</a:t>
            </a:r>
          </a:p>
        </p:txBody>
      </p:sp>
      <p:pic>
        <p:nvPicPr>
          <p:cNvPr id="1028" name="Picture 4" descr="Queen's University Belfast - British Irish Chamber">
            <a:extLst>
              <a:ext uri="{FF2B5EF4-FFF2-40B4-BE49-F238E27FC236}">
                <a16:creationId xmlns:a16="http://schemas.microsoft.com/office/drawing/2014/main" id="{79FBF8C8-7473-47B1-75D6-1D38C82B6D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32902"/>
            <a:ext cx="1692314" cy="610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7754C70-E061-ADAC-5A49-D5F7DAFBB064}"/>
              </a:ext>
            </a:extLst>
          </p:cNvPr>
          <p:cNvSpPr txBox="1"/>
          <p:nvPr/>
        </p:nvSpPr>
        <p:spPr>
          <a:xfrm>
            <a:off x="4255635" y="4497169"/>
            <a:ext cx="4837339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Excellent meeting this morning; Charlotte Palmer taking the reins!</a:t>
            </a:r>
          </a:p>
          <a:p>
            <a:pPr algn="r"/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https://</a:t>
            </a:r>
            <a:r>
              <a:rPr lang="en-US" sz="1050" b="1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indico.stfc.ac.uk</a:t>
            </a:r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/event/1060/</a:t>
            </a:r>
          </a:p>
          <a:p>
            <a:r>
              <a:rPr lang="en-US" sz="135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	Registration will go live 01Jul24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A2154E4-EDFE-F590-6511-378D081390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1962" y="4182958"/>
            <a:ext cx="3037115" cy="349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375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91EB5-1F82-AE43-2C0D-1181F05D6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Going forward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B5AA76-D716-77FD-9411-FC383F766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06324"/>
            <a:ext cx="9144000" cy="3729556"/>
          </a:xfrm>
        </p:spPr>
        <p:txBody>
          <a:bodyPr/>
          <a:lstStyle/>
          <a:p>
            <a:r>
              <a:rPr lang="en-US" dirty="0"/>
              <a:t>Rolling w/p reports:</a:t>
            </a:r>
          </a:p>
          <a:p>
            <a:pPr lvl="1"/>
            <a:r>
              <a:rPr lang="en-US" dirty="0"/>
              <a:t>Next time:</a:t>
            </a:r>
          </a:p>
          <a:p>
            <a:pPr lvl="2"/>
            <a:r>
              <a:rPr lang="en-US" dirty="0"/>
              <a:t>Ion acoustic (WP6)</a:t>
            </a:r>
          </a:p>
        </p:txBody>
      </p:sp>
    </p:spTree>
    <p:extLst>
      <p:ext uri="{BB962C8B-B14F-4D97-AF65-F5344CB8AC3E}">
        <p14:creationId xmlns:p14="http://schemas.microsoft.com/office/powerpoint/2010/main" val="456708266"/>
      </p:ext>
    </p:extLst>
  </p:cSld>
  <p:clrMapOvr>
    <a:masterClrMapping/>
  </p:clrMapOvr>
</p:sld>
</file>

<file path=ppt/theme/theme1.xml><?xml version="1.0" encoding="utf-8"?>
<a:theme xmlns:a="http://schemas.openxmlformats.org/drawingml/2006/main" name="KL-standard-black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133DBA20-A29D-174B-8269-FCD54B7B52E0}" vid="{55919E50-0394-E84F-A17C-9616D9B5AA7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KL-standard-black</Template>
  <TotalTime>121</TotalTime>
  <Words>309</Words>
  <Application>Microsoft Macintosh PowerPoint</Application>
  <PresentationFormat>On-screen Show (16:9)</PresentationFormat>
  <Paragraphs>58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KL-standard-black</vt:lpstr>
      <vt:lpstr>Update and news</vt:lpstr>
      <vt:lpstr>Now all but done</vt:lpstr>
      <vt:lpstr>Bridging period update</vt:lpstr>
      <vt:lpstr>ITRF/LhARA conceptual design report</vt:lpstr>
      <vt:lpstr>Engagement with MRC and bio/clinical peers</vt:lpstr>
      <vt:lpstr>Engagement: broad and deep</vt:lpstr>
      <vt:lpstr>September collaboration meeting</vt:lpstr>
      <vt:lpstr>Going forward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Long, Ken (Oxford Uni.,RAL,PPD)</dc:creator>
  <cp:lastModifiedBy>Long, Ken (Oxford Uni.,RAL,PPD)</cp:lastModifiedBy>
  <cp:revision>1</cp:revision>
  <dcterms:created xsi:type="dcterms:W3CDTF">2024-07-16T12:17:28Z</dcterms:created>
  <dcterms:modified xsi:type="dcterms:W3CDTF">2024-07-16T14:18:58Z</dcterms:modified>
</cp:coreProperties>
</file>