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2" r:id="rId6"/>
    <p:sldId id="266" r:id="rId7"/>
    <p:sldId id="264" r:id="rId8"/>
    <p:sldId id="267" r:id="rId9"/>
    <p:sldId id="265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 snapToGrid="0">
      <p:cViewPr varScale="1">
        <p:scale>
          <a:sx n="103" d="100"/>
          <a:sy n="103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E4D8E-74BA-5A4E-8B4E-3411C1742D2C}" type="datetimeFigureOut">
              <a:rPr lang="en-US" smtClean="0"/>
              <a:t>7/2/24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E45FA-621B-6640-B2F8-A8CC2F36B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84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B6C6D-158C-5BF3-B247-C2FAFEFE8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994D92-A913-F95D-1535-28B785CF77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47E8A-B4C4-B6A9-AC7A-98BFEF61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2A87A-DAEA-DE41-BCBF-45877EE8FF90}" type="datetime1">
              <a:rPr lang="en-GB" smtClean="0"/>
              <a:t>02/07/2024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4F098-DEE9-067B-E8CB-9746CA844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2ED01-61AC-88FA-A3A1-7718D0495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70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B2718-287E-842A-8475-8B0A6E0CC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08F913-D7BF-E402-8F38-4B79A5215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3A464-664C-6B0C-611C-C72EE6B42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5B17-8649-144B-A6E7-04C57B69132C}" type="datetime1">
              <a:rPr lang="en-GB" smtClean="0"/>
              <a:t>02/07/2024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377CB-2D2C-F8D7-4021-FC73B4823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2C2F6-4454-EB5C-D8CD-A0C03AD4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003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9E24EE-50A0-F51B-4F85-33C705A897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6DF8C6-11E4-D07B-9CB6-35B6E1212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ED6E5-E797-B618-0270-2ADED7563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435-804B-AD45-8A44-8BCC698E8427}" type="datetime1">
              <a:rPr lang="en-GB" smtClean="0"/>
              <a:t>02/07/2024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A7500-171F-EE3B-9B49-563581EC8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EBFF2-B8A0-6B5A-A81F-30A6DFEED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1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A854-44EF-C4D3-7748-C03255A5B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D8045-D1EB-C821-C4FA-3EC7FB4DA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3F7CA-5A4D-1EF5-8840-5385ED59A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0F30A-10E4-1C45-BD53-AF8EBD15EFB6}" type="datetime1">
              <a:rPr lang="en-GB" smtClean="0"/>
              <a:t>02/07/2024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5ABC0-C75C-665D-04D1-BDD84DC7A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43F9E-2EB5-31B3-007B-293C5EB7B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2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E7A83-AF87-DE89-4BB6-FCB3CB0DC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73C5F8-E014-0944-6CDC-C09AE154A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9D7E1-7667-D4D3-A76F-468B88B12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3340-D575-BD4B-BA0C-7225BD51ADC7}" type="datetime1">
              <a:rPr lang="en-GB" smtClean="0"/>
              <a:t>02/07/2024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2DB91-F6A5-A68C-8698-481AB494C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B6FFF-55DB-0879-8A8A-C6581807E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68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B3947-C84F-E597-F5A9-A5400BF4E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2A39A-9344-8DF7-EE42-E891D06997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9813B2-9B47-2DC9-E7C6-6C0CCC76CE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1B67B-5B8E-5365-E8AD-F17C830A9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0C75C-1BA3-B840-8EF4-A200EC70DF77}" type="datetime1">
              <a:rPr lang="en-GB" smtClean="0"/>
              <a:t>02/07/2024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FEAFFA-B6B4-A1CB-B680-6CB37050E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6D0A3-3C03-B800-8485-572338AF1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93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46871-9E78-416B-F364-62F7371A0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CC729-F069-0688-7EFB-8CF7447517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F8944-5614-1740-0DA7-2E447F643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6EBED2-1E8E-E713-318A-364810CF6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8F353F-4F7E-FB9B-5C45-AD66342FAD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2D29A2-FBAC-8A3D-D35E-95E19FE20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833A-CE09-F141-9B44-77E1AB7BE586}" type="datetime1">
              <a:rPr lang="en-GB" smtClean="0"/>
              <a:t>02/07/2024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47644F-80D5-FB7B-F759-B95333BB4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EC19D2-D6AE-99E6-BC73-BB820EF79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20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A3A14-AF61-C42B-265B-BA9C2AC7B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8BA57E-C060-8212-EEF3-FB747698B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EDF6-053B-8F4D-AA84-F63FA69C9BBB}" type="datetime1">
              <a:rPr lang="en-GB" smtClean="0"/>
              <a:t>02/07/2024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EAF66-87E2-B13A-4AA9-C493D0EB7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81D113-FF7F-64D9-8B1E-486C5645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9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507FCD-6256-2F9F-A0A4-802CD15A0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FB97-118A-8944-BB33-ED23DD11A134}" type="datetime1">
              <a:rPr lang="en-GB" smtClean="0"/>
              <a:t>02/07/2024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AFC0D1-1026-5650-218E-50D70299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91F-8D8B-769E-2989-19C0E939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41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76074-013A-4A6D-6FFB-762C261F9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EE657-3BD4-F018-DD8F-D0CD55100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BA1E48-6BB2-4CD0-4F55-6169CF979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95B8EB-D92C-1E91-B28C-47B79906A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738B-2664-3145-90FF-55239BF4D570}" type="datetime1">
              <a:rPr lang="en-GB" smtClean="0"/>
              <a:t>02/07/2024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D91290-0D14-64E5-F56C-E9D007E22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4A7DC-7D81-8FB4-A287-E4E8600B5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6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49B2D-B512-B338-85C6-36411B26C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5EB75D-2E4F-756E-7078-BB813E07A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2821A9-B09C-1492-9811-A4F1F1C6A5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E6AE70-CEBF-4579-6365-FC5C984C3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808C7-0EA7-5242-AC44-1EB484178FD9}" type="datetime1">
              <a:rPr lang="en-GB" smtClean="0"/>
              <a:t>02/07/2024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D1C58A-D388-19B3-1FBA-BA3C472AF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9BFEE-B391-DF25-ED2A-ECCD4450F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2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E0B0EC-19DC-4E3E-7EDB-8ACEC205B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8B572-1F46-1CA1-AF26-487F679E82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259DF-749B-4FF1-7F62-267D25B42F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F7A891-894A-DE41-9DA5-5EDED239DA75}" type="datetime1">
              <a:rPr lang="en-GB" smtClean="0"/>
              <a:t>02/07/2024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37EF2-6A95-86BB-94F5-69A09B19A2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17397-D474-DA1E-B978-BCF02165A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5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A65B1-2B88-5587-D8FE-9AC1BEDE76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1643" y="2172699"/>
            <a:ext cx="9144000" cy="2387600"/>
          </a:xfrm>
        </p:spPr>
        <p:txBody>
          <a:bodyPr/>
          <a:lstStyle/>
          <a:p>
            <a:r>
              <a:rPr lang="en-US" dirty="0"/>
              <a:t>ITRF/LhARA </a:t>
            </a:r>
            <a:br>
              <a:rPr lang="en-US" dirty="0"/>
            </a:br>
            <a:r>
              <a:rPr lang="en-US" sz="5400" dirty="0"/>
              <a:t>Fortnightly meeting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4FBD94-B97C-1DC2-92E5-C9FC7825AC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1643" y="4652374"/>
            <a:ext cx="9144000" cy="500400"/>
          </a:xfrm>
        </p:spPr>
        <p:txBody>
          <a:bodyPr/>
          <a:lstStyle/>
          <a:p>
            <a:r>
              <a:rPr lang="en-US" dirty="0"/>
              <a:t>2/7/2024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16A102-F80D-613F-5ADA-96C808F9E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1</a:t>
            </a:fld>
            <a:endParaRPr lang="en-US"/>
          </a:p>
        </p:txBody>
      </p:sp>
      <p:pic>
        <p:nvPicPr>
          <p:cNvPr id="1028" name="Picture 4" descr="LhARA Collaboration Meeting #2 | Events | Imperial College London">
            <a:extLst>
              <a:ext uri="{FF2B5EF4-FFF2-40B4-BE49-F238E27FC236}">
                <a16:creationId xmlns:a16="http://schemas.microsoft.com/office/drawing/2014/main" id="{88C98330-991B-750C-4788-9185B9A7F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569" y="906753"/>
            <a:ext cx="2621262" cy="1173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CE479EE-32A6-92CC-A532-B861A5D64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536" y="516925"/>
            <a:ext cx="3418703" cy="37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704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5FFC3B-ACC8-491E-C5EF-3D8524429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3422650"/>
            <a:ext cx="12700" cy="127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04B6B41-D261-55FB-B43A-8B33E061BFB9}"/>
              </a:ext>
            </a:extLst>
          </p:cNvPr>
          <p:cNvCxnSpPr>
            <a:cxnSpLocks/>
          </p:cNvCxnSpPr>
          <p:nvPr/>
        </p:nvCxnSpPr>
        <p:spPr>
          <a:xfrm flipV="1">
            <a:off x="6815510" y="2679711"/>
            <a:ext cx="667617" cy="26232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9111E4-EF89-DA98-77CD-93B66EE235BD}"/>
              </a:ext>
            </a:extLst>
          </p:cNvPr>
          <p:cNvSpPr txBox="1"/>
          <p:nvPr/>
        </p:nvSpPr>
        <p:spPr>
          <a:xfrm>
            <a:off x="6350406" y="2985512"/>
            <a:ext cx="10609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Beam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340C11A-DB38-FA6F-1FA9-DA6C86EEF22F}"/>
              </a:ext>
            </a:extLst>
          </p:cNvPr>
          <p:cNvCxnSpPr>
            <a:cxnSpLocks/>
          </p:cNvCxnSpPr>
          <p:nvPr/>
        </p:nvCxnSpPr>
        <p:spPr>
          <a:xfrm>
            <a:off x="8747814" y="1161277"/>
            <a:ext cx="177466" cy="32569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92B468B-E75A-3ACF-5DD9-40614DFCCFB7}"/>
              </a:ext>
            </a:extLst>
          </p:cNvPr>
          <p:cNvSpPr txBox="1"/>
          <p:nvPr/>
        </p:nvSpPr>
        <p:spPr>
          <a:xfrm>
            <a:off x="7590991" y="876513"/>
            <a:ext cx="1407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Bragg peak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4557DF44-8A91-7310-C806-79D9FCCF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10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799E54-4ED4-48A2-322A-8C7495F7EA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642" r="46651" b="26667"/>
          <a:stretch/>
        </p:blipFill>
        <p:spPr>
          <a:xfrm>
            <a:off x="1923923" y="1915262"/>
            <a:ext cx="3834893" cy="20527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433694F-A6A9-22D6-C6FA-CF692DCEDF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669" t="31366" r="40160" b="23356"/>
          <a:stretch/>
        </p:blipFill>
        <p:spPr>
          <a:xfrm>
            <a:off x="1923923" y="4299633"/>
            <a:ext cx="3834893" cy="21630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481E7E-27DF-2854-9A39-AE21E87384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300" t="34526" r="9535" b="32536"/>
          <a:stretch/>
        </p:blipFill>
        <p:spPr>
          <a:xfrm>
            <a:off x="5826133" y="1925707"/>
            <a:ext cx="3799781" cy="21630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F1974D4-A902-E191-F668-44BEE8FB09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636" t="39956" r="2811" b="27054"/>
          <a:stretch/>
        </p:blipFill>
        <p:spPr>
          <a:xfrm>
            <a:off x="5826133" y="4323416"/>
            <a:ext cx="3834893" cy="2224089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99F958A-9F1E-9CDB-DB73-6B95DEDE5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MC40 Cyclotron</a:t>
            </a:r>
            <a:br>
              <a:rPr lang="en-US" dirty="0"/>
            </a:br>
            <a:r>
              <a:rPr lang="en-US" sz="3600" dirty="0"/>
              <a:t>Liquid</a:t>
            </a:r>
            <a:r>
              <a:rPr lang="en-US" dirty="0"/>
              <a:t> </a:t>
            </a:r>
            <a:r>
              <a:rPr lang="en-US" sz="3600" dirty="0"/>
              <a:t>Scintillator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F46F28-4CAD-A6E5-D5F9-57EFC9CC8A12}"/>
              </a:ext>
            </a:extLst>
          </p:cNvPr>
          <p:cNvSpPr txBox="1"/>
          <p:nvPr/>
        </p:nvSpPr>
        <p:spPr>
          <a:xfrm>
            <a:off x="6323633" y="1527761"/>
            <a:ext cx="319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Profile Plots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56076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5FFC3B-ACC8-491E-C5EF-3D8524429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3422650"/>
            <a:ext cx="12700" cy="127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26A2D44-D9FF-D8EC-5E05-FC6271B24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MC40 Cyclotron</a:t>
            </a:r>
            <a:br>
              <a:rPr lang="en-US" dirty="0"/>
            </a:br>
            <a:r>
              <a:rPr lang="en-US" sz="3600" dirty="0"/>
              <a:t>Liquid</a:t>
            </a:r>
            <a:r>
              <a:rPr lang="en-US" dirty="0"/>
              <a:t> </a:t>
            </a:r>
            <a:r>
              <a:rPr lang="en-US" sz="3600" dirty="0"/>
              <a:t>Scintillator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04B6B41-D261-55FB-B43A-8B33E061BFB9}"/>
              </a:ext>
            </a:extLst>
          </p:cNvPr>
          <p:cNvCxnSpPr>
            <a:cxnSpLocks/>
          </p:cNvCxnSpPr>
          <p:nvPr/>
        </p:nvCxnSpPr>
        <p:spPr>
          <a:xfrm flipV="1">
            <a:off x="6815510" y="2679711"/>
            <a:ext cx="667617" cy="26232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9111E4-EF89-DA98-77CD-93B66EE235BD}"/>
              </a:ext>
            </a:extLst>
          </p:cNvPr>
          <p:cNvSpPr txBox="1"/>
          <p:nvPr/>
        </p:nvSpPr>
        <p:spPr>
          <a:xfrm>
            <a:off x="6350406" y="2985512"/>
            <a:ext cx="10609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Beam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340C11A-DB38-FA6F-1FA9-DA6C86EEF22F}"/>
              </a:ext>
            </a:extLst>
          </p:cNvPr>
          <p:cNvCxnSpPr>
            <a:cxnSpLocks/>
          </p:cNvCxnSpPr>
          <p:nvPr/>
        </p:nvCxnSpPr>
        <p:spPr>
          <a:xfrm>
            <a:off x="8747814" y="1161277"/>
            <a:ext cx="177466" cy="32569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92B468B-E75A-3ACF-5DD9-40614DFCCFB7}"/>
              </a:ext>
            </a:extLst>
          </p:cNvPr>
          <p:cNvSpPr txBox="1"/>
          <p:nvPr/>
        </p:nvSpPr>
        <p:spPr>
          <a:xfrm>
            <a:off x="7590991" y="876513"/>
            <a:ext cx="1407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Bragg peak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4557DF44-8A91-7310-C806-79D9FCCF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4D72C6-8D44-B1F4-72E6-D9AD368F40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434" t="21876" r="24662" b="16456"/>
          <a:stretch/>
        </p:blipFill>
        <p:spPr>
          <a:xfrm>
            <a:off x="1674685" y="2257665"/>
            <a:ext cx="4427665" cy="38004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F91AB8-FE08-15B9-110A-1C69959018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524" t="32398" r="3523" b="24552"/>
          <a:stretch/>
        </p:blipFill>
        <p:spPr>
          <a:xfrm>
            <a:off x="6604248" y="3398624"/>
            <a:ext cx="3466768" cy="301345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DC3D00E-F41B-855F-717A-9089DE56D4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106" t="32398" r="35941" b="24552"/>
          <a:stretch/>
        </p:blipFill>
        <p:spPr>
          <a:xfrm>
            <a:off x="6576204" y="772030"/>
            <a:ext cx="3469839" cy="30161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8FF41F-35AC-339C-9C5F-4358A8EDCDD1}"/>
              </a:ext>
            </a:extLst>
          </p:cNvPr>
          <p:cNvSpPr txBox="1"/>
          <p:nvPr/>
        </p:nvSpPr>
        <p:spPr>
          <a:xfrm>
            <a:off x="6741463" y="614852"/>
            <a:ext cx="319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Surface Plots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75623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5FFC3B-ACC8-491E-C5EF-3D8524429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3422650"/>
            <a:ext cx="12700" cy="127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04B6B41-D261-55FB-B43A-8B33E061BFB9}"/>
              </a:ext>
            </a:extLst>
          </p:cNvPr>
          <p:cNvCxnSpPr>
            <a:cxnSpLocks/>
          </p:cNvCxnSpPr>
          <p:nvPr/>
        </p:nvCxnSpPr>
        <p:spPr>
          <a:xfrm flipV="1">
            <a:off x="6815510" y="2679711"/>
            <a:ext cx="667617" cy="26232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9111E4-EF89-DA98-77CD-93B66EE235BD}"/>
              </a:ext>
            </a:extLst>
          </p:cNvPr>
          <p:cNvSpPr txBox="1"/>
          <p:nvPr/>
        </p:nvSpPr>
        <p:spPr>
          <a:xfrm>
            <a:off x="6350406" y="2985512"/>
            <a:ext cx="10609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Beam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340C11A-DB38-FA6F-1FA9-DA6C86EEF22F}"/>
              </a:ext>
            </a:extLst>
          </p:cNvPr>
          <p:cNvCxnSpPr>
            <a:cxnSpLocks/>
          </p:cNvCxnSpPr>
          <p:nvPr/>
        </p:nvCxnSpPr>
        <p:spPr>
          <a:xfrm>
            <a:off x="8747814" y="1161277"/>
            <a:ext cx="177466" cy="32569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92B468B-E75A-3ACF-5DD9-40614DFCCFB7}"/>
              </a:ext>
            </a:extLst>
          </p:cNvPr>
          <p:cNvSpPr txBox="1"/>
          <p:nvPr/>
        </p:nvSpPr>
        <p:spPr>
          <a:xfrm>
            <a:off x="7590991" y="876513"/>
            <a:ext cx="1407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Bragg peak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4557DF44-8A91-7310-C806-79D9FCCF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12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381A781-D81D-95B6-9D31-280AAD437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18FB94-1CEC-809C-87A8-6A228DD8A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050" y="3575050"/>
            <a:ext cx="12700" cy="12700"/>
          </a:xfrm>
          <a:prstGeom prst="rect">
            <a:avLst/>
          </a:prstGeom>
        </p:spPr>
      </p:pic>
      <p:pic>
        <p:nvPicPr>
          <p:cNvPr id="18" name="Picture 17" descr="A group of people in an office&#10;&#10;Description automatically generated">
            <a:extLst>
              <a:ext uri="{FF2B5EF4-FFF2-40B4-BE49-F238E27FC236}">
                <a16:creationId xmlns:a16="http://schemas.microsoft.com/office/drawing/2014/main" id="{B2253B5B-D430-3187-088C-C57DB86258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271646" y="1839741"/>
            <a:ext cx="4997387" cy="374804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4A726BB-4766-B3C3-1DF7-9810AA110546}"/>
              </a:ext>
            </a:extLst>
          </p:cNvPr>
          <p:cNvSpPr txBox="1"/>
          <p:nvPr/>
        </p:nvSpPr>
        <p:spPr>
          <a:xfrm>
            <a:off x="8167816" y="3074408"/>
            <a:ext cx="20744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Maria Maxouti</a:t>
            </a:r>
          </a:p>
          <a:p>
            <a:r>
              <a:rPr lang="en-US" dirty="0"/>
              <a:t>Ken Long</a:t>
            </a:r>
          </a:p>
          <a:p>
            <a:r>
              <a:rPr lang="en-US" dirty="0"/>
              <a:t>Peter Hobson</a:t>
            </a:r>
          </a:p>
          <a:p>
            <a:r>
              <a:rPr lang="en-US" dirty="0"/>
              <a:t>Tony Price</a:t>
            </a:r>
          </a:p>
          <a:p>
            <a:r>
              <a:rPr lang="en-US" dirty="0"/>
              <a:t>Catherine </a:t>
            </a:r>
            <a:r>
              <a:rPr lang="en-US" dirty="0" err="1"/>
              <a:t>Burne</a:t>
            </a:r>
            <a:endParaRPr lang="en-US" dirty="0"/>
          </a:p>
          <a:p>
            <a:r>
              <a:rPr lang="en-US" dirty="0"/>
              <a:t>Cyclotron staff</a:t>
            </a:r>
          </a:p>
        </p:txBody>
      </p:sp>
    </p:spTree>
    <p:extLst>
      <p:ext uri="{BB962C8B-B14F-4D97-AF65-F5344CB8AC3E}">
        <p14:creationId xmlns:p14="http://schemas.microsoft.com/office/powerpoint/2010/main" val="1539911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1FF87-78CD-D516-0E7F-E3DE92F22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SmartPhantom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BB4B47-098D-6F2E-AD5A-E2B7986277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06" b="12917"/>
          <a:stretch/>
        </p:blipFill>
        <p:spPr>
          <a:xfrm>
            <a:off x="501221" y="2235305"/>
            <a:ext cx="3438967" cy="35525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E9EF74-C829-6140-5A77-450E39D2B4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000" b="7999"/>
          <a:stretch/>
        </p:blipFill>
        <p:spPr>
          <a:xfrm>
            <a:off x="8062994" y="2235304"/>
            <a:ext cx="3249270" cy="3552568"/>
          </a:xfrm>
          <a:prstGeom prst="rect">
            <a:avLst/>
          </a:prstGeom>
        </p:spPr>
      </p:pic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D93E219D-9198-05A3-46D1-1D9F732609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-255" t="27291" r="255" b="26894"/>
          <a:stretch/>
        </p:blipFill>
        <p:spPr>
          <a:xfrm>
            <a:off x="4129007" y="2991538"/>
            <a:ext cx="3670381" cy="22421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BFD344-5EB1-5A6B-CF14-33DF410D7BDD}"/>
              </a:ext>
            </a:extLst>
          </p:cNvPr>
          <p:cNvSpPr txBox="1"/>
          <p:nvPr/>
        </p:nvSpPr>
        <p:spPr>
          <a:xfrm>
            <a:off x="2415867" y="1852098"/>
            <a:ext cx="1989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Transducer window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BD0171-D201-E2A0-0E39-C884A99B4593}"/>
              </a:ext>
            </a:extLst>
          </p:cNvPr>
          <p:cNvSpPr txBox="1"/>
          <p:nvPr/>
        </p:nvSpPr>
        <p:spPr>
          <a:xfrm>
            <a:off x="1144856" y="5913741"/>
            <a:ext cx="1989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Transducer window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E9E9F75-B748-26AF-4AC1-07D9A273DAA5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1134742" y="2202424"/>
            <a:ext cx="293197" cy="7119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99B5BA-3829-8995-FEF0-495B187D6C7E}"/>
              </a:ext>
            </a:extLst>
          </p:cNvPr>
          <p:cNvSpPr txBox="1"/>
          <p:nvPr/>
        </p:nvSpPr>
        <p:spPr>
          <a:xfrm>
            <a:off x="87214" y="1863870"/>
            <a:ext cx="2095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Beam entry window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1BFE787-A82D-4919-742C-F677B93179B0}"/>
              </a:ext>
            </a:extLst>
          </p:cNvPr>
          <p:cNvCxnSpPr>
            <a:cxnSpLocks/>
          </p:cNvCxnSpPr>
          <p:nvPr/>
        </p:nvCxnSpPr>
        <p:spPr>
          <a:xfrm flipH="1">
            <a:off x="2808260" y="2159875"/>
            <a:ext cx="326030" cy="85771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E588C55-BE8E-E612-F91C-5593845311EF}"/>
              </a:ext>
            </a:extLst>
          </p:cNvPr>
          <p:cNvCxnSpPr>
            <a:cxnSpLocks/>
          </p:cNvCxnSpPr>
          <p:nvPr/>
        </p:nvCxnSpPr>
        <p:spPr>
          <a:xfrm flipV="1">
            <a:off x="1943212" y="4373142"/>
            <a:ext cx="779279" cy="157621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523C72F-FA92-9558-A123-DCD17E7C3F79}"/>
              </a:ext>
            </a:extLst>
          </p:cNvPr>
          <p:cNvSpPr txBox="1"/>
          <p:nvPr/>
        </p:nvSpPr>
        <p:spPr>
          <a:xfrm>
            <a:off x="4247928" y="2404067"/>
            <a:ext cx="3336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Scintillating </a:t>
            </a:r>
            <a:r>
              <a:rPr lang="en-US" dirty="0" err="1"/>
              <a:t>fibre</a:t>
            </a:r>
            <a:r>
              <a:rPr lang="en-US" dirty="0"/>
              <a:t> detectors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471C69F-555E-7FA1-B873-6D7BDB1B2A9D}"/>
              </a:ext>
            </a:extLst>
          </p:cNvPr>
          <p:cNvSpPr txBox="1"/>
          <p:nvPr/>
        </p:nvSpPr>
        <p:spPr>
          <a:xfrm>
            <a:off x="8855676" y="5913741"/>
            <a:ext cx="3336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Scintillating </a:t>
            </a:r>
            <a:r>
              <a:rPr lang="en-US" sz="1600" b="1" dirty="0" err="1">
                <a:solidFill>
                  <a:schemeClr val="accent1"/>
                </a:solidFill>
              </a:rPr>
              <a:t>fibre</a:t>
            </a:r>
            <a:r>
              <a:rPr lang="en-US" sz="1600" b="1" dirty="0">
                <a:solidFill>
                  <a:schemeClr val="accent1"/>
                </a:solidFill>
              </a:rPr>
              <a:t> detectors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BAC4EC1-181D-625A-B01A-02E69B212A7C}"/>
              </a:ext>
            </a:extLst>
          </p:cNvPr>
          <p:cNvCxnSpPr>
            <a:cxnSpLocks/>
          </p:cNvCxnSpPr>
          <p:nvPr/>
        </p:nvCxnSpPr>
        <p:spPr>
          <a:xfrm flipH="1" flipV="1">
            <a:off x="9867080" y="4460790"/>
            <a:ext cx="314888" cy="14529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47A5D59-ACA3-405D-8CE0-E6F3151C2A85}"/>
              </a:ext>
            </a:extLst>
          </p:cNvPr>
          <p:cNvCxnSpPr>
            <a:cxnSpLocks/>
          </p:cNvCxnSpPr>
          <p:nvPr/>
        </p:nvCxnSpPr>
        <p:spPr>
          <a:xfrm flipH="1">
            <a:off x="9383740" y="1852098"/>
            <a:ext cx="118606" cy="13866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A84F94B3-2712-DE8C-DBF9-5916A0BBA554}"/>
              </a:ext>
            </a:extLst>
          </p:cNvPr>
          <p:cNvSpPr txBox="1"/>
          <p:nvPr/>
        </p:nvSpPr>
        <p:spPr>
          <a:xfrm>
            <a:off x="8819552" y="1387675"/>
            <a:ext cx="2095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Beam entry window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8DEF027-B5F5-E14A-8750-D5D4BB51A66D}"/>
              </a:ext>
            </a:extLst>
          </p:cNvPr>
          <p:cNvCxnSpPr>
            <a:cxnSpLocks/>
            <a:stCxn id="47" idx="0"/>
          </p:cNvCxnSpPr>
          <p:nvPr/>
        </p:nvCxnSpPr>
        <p:spPr>
          <a:xfrm flipH="1" flipV="1">
            <a:off x="2854709" y="4263082"/>
            <a:ext cx="399002" cy="440783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41CCF2D-7F3A-530D-C07E-15C7459BE0CC}"/>
              </a:ext>
            </a:extLst>
          </p:cNvPr>
          <p:cNvSpPr txBox="1"/>
          <p:nvPr/>
        </p:nvSpPr>
        <p:spPr>
          <a:xfrm>
            <a:off x="2486500" y="4703865"/>
            <a:ext cx="1534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</a:rPr>
              <a:t>Black </a:t>
            </a:r>
          </a:p>
          <a:p>
            <a:pPr algn="ctr"/>
            <a:r>
              <a:rPr lang="en-US" sz="1400" b="1" dirty="0">
                <a:solidFill>
                  <a:schemeClr val="accent2"/>
                </a:solidFill>
              </a:rPr>
              <a:t>Kapton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5452432-5F28-7AA0-F2D1-30F8B1A4D184}"/>
              </a:ext>
            </a:extLst>
          </p:cNvPr>
          <p:cNvCxnSpPr>
            <a:cxnSpLocks/>
          </p:cNvCxnSpPr>
          <p:nvPr/>
        </p:nvCxnSpPr>
        <p:spPr>
          <a:xfrm flipH="1">
            <a:off x="10324337" y="3238772"/>
            <a:ext cx="500182" cy="552424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3151577-9D5C-CF0E-53CA-1ED0316952F7}"/>
              </a:ext>
            </a:extLst>
          </p:cNvPr>
          <p:cNvSpPr txBox="1"/>
          <p:nvPr/>
        </p:nvSpPr>
        <p:spPr>
          <a:xfrm>
            <a:off x="10146155" y="2638608"/>
            <a:ext cx="1534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</a:rPr>
              <a:t>Black </a:t>
            </a:r>
          </a:p>
          <a:p>
            <a:pPr algn="ctr"/>
            <a:r>
              <a:rPr lang="en-US" sz="1400" b="1" dirty="0">
                <a:solidFill>
                  <a:schemeClr val="accent2"/>
                </a:solidFill>
              </a:rPr>
              <a:t>Kapton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4B6C8D1-638E-B1D4-F9F2-C2620585B8FC}"/>
              </a:ext>
            </a:extLst>
          </p:cNvPr>
          <p:cNvCxnSpPr>
            <a:cxnSpLocks/>
          </p:cNvCxnSpPr>
          <p:nvPr/>
        </p:nvCxnSpPr>
        <p:spPr>
          <a:xfrm flipH="1" flipV="1">
            <a:off x="1149837" y="4455580"/>
            <a:ext cx="11477" cy="701816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B5028A05-58F2-EC3A-0172-38DB7BB0DB6B}"/>
              </a:ext>
            </a:extLst>
          </p:cNvPr>
          <p:cNvCxnSpPr>
            <a:cxnSpLocks/>
          </p:cNvCxnSpPr>
          <p:nvPr/>
        </p:nvCxnSpPr>
        <p:spPr>
          <a:xfrm flipV="1">
            <a:off x="1161314" y="3017592"/>
            <a:ext cx="683057" cy="2139804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2BD9AD99-B21B-46CB-D8FD-5D5BBB90939A}"/>
              </a:ext>
            </a:extLst>
          </p:cNvPr>
          <p:cNvSpPr txBox="1"/>
          <p:nvPr/>
        </p:nvSpPr>
        <p:spPr>
          <a:xfrm>
            <a:off x="102748" y="5327548"/>
            <a:ext cx="2095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Optical windows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5DF541D6-09C3-EB6F-D8A2-2B59855832DA}"/>
              </a:ext>
            </a:extLst>
          </p:cNvPr>
          <p:cNvCxnSpPr>
            <a:cxnSpLocks/>
          </p:cNvCxnSpPr>
          <p:nvPr/>
        </p:nvCxnSpPr>
        <p:spPr>
          <a:xfrm flipV="1">
            <a:off x="5284120" y="4645530"/>
            <a:ext cx="267649" cy="835906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6B72F2F-A60A-4981-D12E-182F85569C89}"/>
              </a:ext>
            </a:extLst>
          </p:cNvPr>
          <p:cNvCxnSpPr>
            <a:cxnSpLocks/>
            <a:stCxn id="80" idx="0"/>
          </p:cNvCxnSpPr>
          <p:nvPr/>
        </p:nvCxnSpPr>
        <p:spPr>
          <a:xfrm flipH="1" flipV="1">
            <a:off x="6098053" y="4566792"/>
            <a:ext cx="768515" cy="106196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D84715A4-8E43-44D2-13FE-024D2B65CC52}"/>
              </a:ext>
            </a:extLst>
          </p:cNvPr>
          <p:cNvCxnSpPr>
            <a:cxnSpLocks/>
            <a:stCxn id="80" idx="0"/>
          </p:cNvCxnSpPr>
          <p:nvPr/>
        </p:nvCxnSpPr>
        <p:spPr>
          <a:xfrm flipH="1" flipV="1">
            <a:off x="6622578" y="4645530"/>
            <a:ext cx="243990" cy="983224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9705E479-0FDB-42B8-EE7C-4F3FD8A593DB}"/>
              </a:ext>
            </a:extLst>
          </p:cNvPr>
          <p:cNvSpPr txBox="1"/>
          <p:nvPr/>
        </p:nvSpPr>
        <p:spPr>
          <a:xfrm>
            <a:off x="4444614" y="5498243"/>
            <a:ext cx="1677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</a:rPr>
              <a:t>Scintillating </a:t>
            </a:r>
            <a:r>
              <a:rPr lang="en-US" sz="1600" b="1" dirty="0" err="1">
                <a:solidFill>
                  <a:schemeClr val="accent5"/>
                </a:solidFill>
              </a:rPr>
              <a:t>fibres</a:t>
            </a:r>
            <a:endParaRPr lang="en-US" sz="1600" b="1" dirty="0">
              <a:solidFill>
                <a:schemeClr val="accent5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CEA5527-F838-936F-A664-C5F05E5C9B18}"/>
              </a:ext>
            </a:extLst>
          </p:cNvPr>
          <p:cNvSpPr txBox="1"/>
          <p:nvPr/>
        </p:nvSpPr>
        <p:spPr>
          <a:xfrm>
            <a:off x="6027800" y="5628754"/>
            <a:ext cx="1677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</a:rPr>
              <a:t>Resin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75CAD073-804A-B841-B25B-89178DB3762A}"/>
              </a:ext>
            </a:extLst>
          </p:cNvPr>
          <p:cNvCxnSpPr>
            <a:cxnSpLocks/>
          </p:cNvCxnSpPr>
          <p:nvPr/>
        </p:nvCxnSpPr>
        <p:spPr>
          <a:xfrm flipH="1">
            <a:off x="10146155" y="3238772"/>
            <a:ext cx="678364" cy="1328020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5F4BDE5A-BD4D-0EF9-7630-AAF196ED98DC}"/>
              </a:ext>
            </a:extLst>
          </p:cNvPr>
          <p:cNvCxnSpPr>
            <a:cxnSpLocks/>
          </p:cNvCxnSpPr>
          <p:nvPr/>
        </p:nvCxnSpPr>
        <p:spPr>
          <a:xfrm flipH="1">
            <a:off x="9687629" y="3228581"/>
            <a:ext cx="1146385" cy="674201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47EDE-B35F-9D86-5212-DCD2E5113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5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DACCADB-D200-7282-6911-165086F79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1805" y="1992699"/>
            <a:ext cx="3274541" cy="436605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39A7369-397B-3385-2CDC-31505E54F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MC40 Cyclotron</a:t>
            </a:r>
            <a:br>
              <a:rPr lang="en-US" dirty="0"/>
            </a:br>
            <a:r>
              <a:rPr lang="en-US" sz="3600" dirty="0"/>
              <a:t>Scintillating </a:t>
            </a:r>
            <a:r>
              <a:rPr lang="en-US" sz="3600" dirty="0" err="1"/>
              <a:t>Fibre</a:t>
            </a:r>
            <a:r>
              <a:rPr lang="en-US" sz="3600" dirty="0"/>
              <a:t> Detectors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CF5A33-E0C4-E1F5-D673-1FA64D3E600C}"/>
              </a:ext>
            </a:extLst>
          </p:cNvPr>
          <p:cNvSpPr txBox="1"/>
          <p:nvPr/>
        </p:nvSpPr>
        <p:spPr>
          <a:xfrm>
            <a:off x="7607627" y="4449244"/>
            <a:ext cx="2716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Energy: 28 &amp; 13.5 MeV</a:t>
            </a:r>
          </a:p>
          <a:p>
            <a:r>
              <a:rPr lang="en-US" sz="2000" b="1" dirty="0"/>
              <a:t>Current: 10 – 200 </a:t>
            </a:r>
            <a:r>
              <a:rPr lang="en-GB" sz="2000" b="1" dirty="0" err="1"/>
              <a:t>nA</a:t>
            </a:r>
            <a:endParaRPr lang="en-US" sz="2000" b="1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4E7419EA-46AE-EB0E-B6A3-E3A0F79C37CA}"/>
              </a:ext>
            </a:extLst>
          </p:cNvPr>
          <p:cNvCxnSpPr>
            <a:cxnSpLocks/>
          </p:cNvCxnSpPr>
          <p:nvPr/>
        </p:nvCxnSpPr>
        <p:spPr>
          <a:xfrm flipV="1">
            <a:off x="3637022" y="5175665"/>
            <a:ext cx="1633869" cy="6196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56542BA-169A-0695-DFE8-2ECD9264AF53}"/>
              </a:ext>
            </a:extLst>
          </p:cNvPr>
          <p:cNvSpPr txBox="1"/>
          <p:nvPr/>
        </p:nvSpPr>
        <p:spPr>
          <a:xfrm>
            <a:off x="2009835" y="5802529"/>
            <a:ext cx="1989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SmartPhantom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FD1B9A1-D93A-58D1-EC51-D824857A5528}"/>
              </a:ext>
            </a:extLst>
          </p:cNvPr>
          <p:cNvCxnSpPr>
            <a:cxnSpLocks/>
          </p:cNvCxnSpPr>
          <p:nvPr/>
        </p:nvCxnSpPr>
        <p:spPr>
          <a:xfrm>
            <a:off x="3225114" y="3665300"/>
            <a:ext cx="1848069" cy="67304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AE8CB0F-6459-2E4D-300B-69E8FCC66B8F}"/>
              </a:ext>
            </a:extLst>
          </p:cNvPr>
          <p:cNvSpPr txBox="1"/>
          <p:nvPr/>
        </p:nvSpPr>
        <p:spPr>
          <a:xfrm>
            <a:off x="1952371" y="3259723"/>
            <a:ext cx="1989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Proton beam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A2B3DEC-0148-DAAB-9EDE-1393981E0857}"/>
              </a:ext>
            </a:extLst>
          </p:cNvPr>
          <p:cNvCxnSpPr>
            <a:cxnSpLocks/>
          </p:cNvCxnSpPr>
          <p:nvPr/>
        </p:nvCxnSpPr>
        <p:spPr>
          <a:xfrm flipH="1">
            <a:off x="6096000" y="2475205"/>
            <a:ext cx="1425129" cy="73423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34B19ED-7B86-B2E8-5D1B-FA74D2713DC5}"/>
              </a:ext>
            </a:extLst>
          </p:cNvPr>
          <p:cNvSpPr txBox="1"/>
          <p:nvPr/>
        </p:nvSpPr>
        <p:spPr>
          <a:xfrm>
            <a:off x="6938320" y="2192803"/>
            <a:ext cx="1989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CMOS </a:t>
            </a:r>
          </a:p>
          <a:p>
            <a:pPr algn="ctr"/>
            <a:r>
              <a:rPr lang="en-US" sz="1600" b="1" dirty="0"/>
              <a:t>Camera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BD2F0D-0F31-C081-985B-F725139DC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04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dots in a black background&#10;&#10;Description automatically generated">
            <a:extLst>
              <a:ext uri="{FF2B5EF4-FFF2-40B4-BE49-F238E27FC236}">
                <a16:creationId xmlns:a16="http://schemas.microsoft.com/office/drawing/2014/main" id="{BB9AF2F3-FF56-69A5-77B8-3B7E4D2CCE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4423" y="2453024"/>
            <a:ext cx="4998551" cy="3748913"/>
          </a:xfrm>
        </p:spPr>
      </p:pic>
      <p:pic>
        <p:nvPicPr>
          <p:cNvPr id="7" name="Picture 6" descr="A group of dots in a black background&#10;&#10;Description automatically generated">
            <a:extLst>
              <a:ext uri="{FF2B5EF4-FFF2-40B4-BE49-F238E27FC236}">
                <a16:creationId xmlns:a16="http://schemas.microsoft.com/office/drawing/2014/main" id="{88A87118-BAD3-9DE6-7B7B-F858184BA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2534" y="2453024"/>
            <a:ext cx="4998551" cy="37489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1105F7-F46F-8F5E-0604-877279A50A45}"/>
              </a:ext>
            </a:extLst>
          </p:cNvPr>
          <p:cNvSpPr txBox="1"/>
          <p:nvPr/>
        </p:nvSpPr>
        <p:spPr>
          <a:xfrm>
            <a:off x="2607276" y="1942797"/>
            <a:ext cx="1902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Average Image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648213-F994-434C-AE97-4A8F1B89501B}"/>
              </a:ext>
            </a:extLst>
          </p:cNvPr>
          <p:cNvSpPr txBox="1"/>
          <p:nvPr/>
        </p:nvSpPr>
        <p:spPr>
          <a:xfrm>
            <a:off x="6661661" y="1948975"/>
            <a:ext cx="4093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Background Corrected Average Image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BA1471-ADA4-2FA0-BFFA-6C4E6A933733}"/>
              </a:ext>
            </a:extLst>
          </p:cNvPr>
          <p:cNvSpPr txBox="1"/>
          <p:nvPr/>
        </p:nvSpPr>
        <p:spPr>
          <a:xfrm>
            <a:off x="3971371" y="6292820"/>
            <a:ext cx="4249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28 MeV, 200 </a:t>
            </a:r>
            <a:r>
              <a:rPr lang="en-GB" sz="2000" b="1" dirty="0" err="1"/>
              <a:t>nA</a:t>
            </a:r>
            <a:endParaRPr lang="en-US" sz="2000" b="1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8A37B5-B124-0967-0EB0-A19B22535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MC40 Cyclotron</a:t>
            </a:r>
            <a:br>
              <a:rPr lang="en-US" dirty="0"/>
            </a:br>
            <a:r>
              <a:rPr lang="en-US" sz="3600" dirty="0"/>
              <a:t>Scintillating </a:t>
            </a:r>
            <a:r>
              <a:rPr lang="en-US" sz="3600" dirty="0" err="1"/>
              <a:t>Fibre</a:t>
            </a:r>
            <a:r>
              <a:rPr lang="en-US" sz="3600" dirty="0"/>
              <a:t> Detectors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F00073-16A6-65D0-5718-48EBE07F4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052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00F4A2-A278-992E-F683-6B9BBF9C9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41" y="1826807"/>
            <a:ext cx="6087248" cy="45654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24710D-1FAF-625E-E366-5F24AE533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3250" y="2372047"/>
            <a:ext cx="4753232" cy="35649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3DB5CB-1A9C-9D67-AC2B-54EFC1C7557F}"/>
              </a:ext>
            </a:extLst>
          </p:cNvPr>
          <p:cNvSpPr txBox="1"/>
          <p:nvPr/>
        </p:nvSpPr>
        <p:spPr>
          <a:xfrm>
            <a:off x="3971371" y="6292820"/>
            <a:ext cx="4249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28 MeV, 200 </a:t>
            </a:r>
            <a:r>
              <a:rPr lang="en-GB" sz="2000" b="1" dirty="0" err="1"/>
              <a:t>nA</a:t>
            </a:r>
            <a:endParaRPr lang="en-US" sz="2000" b="1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B456BEF-92C9-C1CB-9E5E-7416283E9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MC40 Cyclotron</a:t>
            </a:r>
            <a:br>
              <a:rPr lang="en-US" dirty="0"/>
            </a:br>
            <a:r>
              <a:rPr lang="en-US" sz="3600" dirty="0"/>
              <a:t>Scintillating </a:t>
            </a:r>
            <a:r>
              <a:rPr lang="en-US" sz="3600" dirty="0" err="1"/>
              <a:t>Fibre</a:t>
            </a:r>
            <a:r>
              <a:rPr lang="en-US" sz="3600" dirty="0"/>
              <a:t> Detectors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BD323C-9884-8E41-0469-3BCF18CFBBC2}"/>
              </a:ext>
            </a:extLst>
          </p:cNvPr>
          <p:cNvSpPr txBox="1"/>
          <p:nvPr/>
        </p:nvSpPr>
        <p:spPr>
          <a:xfrm>
            <a:off x="1953399" y="1866596"/>
            <a:ext cx="3237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Pixel Intensity Histogram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9B725A-A580-BAA2-A6E0-CAF208FA7B89}"/>
              </a:ext>
            </a:extLst>
          </p:cNvPr>
          <p:cNvSpPr txBox="1"/>
          <p:nvPr/>
        </p:nvSpPr>
        <p:spPr>
          <a:xfrm>
            <a:off x="7001131" y="1866596"/>
            <a:ext cx="3237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Fibre</a:t>
            </a:r>
            <a:r>
              <a:rPr lang="en-US" dirty="0"/>
              <a:t> Detection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C9336E-51FD-D8D7-A86E-C3FA7570B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9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3DB5CB-1A9C-9D67-AC2B-54EFC1C7557F}"/>
              </a:ext>
            </a:extLst>
          </p:cNvPr>
          <p:cNvSpPr txBox="1"/>
          <p:nvPr/>
        </p:nvSpPr>
        <p:spPr>
          <a:xfrm>
            <a:off x="1033684" y="6174588"/>
            <a:ext cx="4249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/>
              <a:t>28 MeV, 200 nA</a:t>
            </a:r>
            <a:endParaRPr lang="en-US" sz="20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C19D65-8412-AE29-E207-55FB76A3B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446" y="2239793"/>
            <a:ext cx="5047734" cy="3785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A3579C-7DEE-5FD2-53DF-8E4156D4B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895" y="1905844"/>
            <a:ext cx="5691660" cy="426874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50553A2-8E8B-F9F1-5926-0D54D4B921F3}"/>
              </a:ext>
            </a:extLst>
          </p:cNvPr>
          <p:cNvCxnSpPr/>
          <p:nvPr/>
        </p:nvCxnSpPr>
        <p:spPr>
          <a:xfrm>
            <a:off x="2434281" y="3429000"/>
            <a:ext cx="531341" cy="32745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487B537-FE0E-DBD6-B24B-DF1AFDF60728}"/>
              </a:ext>
            </a:extLst>
          </p:cNvPr>
          <p:cNvSpPr txBox="1"/>
          <p:nvPr/>
        </p:nvSpPr>
        <p:spPr>
          <a:xfrm>
            <a:off x="1194322" y="3200614"/>
            <a:ext cx="1400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Central </a:t>
            </a:r>
            <a:r>
              <a:rPr lang="en-US" sz="1400" b="1" dirty="0" err="1">
                <a:solidFill>
                  <a:schemeClr val="bg1"/>
                </a:solidFill>
              </a:rPr>
              <a:t>fibre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4C17257-AAD5-A194-FE2E-0134AC940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MC40 Cyclotron</a:t>
            </a:r>
            <a:br>
              <a:rPr lang="en-US" dirty="0"/>
            </a:br>
            <a:r>
              <a:rPr lang="en-US" sz="3600" dirty="0"/>
              <a:t>Scintillating </a:t>
            </a:r>
            <a:r>
              <a:rPr lang="en-US" sz="3600" dirty="0" err="1"/>
              <a:t>Fibre</a:t>
            </a:r>
            <a:r>
              <a:rPr lang="en-US" sz="3600" dirty="0"/>
              <a:t> Detectors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0B7ACB-5E32-0249-9188-94879D63A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1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5FFC3B-ACC8-491E-C5EF-3D8524429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3422650"/>
            <a:ext cx="12700" cy="12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C75692-329A-529F-4CB1-5B3896CA1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087" y="1936735"/>
            <a:ext cx="3041814" cy="40557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06DDCF-30FD-271D-89A3-6268231527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8097" y="1936734"/>
            <a:ext cx="3041813" cy="405575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C1C2F17-2049-B24A-9D16-DE7B5415C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MC40 Cyclotron</a:t>
            </a:r>
            <a:br>
              <a:rPr lang="en-US" dirty="0"/>
            </a:br>
            <a:r>
              <a:rPr lang="en-US" sz="3600" dirty="0"/>
              <a:t>Liquid</a:t>
            </a:r>
            <a:r>
              <a:rPr lang="en-US" dirty="0"/>
              <a:t> </a:t>
            </a:r>
            <a:r>
              <a:rPr lang="en-US" sz="3600" dirty="0"/>
              <a:t>Scintillator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1B960A-EC7E-37A6-A12E-E650C3423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A grey square object with holes">
            <a:extLst>
              <a:ext uri="{FF2B5EF4-FFF2-40B4-BE49-F238E27FC236}">
                <a16:creationId xmlns:a16="http://schemas.microsoft.com/office/drawing/2014/main" id="{A0A67046-62BB-C448-0F04-112040EE2A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3" r="35020" b="8954"/>
          <a:stretch/>
        </p:blipFill>
        <p:spPr>
          <a:xfrm>
            <a:off x="1087042" y="2347418"/>
            <a:ext cx="2495627" cy="34164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6E81FA7-27C4-F662-8A0E-B1316A5DF4D9}"/>
              </a:ext>
            </a:extLst>
          </p:cNvPr>
          <p:cNvSpPr txBox="1"/>
          <p:nvPr/>
        </p:nvSpPr>
        <p:spPr>
          <a:xfrm>
            <a:off x="1087042" y="5833589"/>
            <a:ext cx="2722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tx1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2 mm thick quartz window on optics side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A2957B-1FA1-43BF-1B08-1F8B3DE2237C}"/>
              </a:ext>
            </a:extLst>
          </p:cNvPr>
          <p:cNvSpPr txBox="1"/>
          <p:nvPr/>
        </p:nvSpPr>
        <p:spPr>
          <a:xfrm>
            <a:off x="1473524" y="2023793"/>
            <a:ext cx="1780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Cuvette</a:t>
            </a:r>
            <a:endParaRPr lang="en-US" sz="2000" b="1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F9FA29E-A3CF-CA14-170F-E31E2A2FDDED}"/>
              </a:ext>
            </a:extLst>
          </p:cNvPr>
          <p:cNvCxnSpPr/>
          <p:nvPr/>
        </p:nvCxnSpPr>
        <p:spPr>
          <a:xfrm>
            <a:off x="1087042" y="2965622"/>
            <a:ext cx="386482" cy="33363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210396B-732E-1E68-C8DD-AB1D8A3C418B}"/>
              </a:ext>
            </a:extLst>
          </p:cNvPr>
          <p:cNvSpPr txBox="1"/>
          <p:nvPr/>
        </p:nvSpPr>
        <p:spPr>
          <a:xfrm>
            <a:off x="429467" y="2561410"/>
            <a:ext cx="99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Beam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39E5F34-3C09-9AF8-B919-C370D5C08BB3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5210232" y="1690688"/>
            <a:ext cx="885768" cy="20416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F54D39A-37E8-6B18-0888-5D52EB8FD4D8}"/>
              </a:ext>
            </a:extLst>
          </p:cNvPr>
          <p:cNvSpPr txBox="1"/>
          <p:nvPr/>
        </p:nvSpPr>
        <p:spPr>
          <a:xfrm>
            <a:off x="5210232" y="1318487"/>
            <a:ext cx="1989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Cuvette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8894059-26F2-10B1-2821-44952F7DA940}"/>
              </a:ext>
            </a:extLst>
          </p:cNvPr>
          <p:cNvCxnSpPr>
            <a:cxnSpLocks/>
          </p:cNvCxnSpPr>
          <p:nvPr/>
        </p:nvCxnSpPr>
        <p:spPr>
          <a:xfrm flipH="1" flipV="1">
            <a:off x="5784680" y="4921265"/>
            <a:ext cx="541979" cy="131726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7889381-BC9A-F77F-A8E4-6D820BB2EB54}"/>
              </a:ext>
            </a:extLst>
          </p:cNvPr>
          <p:cNvSpPr txBox="1"/>
          <p:nvPr/>
        </p:nvSpPr>
        <p:spPr>
          <a:xfrm>
            <a:off x="5514467" y="6249087"/>
            <a:ext cx="1989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Lens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8FE22C-63A5-C1A3-D375-25D9537FDCCB}"/>
              </a:ext>
            </a:extLst>
          </p:cNvPr>
          <p:cNvSpPr txBox="1"/>
          <p:nvPr/>
        </p:nvSpPr>
        <p:spPr>
          <a:xfrm>
            <a:off x="8631197" y="6238531"/>
            <a:ext cx="1989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PN diode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3211F88-C78B-7855-8A66-87765C954F92}"/>
              </a:ext>
            </a:extLst>
          </p:cNvPr>
          <p:cNvCxnSpPr>
            <a:cxnSpLocks/>
          </p:cNvCxnSpPr>
          <p:nvPr/>
        </p:nvCxnSpPr>
        <p:spPr>
          <a:xfrm flipH="1" flipV="1">
            <a:off x="8826494" y="4857150"/>
            <a:ext cx="799420" cy="138138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654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5FFC3B-ACC8-491E-C5EF-3D8524429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3422650"/>
            <a:ext cx="12700" cy="127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C1C2F17-2049-B24A-9D16-DE7B5415C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MC40 Cyclotron</a:t>
            </a:r>
            <a:br>
              <a:rPr lang="en-US" dirty="0"/>
            </a:br>
            <a:r>
              <a:rPr lang="en-US" sz="3600" dirty="0"/>
              <a:t>Liquid</a:t>
            </a:r>
            <a:r>
              <a:rPr lang="en-US" dirty="0"/>
              <a:t> </a:t>
            </a:r>
            <a:r>
              <a:rPr lang="en-US" sz="3600" dirty="0"/>
              <a:t>Scintillator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1B960A-EC7E-37A6-A12E-E650C3423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744299-3E94-AD55-56BD-E66161A1B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007" y="2023086"/>
            <a:ext cx="7162800" cy="433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983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5FFC3B-ACC8-491E-C5EF-3D8524429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3422650"/>
            <a:ext cx="12700" cy="12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C3FBBA7-1896-22E6-BBC6-08FD20C9E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944" y="1900367"/>
            <a:ext cx="3341987" cy="44559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5D3D22-9719-1BB7-95EF-37DEE2A84056}"/>
              </a:ext>
            </a:extLst>
          </p:cNvPr>
          <p:cNvSpPr txBox="1"/>
          <p:nvPr/>
        </p:nvSpPr>
        <p:spPr>
          <a:xfrm>
            <a:off x="5914865" y="6381292"/>
            <a:ext cx="4249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28 MeV, 1000 </a:t>
            </a:r>
            <a:r>
              <a:rPr lang="en-GB" sz="1600" b="1" dirty="0" err="1"/>
              <a:t>nA</a:t>
            </a:r>
            <a:r>
              <a:rPr lang="en-GB" sz="1600" b="1" dirty="0"/>
              <a:t>, 2 mm collimator</a:t>
            </a:r>
            <a:endParaRPr lang="en-US" sz="1600" b="1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26A2D44-D9FF-D8EC-5E05-FC6271B24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MC40 Cyclotron</a:t>
            </a:r>
            <a:br>
              <a:rPr lang="en-US" dirty="0"/>
            </a:br>
            <a:r>
              <a:rPr lang="en-US" sz="3600" dirty="0"/>
              <a:t>Liquid</a:t>
            </a:r>
            <a:r>
              <a:rPr lang="en-US" dirty="0"/>
              <a:t> </a:t>
            </a:r>
            <a:r>
              <a:rPr lang="en-US" sz="3600" dirty="0"/>
              <a:t>Scintillator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4557DF44-8A91-7310-C806-79D9FCCF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9</a:t>
            </a:fld>
            <a:endParaRPr lang="en-US"/>
          </a:p>
        </p:txBody>
      </p:sp>
      <p:pic>
        <p:nvPicPr>
          <p:cNvPr id="2" name="Picture 1" descr="A black square object with a black circle&#10;&#10;Description automatically generated">
            <a:extLst>
              <a:ext uri="{FF2B5EF4-FFF2-40B4-BE49-F238E27FC236}">
                <a16:creationId xmlns:a16="http://schemas.microsoft.com/office/drawing/2014/main" id="{673C5052-A0AC-5846-5D0F-B89D187126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308" y="637483"/>
            <a:ext cx="4360476" cy="24549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772C1E-56E8-D3C8-9C4C-A019DE87BA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0008" y="3486356"/>
            <a:ext cx="3635128" cy="275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41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189</Words>
  <Application>Microsoft Macintosh PowerPoint</Application>
  <PresentationFormat>Widescreen</PresentationFormat>
  <Paragraphs>73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Office Theme</vt:lpstr>
      <vt:lpstr>ITRF/LhARA  Fortnightly meeting</vt:lpstr>
      <vt:lpstr>SmartPhantom</vt:lpstr>
      <vt:lpstr>MC40 Cyclotron Scintillating Fibre Detectors</vt:lpstr>
      <vt:lpstr>MC40 Cyclotron Scintillating Fibre Detectors</vt:lpstr>
      <vt:lpstr>MC40 Cyclotron Scintillating Fibre Detectors</vt:lpstr>
      <vt:lpstr>MC40 Cyclotron Scintillating Fibre Detectors</vt:lpstr>
      <vt:lpstr>MC40 Cyclotron Liquid Scintillator</vt:lpstr>
      <vt:lpstr>MC40 Cyclotron Liquid Scintillator</vt:lpstr>
      <vt:lpstr>MC40 Cyclotron Liquid Scintillator</vt:lpstr>
      <vt:lpstr>MC40 Cyclotron Liquid Scintillator</vt:lpstr>
      <vt:lpstr>MC40 Cyclotron Liquid Scintillator</vt:lpstr>
      <vt:lpstr>The Team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 Maxouti</dc:creator>
  <cp:lastModifiedBy>Maria Maxouti</cp:lastModifiedBy>
  <cp:revision>225</cp:revision>
  <dcterms:created xsi:type="dcterms:W3CDTF">2024-06-26T21:38:16Z</dcterms:created>
  <dcterms:modified xsi:type="dcterms:W3CDTF">2024-07-02T16:52:32Z</dcterms:modified>
</cp:coreProperties>
</file>