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4" r:id="rId5"/>
    <p:sldId id="260" r:id="rId6"/>
    <p:sldId id="262" r:id="rId7"/>
    <p:sldId id="263" r:id="rId8"/>
    <p:sldId id="267" r:id="rId9"/>
    <p:sldId id="268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324" y="-2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1FA91-CFD5-38EC-5134-1A9D7A98AE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6EF120-8FA4-6106-6B0E-2F61DA4897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050CC-999D-31A2-C1AF-E4DDF752C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4DA639-79DF-081D-6841-DA334DEA0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E2E0FD-D0E2-F9B7-DA49-3D3042651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010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1D400-8FDD-6C8E-C09F-283B750BA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539F9-2E01-EF3F-C783-319010C690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D9143B-C9F1-4649-AEE3-45BAB5818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201B7E-F658-5306-A816-9A3AB4BDC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C048B1-0300-B69D-F170-365988CA1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809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2B223-9490-830D-A609-BE84C1EA7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781496-B2B0-61B6-CC65-902A78E552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4967-71E0-CD3A-E387-A6420899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D822C-82D9-ACEA-1852-59F8AF51A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1F4E4C-CAF1-C58B-2638-17F82C1C7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364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99922-35FD-8AAF-5700-0949014EC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7F577-6B8C-17C4-4BCB-2F0F022148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AA6D6A-1191-9341-05C0-1B62866F78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115328-A9A4-AE18-2C2A-034891AC2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A36AA0-2DE9-BF44-D63E-A9D1D413D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24C8A-3139-3485-1275-7B40F7707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011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0498C-BCE4-A404-630D-5F1835177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AE6985-C49A-6F16-8786-5D78BF5A86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F594B5-8D1A-1612-A59C-2100D29B75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ED5207-6D6E-EF17-15EA-A92CD299B0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0C5140-1249-9EF4-8A01-1CEEE3B6E2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41CC46-BA35-A01F-5F52-0B514DA7A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53258A-9A2A-917F-8492-A03E24E79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6532BD-540C-CC53-DDAF-D5963DA1E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262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08AFD-5C19-8847-68EA-D1746880A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B90F68-9F30-9457-47C4-2FC76B9CC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D93467-45C0-86B1-6698-C41E1E64B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F33A08-6786-9981-D864-505EEE488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3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D22BDC-2434-B399-AEFF-55F4AD83A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2D6143-07AE-6E85-93EA-08D40C724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2D3E6F-83E8-46F7-A8DC-2A4B27D00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151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18B19-4F26-9641-1CBB-54A332826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763C1-78D7-9314-289D-D62E60E58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204560-473F-AA60-7728-702DA4BFB9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6B5F26-46EE-A680-0A24-8E46EC428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C72F3C-FBF4-47FE-BFF7-5D0D79A83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24ECA2-EBDE-8D84-7AA9-27E6EABD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061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2CEC3-E315-29C4-D72F-03C429273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73FA34-84FB-8117-A491-50E1582863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303EA5-CD36-C321-895A-4ADD7F3758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A9C7A5-F3A3-96EC-63D5-1FCC31716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418282-C784-6453-2312-B33234774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F37194-250C-6ECF-A130-AC75A08FA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347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B44FC-6585-ABA7-9CFA-FC225BEBD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00DCA1-819F-9289-D882-AE50C57D7C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F772D9-7571-10E4-5740-D5986EE66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33AA7-3E51-8256-6CDA-96D524FC8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DD11AC-75BE-E7BC-8D70-DB6FF3BF8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28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0A062F-B208-DAF1-00EE-6D9B45C744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778C21-1B9A-4883-E198-3B5FC664EA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87FC7C-9CDA-153F-9D8E-93C88818A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BDA76-291B-5FC6-5B58-977B53E2F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DA8E5-B430-87C6-FEEE-FDAC57DA1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639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C3AF9E-9F62-D25F-6BA7-FB0491E81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1549B4-89BC-3AF3-82BC-0655291EC2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B95105-2C1D-323A-F21C-587B7A536A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5749A8-8F9C-4098-AC60-9D66CD2FABAC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565275-1F5D-2D1D-209E-4934C8B236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2ED93-8C79-FC38-8304-D62FEDCAEA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A67E1B-888F-46A8-8600-77E5A18BE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24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7" Type="http://schemas.openxmlformats.org/officeDocument/2006/relationships/image" Target="../media/image8.png"/><Relationship Id="rId12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.jpeg"/><Relationship Id="rId5" Type="http://schemas.openxmlformats.org/officeDocument/2006/relationships/image" Target="../media/image510.png"/><Relationship Id="rId10" Type="http://schemas.openxmlformats.org/officeDocument/2006/relationships/image" Target="../media/image11.jpe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video" Target="../media/media4.mov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19.png"/><Relationship Id="rId26" Type="http://schemas.openxmlformats.org/officeDocument/2006/relationships/image" Target="../media/image38.png"/><Relationship Id="rId3" Type="http://schemas.microsoft.com/office/2007/relationships/media" Target="../media/media2.mov"/><Relationship Id="rId21" Type="http://schemas.openxmlformats.org/officeDocument/2006/relationships/image" Target="../media/image34.png"/><Relationship Id="rId7" Type="http://schemas.microsoft.com/office/2007/relationships/media" Target="../media/media4.mov"/><Relationship Id="rId12" Type="http://schemas.openxmlformats.org/officeDocument/2006/relationships/video" Target="../media/media6.mov"/><Relationship Id="rId17" Type="http://schemas.openxmlformats.org/officeDocument/2006/relationships/image" Target="../media/image18.png"/><Relationship Id="rId25" Type="http://schemas.openxmlformats.org/officeDocument/2006/relationships/image" Target="../media/image37.png"/><Relationship Id="rId2" Type="http://schemas.openxmlformats.org/officeDocument/2006/relationships/video" Target="../media/media1.mov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29" Type="http://schemas.openxmlformats.org/officeDocument/2006/relationships/image" Target="../media/image2.png"/><Relationship Id="rId1" Type="http://schemas.microsoft.com/office/2007/relationships/media" Target="../media/media1.mov"/><Relationship Id="rId6" Type="http://schemas.openxmlformats.org/officeDocument/2006/relationships/video" Target="../media/media3.mov"/><Relationship Id="rId11" Type="http://schemas.microsoft.com/office/2007/relationships/media" Target="../media/media6.mov"/><Relationship Id="rId24" Type="http://schemas.openxmlformats.org/officeDocument/2006/relationships/image" Target="../media/image22.png"/><Relationship Id="rId5" Type="http://schemas.microsoft.com/office/2007/relationships/media" Target="../media/media3.mov"/><Relationship Id="rId15" Type="http://schemas.openxmlformats.org/officeDocument/2006/relationships/image" Target="../media/image16.png"/><Relationship Id="rId23" Type="http://schemas.openxmlformats.org/officeDocument/2006/relationships/image" Target="../media/image36.png"/><Relationship Id="rId28" Type="http://schemas.openxmlformats.org/officeDocument/2006/relationships/image" Target="../media/image1.jpeg"/><Relationship Id="rId10" Type="http://schemas.openxmlformats.org/officeDocument/2006/relationships/video" Target="../media/media5.mov"/><Relationship Id="rId19" Type="http://schemas.openxmlformats.org/officeDocument/2006/relationships/image" Target="../media/image20.png"/><Relationship Id="rId4" Type="http://schemas.openxmlformats.org/officeDocument/2006/relationships/video" Target="../media/media2.mov"/><Relationship Id="rId9" Type="http://schemas.microsoft.com/office/2007/relationships/media" Target="../media/media5.mov"/><Relationship Id="rId14" Type="http://schemas.openxmlformats.org/officeDocument/2006/relationships/image" Target="../media/image15.png"/><Relationship Id="rId22" Type="http://schemas.openxmlformats.org/officeDocument/2006/relationships/image" Target="../media/image35.png"/><Relationship Id="rId27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13" Type="http://schemas.microsoft.com/office/2007/relationships/media" Target="../media/media7.mov"/><Relationship Id="rId18" Type="http://schemas.openxmlformats.org/officeDocument/2006/relationships/video" Target="../media/media9.mov"/><Relationship Id="rId26" Type="http://schemas.openxmlformats.org/officeDocument/2006/relationships/image" Target="../media/image15.png"/><Relationship Id="rId39" Type="http://schemas.openxmlformats.org/officeDocument/2006/relationships/image" Target="../media/image1.jpeg"/><Relationship Id="rId21" Type="http://schemas.microsoft.com/office/2007/relationships/media" Target="../media/media11.mov"/><Relationship Id="rId34" Type="http://schemas.openxmlformats.org/officeDocument/2006/relationships/image" Target="../media/image25.png"/><Relationship Id="rId7" Type="http://schemas.microsoft.com/office/2007/relationships/media" Target="../media/media4.mov"/><Relationship Id="rId12" Type="http://schemas.openxmlformats.org/officeDocument/2006/relationships/video" Target="../media/media6.mov"/><Relationship Id="rId17" Type="http://schemas.microsoft.com/office/2007/relationships/media" Target="../media/media9.mov"/><Relationship Id="rId25" Type="http://schemas.openxmlformats.org/officeDocument/2006/relationships/slideLayout" Target="../slideLayouts/slideLayout2.xml"/><Relationship Id="rId33" Type="http://schemas.openxmlformats.org/officeDocument/2006/relationships/image" Target="../media/image24.png"/><Relationship Id="rId38" Type="http://schemas.openxmlformats.org/officeDocument/2006/relationships/image" Target="../media/image29.png"/><Relationship Id="rId2" Type="http://schemas.openxmlformats.org/officeDocument/2006/relationships/video" Target="../media/media1.mov"/><Relationship Id="rId16" Type="http://schemas.openxmlformats.org/officeDocument/2006/relationships/video" Target="../media/media8.mov"/><Relationship Id="rId20" Type="http://schemas.openxmlformats.org/officeDocument/2006/relationships/video" Target="../media/media10.mov"/><Relationship Id="rId29" Type="http://schemas.openxmlformats.org/officeDocument/2006/relationships/image" Target="../media/image18.png"/><Relationship Id="rId1" Type="http://schemas.microsoft.com/office/2007/relationships/media" Target="../media/media1.mov"/><Relationship Id="rId6" Type="http://schemas.openxmlformats.org/officeDocument/2006/relationships/video" Target="../media/media3.mov"/><Relationship Id="rId11" Type="http://schemas.microsoft.com/office/2007/relationships/media" Target="../media/media6.mov"/><Relationship Id="rId24" Type="http://schemas.openxmlformats.org/officeDocument/2006/relationships/video" Target="../media/media12.mov"/><Relationship Id="rId32" Type="http://schemas.openxmlformats.org/officeDocument/2006/relationships/image" Target="../media/image23.png"/><Relationship Id="rId37" Type="http://schemas.openxmlformats.org/officeDocument/2006/relationships/image" Target="../media/image28.png"/><Relationship Id="rId40" Type="http://schemas.openxmlformats.org/officeDocument/2006/relationships/image" Target="../media/image2.png"/><Relationship Id="rId5" Type="http://schemas.microsoft.com/office/2007/relationships/media" Target="../media/media3.mov"/><Relationship Id="rId15" Type="http://schemas.microsoft.com/office/2007/relationships/media" Target="../media/media8.mov"/><Relationship Id="rId23" Type="http://schemas.microsoft.com/office/2007/relationships/media" Target="../media/media12.mov"/><Relationship Id="rId28" Type="http://schemas.openxmlformats.org/officeDocument/2006/relationships/image" Target="../media/image17.png"/><Relationship Id="rId36" Type="http://schemas.openxmlformats.org/officeDocument/2006/relationships/image" Target="../media/image27.png"/><Relationship Id="rId10" Type="http://schemas.openxmlformats.org/officeDocument/2006/relationships/video" Target="../media/media5.mov"/><Relationship Id="rId19" Type="http://schemas.microsoft.com/office/2007/relationships/media" Target="../media/media10.mov"/><Relationship Id="rId31" Type="http://schemas.openxmlformats.org/officeDocument/2006/relationships/image" Target="../media/image20.png"/><Relationship Id="rId4" Type="http://schemas.openxmlformats.org/officeDocument/2006/relationships/video" Target="../media/media2.mov"/><Relationship Id="rId9" Type="http://schemas.microsoft.com/office/2007/relationships/media" Target="../media/media5.mov"/><Relationship Id="rId14" Type="http://schemas.openxmlformats.org/officeDocument/2006/relationships/video" Target="../media/media7.mov"/><Relationship Id="rId22" Type="http://schemas.openxmlformats.org/officeDocument/2006/relationships/video" Target="../media/media11.mov"/><Relationship Id="rId27" Type="http://schemas.openxmlformats.org/officeDocument/2006/relationships/image" Target="../media/image16.png"/><Relationship Id="rId30" Type="http://schemas.openxmlformats.org/officeDocument/2006/relationships/image" Target="../media/image19.png"/><Relationship Id="rId35" Type="http://schemas.openxmlformats.org/officeDocument/2006/relationships/image" Target="../media/image26.png"/><Relationship Id="rId8" Type="http://schemas.openxmlformats.org/officeDocument/2006/relationships/video" Target="../media/media4.mov"/><Relationship Id="rId3" Type="http://schemas.microsoft.com/office/2007/relationships/media" Target="../media/media2.mo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.png"/><Relationship Id="rId7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14.png"/><Relationship Id="rId4" Type="http://schemas.openxmlformats.org/officeDocument/2006/relationships/image" Target="../media/image12.png"/><Relationship Id="rId9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18" Type="http://schemas.openxmlformats.org/officeDocument/2006/relationships/image" Target="../media/image57.png"/><Relationship Id="rId3" Type="http://schemas.openxmlformats.org/officeDocument/2006/relationships/image" Target="../media/image42.png"/><Relationship Id="rId21" Type="http://schemas.openxmlformats.org/officeDocument/2006/relationships/image" Target="../media/image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17" Type="http://schemas.openxmlformats.org/officeDocument/2006/relationships/image" Target="../media/image56.png"/><Relationship Id="rId2" Type="http://schemas.openxmlformats.org/officeDocument/2006/relationships/image" Target="../media/image41.png"/><Relationship Id="rId16" Type="http://schemas.openxmlformats.org/officeDocument/2006/relationships/image" Target="../media/image55.png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5" Type="http://schemas.openxmlformats.org/officeDocument/2006/relationships/image" Target="../media/image54.png"/><Relationship Id="rId10" Type="http://schemas.openxmlformats.org/officeDocument/2006/relationships/image" Target="../media/image49.png"/><Relationship Id="rId19" Type="http://schemas.openxmlformats.org/officeDocument/2006/relationships/image" Target="../media/image58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40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jpg"/><Relationship Id="rId10" Type="http://schemas.openxmlformats.org/officeDocument/2006/relationships/image" Target="../media/image2.png"/><Relationship Id="rId4" Type="http://schemas.openxmlformats.org/officeDocument/2006/relationships/image" Target="../media/image62.png"/><Relationship Id="rId9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9470C7B-D67F-1871-7DF9-E9B20FBC1513}"/>
              </a:ext>
            </a:extLst>
          </p:cNvPr>
          <p:cNvSpPr txBox="1"/>
          <p:nvPr/>
        </p:nvSpPr>
        <p:spPr>
          <a:xfrm>
            <a:off x="-1" y="1921713"/>
            <a:ext cx="12192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000" b="1" dirty="0">
                <a:latin typeface="+mj-lt"/>
              </a:rPr>
              <a:t>WP3: Proton and ion capture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E4A3EE-7601-16D1-A6A3-50AEF516D4D6}"/>
              </a:ext>
            </a:extLst>
          </p:cNvPr>
          <p:cNvSpPr txBox="1"/>
          <p:nvPr/>
        </p:nvSpPr>
        <p:spPr>
          <a:xfrm>
            <a:off x="0" y="6488668"/>
            <a:ext cx="121920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Progress on Plasma lens development (18</a:t>
            </a:r>
            <a:r>
              <a:rPr lang="en-GB" baseline="30000" dirty="0"/>
              <a:t>th</a:t>
            </a:r>
            <a:r>
              <a:rPr lang="en-GB" dirty="0"/>
              <a:t> June 2024)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EA9A8E66-9E9A-F8AB-CF99-2FA6622230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000" y="0"/>
            <a:ext cx="1719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Research/DesignStudy – CCAP">
            <a:extLst>
              <a:ext uri="{FF2B5EF4-FFF2-40B4-BE49-F238E27FC236}">
                <a16:creationId xmlns:a16="http://schemas.microsoft.com/office/drawing/2014/main" id="{370BC854-74A9-F04B-68B1-E59B5FBFA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207" y="-1293"/>
            <a:ext cx="320494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607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E68B388-8AD1-09A3-190D-11B31104144D}"/>
              </a:ext>
            </a:extLst>
          </p:cNvPr>
          <p:cNvSpPr txBox="1">
            <a:spLocks/>
          </p:cNvSpPr>
          <p:nvPr/>
        </p:nvSpPr>
        <p:spPr>
          <a:xfrm>
            <a:off x="0" y="-633"/>
            <a:ext cx="1135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b="1" dirty="0"/>
              <a:t>  Gabor lens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2798BCA-6D68-2DBB-79E3-CA89EB3CFBBC}"/>
                  </a:ext>
                </a:extLst>
              </p:cNvPr>
              <p:cNvSpPr txBox="1"/>
              <p:nvPr/>
            </p:nvSpPr>
            <p:spPr>
              <a:xfrm>
                <a:off x="0" y="967170"/>
                <a:ext cx="12192000" cy="30515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b="1" dirty="0"/>
                  <a:t>The focal length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𝒇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b="1" dirty="0"/>
                  <a:t> of the Gabor lens:</a:t>
                </a:r>
                <a:r>
                  <a:rPr lang="en-GB" dirty="0"/>
                  <a:t> </a:t>
                </a:r>
              </a:p>
              <a:p>
                <a:r>
                  <a:rPr lang="en-GB" dirty="0"/>
                  <a:t>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sSub>
                          <m:sSub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𝜖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den>
                    </m:f>
                  </m:oMath>
                </a14:m>
                <a:r>
                  <a:rPr lang="en-GB" dirty="0"/>
                  <a:t>         </a:t>
                </a:r>
              </a:p>
              <a:p>
                <a:r>
                  <a:rPr lang="en-GB" dirty="0"/>
                  <a:t>     where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𝑒</m:t>
                    </m:r>
                  </m:oMath>
                </a14:m>
                <a:r>
                  <a:rPr lang="en-GB" dirty="0"/>
                  <a:t>  is electric charge of the electron</a:t>
                </a:r>
              </a:p>
              <a:p>
                <a:r>
                  <a:rPr lang="en-GB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en-GB" dirty="0"/>
                  <a:t>  is the plasma density</a:t>
                </a:r>
              </a:p>
              <a:p>
                <a:r>
                  <a:rPr lang="en-GB" dirty="0"/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en-GB" dirty="0"/>
                  <a:t>  is the length of the plasma </a:t>
                </a:r>
              </a:p>
              <a:p>
                <a:r>
                  <a:rPr lang="en-GB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GB" dirty="0"/>
                  <a:t>  is the permittivity of free space </a:t>
                </a:r>
              </a:p>
              <a:p>
                <a:r>
                  <a:rPr lang="en-GB" dirty="0"/>
                  <a:t>	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en-GB" dirty="0"/>
                  <a:t>  is the kinetic energy of the positively charge particle.</a:t>
                </a:r>
              </a:p>
              <a:p>
                <a:endParaRPr lang="en-GB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b="1" dirty="0"/>
                  <a:t>Penning-</a:t>
                </a:r>
                <a:r>
                  <a:rPr lang="en-GB" b="1" dirty="0" err="1"/>
                  <a:t>Malmberg</a:t>
                </a:r>
                <a:r>
                  <a:rPr lang="en-GB" b="1" dirty="0"/>
                  <a:t> trap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2798BCA-6D68-2DBB-79E3-CA89EB3CFB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967170"/>
                <a:ext cx="12192000" cy="3051541"/>
              </a:xfrm>
              <a:prstGeom prst="rect">
                <a:avLst/>
              </a:prstGeom>
              <a:blipFill>
                <a:blip r:embed="rId2"/>
                <a:stretch>
                  <a:fillRect l="-300" t="-1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181DFD89-76A0-97B5-BBC0-39DF69B5D09F}"/>
              </a:ext>
            </a:extLst>
          </p:cNvPr>
          <p:cNvSpPr txBox="1"/>
          <p:nvPr/>
        </p:nvSpPr>
        <p:spPr>
          <a:xfrm>
            <a:off x="0" y="6488668"/>
            <a:ext cx="121920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Progress on Plasma lens development (18</a:t>
            </a:r>
            <a:r>
              <a:rPr lang="en-GB" baseline="30000" dirty="0"/>
              <a:t>th</a:t>
            </a:r>
            <a:r>
              <a:rPr lang="en-GB" dirty="0"/>
              <a:t> June 2024)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878C38B1-5CEA-6C37-D4E8-C8F3BC377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000" y="0"/>
            <a:ext cx="1719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Research/DesignStudy – CCAP">
            <a:extLst>
              <a:ext uri="{FF2B5EF4-FFF2-40B4-BE49-F238E27FC236}">
                <a16:creationId xmlns:a16="http://schemas.microsoft.com/office/drawing/2014/main" id="{2EFBF87F-83BD-DB7D-5E17-00E98C6465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207" y="-1293"/>
            <a:ext cx="320494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2D2B17E-FF49-421A-132A-AA52BCCC7604}"/>
              </a:ext>
            </a:extLst>
          </p:cNvPr>
          <p:cNvGrpSpPr>
            <a:grpSpLocks noChangeAspect="1"/>
          </p:cNvGrpSpPr>
          <p:nvPr/>
        </p:nvGrpSpPr>
        <p:grpSpPr>
          <a:xfrm>
            <a:off x="6431360" y="1051331"/>
            <a:ext cx="5699582" cy="2880000"/>
            <a:chOff x="704097" y="1038315"/>
            <a:chExt cx="9585604" cy="484360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C72A7BC-37C6-252F-16B5-D34417580EC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04097" y="1038315"/>
              <a:ext cx="9585604" cy="4843608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6300D0F-B28C-4EEC-9627-2E3C7A66B92E}"/>
                </a:ext>
              </a:extLst>
            </p:cNvPr>
            <p:cNvSpPr txBox="1"/>
            <p:nvPr/>
          </p:nvSpPr>
          <p:spPr>
            <a:xfrm>
              <a:off x="1944126" y="1257821"/>
              <a:ext cx="3814341" cy="1242291"/>
            </a:xfrm>
            <a:prstGeom prst="rect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GB" sz="1400" dirty="0"/>
                <a:t>Plasma density: 4×10</a:t>
              </a:r>
              <a:r>
                <a:rPr lang="en-GB" sz="1400" baseline="30000" dirty="0"/>
                <a:t>15</a:t>
              </a:r>
              <a:r>
                <a:rPr lang="en-GB" sz="1400" dirty="0"/>
                <a:t> m</a:t>
              </a:r>
              <a:r>
                <a:rPr lang="en-GB" sz="1400" baseline="30000" dirty="0"/>
                <a:t>-3</a:t>
              </a:r>
              <a:endParaRPr lang="en-GB" sz="1400" dirty="0"/>
            </a:p>
            <a:p>
              <a:r>
                <a:rPr lang="en-GB" sz="1400" dirty="0"/>
                <a:t>Radius: 3 cm</a:t>
              </a:r>
            </a:p>
            <a:p>
              <a:r>
                <a:rPr lang="en-GB" sz="1400" dirty="0"/>
                <a:t>Length: 1 m </a:t>
              </a: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7C5AF84C-BF17-3F57-E8E8-7D9AE393CA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100" y="3788668"/>
            <a:ext cx="4748873" cy="27000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D65B8F8-AB3B-632B-38E1-90A5D7B901B1}"/>
              </a:ext>
            </a:extLst>
          </p:cNvPr>
          <p:cNvSpPr txBox="1"/>
          <p:nvPr/>
        </p:nvSpPr>
        <p:spPr>
          <a:xfrm>
            <a:off x="5040973" y="5588422"/>
            <a:ext cx="3240000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5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Aymar</a:t>
            </a:r>
            <a:r>
              <a:rPr lang="en-GB" sz="105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G., Becker, T., </a:t>
            </a:r>
            <a:r>
              <a:rPr lang="en-GB" sz="105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Boogert</a:t>
            </a:r>
            <a:r>
              <a:rPr lang="en-GB" sz="105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S., </a:t>
            </a:r>
            <a:r>
              <a:rPr lang="en-GB" sz="105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Borghesi</a:t>
            </a:r>
            <a:r>
              <a:rPr lang="en-GB" sz="105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M., Bingham, R., Brenner, C., ... &amp; Xiao, R. (2020). </a:t>
            </a:r>
            <a:r>
              <a:rPr lang="en-GB" sz="105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LhARA</a:t>
            </a:r>
            <a:r>
              <a:rPr lang="en-GB" sz="105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: the laser-hybrid accelerator for radiobiological applications. Frontiers in Physics, 8, 567738.</a:t>
            </a:r>
          </a:p>
        </p:txBody>
      </p:sp>
    </p:spTree>
    <p:extLst>
      <p:ext uri="{BB962C8B-B14F-4D97-AF65-F5344CB8AC3E}">
        <p14:creationId xmlns:p14="http://schemas.microsoft.com/office/powerpoint/2010/main" val="309355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4CCBFC-8049-9196-A640-D355B96EF2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7" r="1498" b="27708"/>
          <a:stretch/>
        </p:blipFill>
        <p:spPr>
          <a:xfrm>
            <a:off x="3540456" y="1108606"/>
            <a:ext cx="6992726" cy="3588902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EAF25EDF-5245-6163-2F56-A130A6B563C1}"/>
              </a:ext>
            </a:extLst>
          </p:cNvPr>
          <p:cNvGrpSpPr/>
          <p:nvPr/>
        </p:nvGrpSpPr>
        <p:grpSpPr>
          <a:xfrm>
            <a:off x="5806938" y="3638614"/>
            <a:ext cx="2457689" cy="660100"/>
            <a:chOff x="5806938" y="2114610"/>
            <a:chExt cx="2457689" cy="66010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28">
                  <a:extLst>
                    <a:ext uri="{FF2B5EF4-FFF2-40B4-BE49-F238E27FC236}">
                      <a16:creationId xmlns:a16="http://schemas.microsoft.com/office/drawing/2014/main" id="{12E8AA4C-5D5D-CDD1-F78D-14737D7B2AAD}"/>
                    </a:ext>
                  </a:extLst>
                </p:cNvPr>
                <p:cNvSpPr txBox="1"/>
                <p:nvPr/>
              </p:nvSpPr>
              <p:spPr>
                <a:xfrm>
                  <a:off x="5806938" y="2128379"/>
                  <a:ext cx="2457689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GB" dirty="0">
                      <a:ea typeface="CMU Sans Serif" panose="02000603000000000000" pitchFamily="2" charset="0"/>
                      <a:cs typeface="CMU Sans Serif" panose="02000603000000000000" pitchFamily="2" charset="0"/>
                    </a:rPr>
                    <a:t>Solenoid</a:t>
                  </a:r>
                </a:p>
                <a:p>
                  <a:pPr algn="ctr"/>
                  <a:r>
                    <a:rPr lang="en-GB" dirty="0">
                      <a:ea typeface="CMU Sans Serif" panose="02000603000000000000" pitchFamily="2" charset="0"/>
                      <a:cs typeface="CMU Sans Serif" panose="02000603000000000000" pitchFamily="2" charset="0"/>
                    </a:rPr>
                    <a:t>B</a:t>
                  </a:r>
                  <a14:m>
                    <m:oMath xmlns:m="http://schemas.openxmlformats.org/officeDocument/2006/math">
                      <m:r>
                        <a:rPr lang="en-GB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MU Sans Serif" panose="02000603000000000000" pitchFamily="2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MU Sans Serif" panose="02000603000000000000" pitchFamily="2" charset="0"/>
                        </a:rPr>
                        <m:t>~40</m:t>
                      </m:r>
                    </m:oMath>
                  </a14:m>
                  <a:r>
                    <a:rPr lang="en-GB" dirty="0">
                      <a:ea typeface="CMU Sans Serif" panose="02000603000000000000" pitchFamily="2" charset="0"/>
                      <a:cs typeface="CMU Sans Serif" panose="02000603000000000000" pitchFamily="2" charset="0"/>
                    </a:rPr>
                    <a:t> mT</a:t>
                  </a:r>
                </a:p>
              </p:txBody>
            </p:sp>
          </mc:Choice>
          <mc:Fallback xmlns="">
            <p:sp>
              <p:nvSpPr>
                <p:cNvPr id="31" name="TextBox 28">
                  <a:extLst>
                    <a:ext uri="{FF2B5EF4-FFF2-40B4-BE49-F238E27FC236}">
                      <a16:creationId xmlns:a16="http://schemas.microsoft.com/office/drawing/2014/main" id="{77BDDE44-5C0B-4415-46F2-F1BB8D5F18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806938" y="2128379"/>
                  <a:ext cx="2457689" cy="646331"/>
                </a:xfrm>
                <a:prstGeom prst="rect">
                  <a:avLst/>
                </a:prstGeom>
                <a:blipFill>
                  <a:blip r:embed="rId5"/>
                  <a:stretch>
                    <a:fillRect t="-4717" b="-14151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75816B24-1ADE-0445-DCA4-0AAC51CC20F0}"/>
                </a:ext>
              </a:extLst>
            </p:cNvPr>
            <p:cNvCxnSpPr>
              <a:cxnSpLocks/>
            </p:cNvCxnSpPr>
            <p:nvPr/>
          </p:nvCxnSpPr>
          <p:spPr>
            <a:xfrm>
              <a:off x="6692319" y="2114610"/>
              <a:ext cx="751840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 descr="A machine with a large cylinder&#10;&#10;Description automatically generated with medium confidence">
            <a:extLst>
              <a:ext uri="{FF2B5EF4-FFF2-40B4-BE49-F238E27FC236}">
                <a16:creationId xmlns:a16="http://schemas.microsoft.com/office/drawing/2014/main" id="{65DAF876-F559-936A-1B6B-158E873FF0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7" y="1289525"/>
            <a:ext cx="3360000" cy="2520000"/>
          </a:xfrm>
          <a:prstGeom prst="flowChartAlternateProcess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EACB5741-969B-E2B4-7C2A-EA3DDDE54D32}"/>
              </a:ext>
            </a:extLst>
          </p:cNvPr>
          <p:cNvGrpSpPr/>
          <p:nvPr/>
        </p:nvGrpSpPr>
        <p:grpSpPr>
          <a:xfrm>
            <a:off x="624660" y="3264384"/>
            <a:ext cx="10490314" cy="3066189"/>
            <a:chOff x="624660" y="3264384"/>
            <a:chExt cx="10490314" cy="3066189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0905320-EB3F-2BED-73D3-CA48DBE99F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16853" t="8565" r="21230" b="11132"/>
            <a:stretch/>
          </p:blipFill>
          <p:spPr>
            <a:xfrm rot="5400000">
              <a:off x="1571911" y="3753082"/>
              <a:ext cx="1440000" cy="3334502"/>
            </a:xfrm>
            <a:prstGeom prst="flowChartAlternateProcess">
              <a:avLst/>
            </a:prstGeom>
          </p:spPr>
        </p:pic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25513F34-D593-AB90-2E90-328B45800332}"/>
                </a:ext>
              </a:extLst>
            </p:cNvPr>
            <p:cNvGrpSpPr/>
            <p:nvPr/>
          </p:nvGrpSpPr>
          <p:grpSpPr>
            <a:xfrm>
              <a:off x="4266574" y="3264384"/>
              <a:ext cx="6848400" cy="3066189"/>
              <a:chOff x="4266574" y="3264384"/>
              <a:chExt cx="6848400" cy="3066189"/>
            </a:xfrm>
          </p:grpSpPr>
          <p:sp>
            <p:nvSpPr>
              <p:cNvPr id="14" name="TextBox 10">
                <a:extLst>
                  <a:ext uri="{FF2B5EF4-FFF2-40B4-BE49-F238E27FC236}">
                    <a16:creationId xmlns:a16="http://schemas.microsoft.com/office/drawing/2014/main" id="{B4FB59ED-E027-C151-A3DA-ACB5F9FBCE43}"/>
                  </a:ext>
                </a:extLst>
              </p:cNvPr>
              <p:cNvSpPr txBox="1"/>
              <p:nvPr/>
            </p:nvSpPr>
            <p:spPr>
              <a:xfrm>
                <a:off x="5804964" y="4504467"/>
                <a:ext cx="245768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dirty="0">
                    <a:ea typeface="CMU Sans Serif" panose="02000603000000000000" pitchFamily="2" charset="0"/>
                    <a:cs typeface="CMU Sans Serif" panose="02000603000000000000" pitchFamily="2" charset="0"/>
                  </a:rPr>
                  <a:t>Electrodes</a:t>
                </a:r>
                <a:endParaRPr lang="en-GB" b="1" dirty="0">
                  <a:ea typeface="CMU Sans Serif" panose="02000603000000000000" pitchFamily="2" charset="0"/>
                  <a:cs typeface="CMU Sans Serif" panose="02000603000000000000" pitchFamily="2" charset="0"/>
                </a:endParaRPr>
              </a:p>
            </p:txBody>
          </p: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0175B288-26F4-615E-F4BE-7287638FED60}"/>
                  </a:ext>
                </a:extLst>
              </p:cNvPr>
              <p:cNvGrpSpPr/>
              <p:nvPr/>
            </p:nvGrpSpPr>
            <p:grpSpPr>
              <a:xfrm>
                <a:off x="4266574" y="4788394"/>
                <a:ext cx="6182164" cy="1542179"/>
                <a:chOff x="761596" y="4072721"/>
                <a:chExt cx="3270714" cy="717952"/>
              </a:xfrm>
            </p:grpSpPr>
            <p:pic>
              <p:nvPicPr>
                <p:cNvPr id="20" name="Picture 19">
                  <a:extLst>
                    <a:ext uri="{FF2B5EF4-FFF2-40B4-BE49-F238E27FC236}">
                      <a16:creationId xmlns:a16="http://schemas.microsoft.com/office/drawing/2014/main" id="{F0D538BE-2446-9C84-5B60-F0D7A859558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61596" y="4072721"/>
                  <a:ext cx="3270714" cy="712724"/>
                </a:xfrm>
                <a:prstGeom prst="rect">
                  <a:avLst/>
                </a:prstGeom>
              </p:spPr>
            </p:pic>
            <p:sp>
              <p:nvSpPr>
                <p:cNvPr id="21" name="TextBox 46">
                  <a:extLst>
                    <a:ext uri="{FF2B5EF4-FFF2-40B4-BE49-F238E27FC236}">
                      <a16:creationId xmlns:a16="http://schemas.microsoft.com/office/drawing/2014/main" id="{D7BE2C61-7CB3-E924-CA88-2113DBF2E605}"/>
                    </a:ext>
                  </a:extLst>
                </p:cNvPr>
                <p:cNvSpPr txBox="1"/>
                <p:nvPr/>
              </p:nvSpPr>
              <p:spPr>
                <a:xfrm>
                  <a:off x="1894549" y="4618733"/>
                  <a:ext cx="660564" cy="171940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GB" dirty="0"/>
                    <a:t>28.1cm</a:t>
                  </a:r>
                </a:p>
              </p:txBody>
            </p:sp>
          </p:grp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F63B705E-B90D-9AA1-DCE4-6023D805E5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13433" y="3264384"/>
                <a:ext cx="2094102" cy="1621839"/>
              </a:xfrm>
              <a:prstGeom prst="line">
                <a:avLst/>
              </a:prstGeom>
              <a:ln w="38100">
                <a:solidFill>
                  <a:srgbClr val="C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DC30591E-4E31-4D40-31D2-6E5983B5831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377867" y="3279737"/>
                <a:ext cx="2073036" cy="1621839"/>
              </a:xfrm>
              <a:prstGeom prst="line">
                <a:avLst/>
              </a:prstGeom>
              <a:ln w="38100">
                <a:solidFill>
                  <a:srgbClr val="C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5FABB75-D131-6E04-3F74-0B6B794718DB}"/>
                  </a:ext>
                </a:extLst>
              </p:cNvPr>
              <p:cNvSpPr/>
              <p:nvPr/>
            </p:nvSpPr>
            <p:spPr>
              <a:xfrm>
                <a:off x="9931400" y="5303520"/>
                <a:ext cx="517338" cy="23876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TextBox 47">
                <a:extLst>
                  <a:ext uri="{FF2B5EF4-FFF2-40B4-BE49-F238E27FC236}">
                    <a16:creationId xmlns:a16="http://schemas.microsoft.com/office/drawing/2014/main" id="{D06C1E4C-6317-6473-EC7C-A252182001B5}"/>
                  </a:ext>
                </a:extLst>
              </p:cNvPr>
              <p:cNvSpPr txBox="1"/>
              <p:nvPr/>
            </p:nvSpPr>
            <p:spPr>
              <a:xfrm>
                <a:off x="9841363" y="5207330"/>
                <a:ext cx="1273611" cy="533569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dirty="0"/>
                  <a:t>4.1cm</a:t>
                </a:r>
              </a:p>
            </p:txBody>
          </p:sp>
        </p:grp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F53A400-C13C-D480-6AC9-597AA47A47D0}"/>
              </a:ext>
            </a:extLst>
          </p:cNvPr>
          <p:cNvGrpSpPr/>
          <p:nvPr/>
        </p:nvGrpSpPr>
        <p:grpSpPr>
          <a:xfrm>
            <a:off x="3499139" y="917992"/>
            <a:ext cx="4651716" cy="2270859"/>
            <a:chOff x="3499139" y="917992"/>
            <a:chExt cx="4651716" cy="2270859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73E08F6-DFC4-5E80-1C6C-BACB8C15D16F}"/>
                </a:ext>
              </a:extLst>
            </p:cNvPr>
            <p:cNvGrpSpPr/>
            <p:nvPr/>
          </p:nvGrpSpPr>
          <p:grpSpPr>
            <a:xfrm>
              <a:off x="3499139" y="917992"/>
              <a:ext cx="2401141" cy="2270859"/>
              <a:chOff x="3499139" y="917992"/>
              <a:chExt cx="2401141" cy="2270859"/>
            </a:xfrm>
          </p:grpSpPr>
          <p:sp>
            <p:nvSpPr>
              <p:cNvPr id="25" name="TextBox 5">
                <a:extLst>
                  <a:ext uri="{FF2B5EF4-FFF2-40B4-BE49-F238E27FC236}">
                    <a16:creationId xmlns:a16="http://schemas.microsoft.com/office/drawing/2014/main" id="{D9B94CB0-0F83-DAA5-E544-B5D9DEF97E95}"/>
                  </a:ext>
                </a:extLst>
              </p:cNvPr>
              <p:cNvSpPr txBox="1"/>
              <p:nvPr/>
            </p:nvSpPr>
            <p:spPr>
              <a:xfrm>
                <a:off x="3499139" y="917992"/>
                <a:ext cx="240114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GB" dirty="0">
                    <a:ea typeface="CMU Sans Serif" panose="02000603000000000000" pitchFamily="2" charset="0"/>
                    <a:cs typeface="CMU Sans Serif" panose="02000603000000000000" pitchFamily="2" charset="0"/>
                  </a:rPr>
                  <a:t>Electron source</a:t>
                </a:r>
              </a:p>
            </p:txBody>
          </p: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942072F4-7A38-3A46-662C-7DF8A91CEC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27660" y="1289525"/>
                <a:ext cx="0" cy="1899326"/>
              </a:xfrm>
              <a:prstGeom prst="line">
                <a:avLst/>
              </a:prstGeom>
              <a:ln w="38100">
                <a:solidFill>
                  <a:srgbClr val="C00000"/>
                </a:solidFill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24F8C7EA-79A0-ACC8-0600-E368334D96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1547" t="3287" r="1857" b="1891"/>
            <a:stretch/>
          </p:blipFill>
          <p:spPr>
            <a:xfrm>
              <a:off x="5884057" y="984058"/>
              <a:ext cx="2266798" cy="1800000"/>
            </a:xfrm>
            <a:prstGeom prst="flowChartAlternateProcess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1A7C0C6-0ADD-6679-CD01-30D390B74B95}"/>
              </a:ext>
            </a:extLst>
          </p:cNvPr>
          <p:cNvGrpSpPr/>
          <p:nvPr/>
        </p:nvGrpSpPr>
        <p:grpSpPr>
          <a:xfrm>
            <a:off x="9319336" y="3185049"/>
            <a:ext cx="3017425" cy="3015488"/>
            <a:chOff x="9319336" y="3185049"/>
            <a:chExt cx="3017425" cy="3015488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AD78F30-66AC-7B7F-240B-97F628E550DC}"/>
                </a:ext>
              </a:extLst>
            </p:cNvPr>
            <p:cNvGrpSpPr/>
            <p:nvPr/>
          </p:nvGrpSpPr>
          <p:grpSpPr>
            <a:xfrm>
              <a:off x="9319336" y="3185049"/>
              <a:ext cx="3017425" cy="1048486"/>
              <a:chOff x="9319336" y="3185049"/>
              <a:chExt cx="3017425" cy="1048486"/>
            </a:xfrm>
          </p:grpSpPr>
          <p:sp>
            <p:nvSpPr>
              <p:cNvPr id="8" name="TextBox 8">
                <a:extLst>
                  <a:ext uri="{FF2B5EF4-FFF2-40B4-BE49-F238E27FC236}">
                    <a16:creationId xmlns:a16="http://schemas.microsoft.com/office/drawing/2014/main" id="{1D782E13-A374-9F1B-582F-2D2A87465445}"/>
                  </a:ext>
                </a:extLst>
              </p:cNvPr>
              <p:cNvSpPr txBox="1"/>
              <p:nvPr/>
            </p:nvSpPr>
            <p:spPr>
              <a:xfrm>
                <a:off x="10418479" y="3864203"/>
                <a:ext cx="19182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dirty="0">
                    <a:ea typeface="CMU Sans Serif" panose="02000603000000000000" pitchFamily="2" charset="0"/>
                    <a:cs typeface="CMU Sans Serif" panose="02000603000000000000" pitchFamily="2" charset="0"/>
                  </a:rPr>
                  <a:t>Phosphor screen</a:t>
                </a:r>
              </a:p>
            </p:txBody>
          </p: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23D8D3AF-12AE-6B29-A9E3-E7CB10E6F5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19336" y="3185049"/>
                <a:ext cx="1153664" cy="893489"/>
              </a:xfrm>
              <a:prstGeom prst="line">
                <a:avLst/>
              </a:prstGeom>
              <a:ln w="38100">
                <a:solidFill>
                  <a:srgbClr val="C00000"/>
                </a:solidFill>
                <a:head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27" name="Picture 26" descr="A close-up of a metal object&#10;&#10;Description automatically generated">
              <a:extLst>
                <a:ext uri="{FF2B5EF4-FFF2-40B4-BE49-F238E27FC236}">
                  <a16:creationId xmlns:a16="http://schemas.microsoft.com/office/drawing/2014/main" id="{1F0B12BA-B5DD-11EC-A305-C73E9CA7C7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b="3344"/>
            <a:stretch/>
          </p:blipFill>
          <p:spPr>
            <a:xfrm rot="5400000">
              <a:off x="10384412" y="4487330"/>
              <a:ext cx="1986415" cy="1440000"/>
            </a:xfrm>
            <a:prstGeom prst="rect">
              <a:avLst/>
            </a:prstGeom>
          </p:spPr>
        </p:pic>
      </p:grpSp>
      <p:sp>
        <p:nvSpPr>
          <p:cNvPr id="29" name="Title 1">
            <a:extLst>
              <a:ext uri="{FF2B5EF4-FFF2-40B4-BE49-F238E27FC236}">
                <a16:creationId xmlns:a16="http://schemas.microsoft.com/office/drawing/2014/main" id="{A2C8F28A-6E33-1790-0E37-17E23A30C917}"/>
              </a:ext>
            </a:extLst>
          </p:cNvPr>
          <p:cNvSpPr txBox="1">
            <a:spLocks/>
          </p:cNvSpPr>
          <p:nvPr/>
        </p:nvSpPr>
        <p:spPr>
          <a:xfrm>
            <a:off x="0" y="-633"/>
            <a:ext cx="1135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b="1" dirty="0"/>
              <a:t>  Existing Apparatus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1127EBA-1815-DF30-1BD4-D24E5E5E1544}"/>
              </a:ext>
            </a:extLst>
          </p:cNvPr>
          <p:cNvSpPr txBox="1"/>
          <p:nvPr/>
        </p:nvSpPr>
        <p:spPr>
          <a:xfrm>
            <a:off x="0" y="6488668"/>
            <a:ext cx="121920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Progress on Plasma lens development (18</a:t>
            </a:r>
            <a:r>
              <a:rPr lang="en-GB" baseline="30000" dirty="0"/>
              <a:t>th</a:t>
            </a:r>
            <a:r>
              <a:rPr lang="en-GB" dirty="0"/>
              <a:t> June 2024)</a:t>
            </a:r>
          </a:p>
        </p:txBody>
      </p:sp>
      <p:pic>
        <p:nvPicPr>
          <p:cNvPr id="31" name="Picture 2">
            <a:extLst>
              <a:ext uri="{FF2B5EF4-FFF2-40B4-BE49-F238E27FC236}">
                <a16:creationId xmlns:a16="http://schemas.microsoft.com/office/drawing/2014/main" id="{50560F69-BBB1-CCB7-712F-C912736B0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000" y="0"/>
            <a:ext cx="1719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Research/DesignStudy – CCAP">
            <a:extLst>
              <a:ext uri="{FF2B5EF4-FFF2-40B4-BE49-F238E27FC236}">
                <a16:creationId xmlns:a16="http://schemas.microsoft.com/office/drawing/2014/main" id="{A70EDDDD-3013-B0C7-0D35-5E9180C1E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207" y="-1293"/>
            <a:ext cx="320494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612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331F74E-DC8B-4ED7-3C3D-BAD2C4D6D637}"/>
              </a:ext>
            </a:extLst>
          </p:cNvPr>
          <p:cNvGrpSpPr>
            <a:grpSpLocks noChangeAspect="1"/>
          </p:cNvGrpSpPr>
          <p:nvPr/>
        </p:nvGrpSpPr>
        <p:grpSpPr>
          <a:xfrm>
            <a:off x="75813" y="2217658"/>
            <a:ext cx="7022702" cy="1820542"/>
            <a:chOff x="4262925" y="7049"/>
            <a:chExt cx="4735658" cy="1227657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798C898E-8E95-6B52-9F8A-2A0AD201221E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262925" y="7049"/>
              <a:ext cx="4735658" cy="1227657"/>
              <a:chOff x="3361287" y="5487670"/>
              <a:chExt cx="5472608" cy="1418706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BE23260C-9BAE-FF9D-5EF8-9FCB0A609FD5}"/>
                  </a:ext>
                </a:extLst>
              </p:cNvPr>
              <p:cNvGrpSpPr/>
              <p:nvPr/>
            </p:nvGrpSpPr>
            <p:grpSpPr>
              <a:xfrm>
                <a:off x="3361287" y="5487670"/>
                <a:ext cx="5472608" cy="1418706"/>
                <a:chOff x="1284925" y="5189136"/>
                <a:chExt cx="6574150" cy="1704263"/>
              </a:xfrm>
            </p:grpSpPr>
            <p:pic>
              <p:nvPicPr>
                <p:cNvPr id="13" name="Content Placeholder 6">
                  <a:extLst>
                    <a:ext uri="{FF2B5EF4-FFF2-40B4-BE49-F238E27FC236}">
                      <a16:creationId xmlns:a16="http://schemas.microsoft.com/office/drawing/2014/main" id="{FC9A505B-2A36-27E2-8BAC-D35A4E138A9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284925" y="5189136"/>
                  <a:ext cx="6574150" cy="1591998"/>
                </a:xfrm>
                <a:prstGeom prst="rect">
                  <a:avLst/>
                </a:prstGeom>
              </p:spPr>
            </p:pic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F3B9F61D-A578-06D6-3D9A-CE9584C322C7}"/>
                    </a:ext>
                  </a:extLst>
                </p:cNvPr>
                <p:cNvSpPr/>
                <p:nvPr/>
              </p:nvSpPr>
              <p:spPr>
                <a:xfrm>
                  <a:off x="6219816" y="5718027"/>
                  <a:ext cx="661334" cy="882000"/>
                </a:xfrm>
                <a:prstGeom prst="rect">
                  <a:avLst/>
                </a:prstGeom>
                <a:solidFill>
                  <a:srgbClr val="92D050">
                    <a:alpha val="7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GB" sz="1600" dirty="0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5" name="TextBox 9">
                  <a:extLst>
                    <a:ext uri="{FF2B5EF4-FFF2-40B4-BE49-F238E27FC236}">
                      <a16:creationId xmlns:a16="http://schemas.microsoft.com/office/drawing/2014/main" id="{F9931ABC-D644-1E5F-6F27-16216AC58FD3}"/>
                    </a:ext>
                  </a:extLst>
                </p:cNvPr>
                <p:cNvSpPr txBox="1"/>
                <p:nvPr/>
              </p:nvSpPr>
              <p:spPr>
                <a:xfrm>
                  <a:off x="2503319" y="6576469"/>
                  <a:ext cx="3716500" cy="3169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sz="1600" b="1" dirty="0">
                      <a:solidFill>
                        <a:srgbClr val="00B050"/>
                      </a:solidFill>
                    </a:rPr>
                    <a:t>0V</a:t>
                  </a:r>
                  <a:endParaRPr lang="en-GB" sz="1600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16" name="TextBox 11">
                  <a:extLst>
                    <a:ext uri="{FF2B5EF4-FFF2-40B4-BE49-F238E27FC236}">
                      <a16:creationId xmlns:a16="http://schemas.microsoft.com/office/drawing/2014/main" id="{417C4695-2B76-AF8B-AE16-F5630257A85D}"/>
                    </a:ext>
                  </a:extLst>
                </p:cNvPr>
                <p:cNvSpPr txBox="1"/>
                <p:nvPr/>
              </p:nvSpPr>
              <p:spPr>
                <a:xfrm>
                  <a:off x="1535392" y="6572699"/>
                  <a:ext cx="1287155" cy="3169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GB" sz="1600" b="1" dirty="0">
                      <a:solidFill>
                        <a:srgbClr val="00B050"/>
                      </a:solidFill>
                    </a:rPr>
                    <a:t>V bias: -140V</a:t>
                  </a:r>
                </a:p>
              </p:txBody>
            </p:sp>
            <p:sp>
              <p:nvSpPr>
                <p:cNvPr id="17" name="TextBox 10">
                  <a:extLst>
                    <a:ext uri="{FF2B5EF4-FFF2-40B4-BE49-F238E27FC236}">
                      <a16:creationId xmlns:a16="http://schemas.microsoft.com/office/drawing/2014/main" id="{6291193B-EC08-23DF-5D7B-19CB1B04C816}"/>
                    </a:ext>
                  </a:extLst>
                </p:cNvPr>
                <p:cNvSpPr txBox="1"/>
                <p:nvPr/>
              </p:nvSpPr>
              <p:spPr>
                <a:xfrm>
                  <a:off x="6039685" y="6576469"/>
                  <a:ext cx="1021596" cy="3169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GB" sz="1600" b="1" dirty="0">
                      <a:solidFill>
                        <a:srgbClr val="00B050"/>
                      </a:solidFill>
                    </a:rPr>
                    <a:t>-140V</a:t>
                  </a:r>
                </a:p>
              </p:txBody>
            </p:sp>
          </p:grp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6CF7C6BB-FADF-98A5-A57A-093ED0B3035F}"/>
                  </a:ext>
                </a:extLst>
              </p:cNvPr>
              <p:cNvSpPr/>
              <p:nvPr/>
            </p:nvSpPr>
            <p:spPr>
              <a:xfrm>
                <a:off x="3835529" y="5927932"/>
                <a:ext cx="540000" cy="734215"/>
              </a:xfrm>
              <a:prstGeom prst="rect">
                <a:avLst/>
              </a:prstGeom>
              <a:solidFill>
                <a:srgbClr val="92D050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sz="16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B91E663-C271-D513-5444-50A5E3DDD41F}"/>
                </a:ext>
              </a:extLst>
            </p:cNvPr>
            <p:cNvSpPr/>
            <p:nvPr/>
          </p:nvSpPr>
          <p:spPr>
            <a:xfrm>
              <a:off x="6628443" y="388022"/>
              <a:ext cx="252000" cy="635343"/>
            </a:xfrm>
            <a:prstGeom prst="rect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900" b="1" dirty="0">
                  <a:solidFill>
                    <a:schemeClr val="tx1"/>
                  </a:solidFill>
                </a:rPr>
                <a:t>RW</a:t>
              </a:r>
            </a:p>
          </p:txBody>
        </p:sp>
      </p:grpSp>
      <p:sp>
        <p:nvSpPr>
          <p:cNvPr id="4" name="Title 1">
            <a:extLst>
              <a:ext uri="{FF2B5EF4-FFF2-40B4-BE49-F238E27FC236}">
                <a16:creationId xmlns:a16="http://schemas.microsoft.com/office/drawing/2014/main" id="{6F2A7611-7134-1EF7-BF05-079EDF53C7FD}"/>
              </a:ext>
            </a:extLst>
          </p:cNvPr>
          <p:cNvSpPr txBox="1">
            <a:spLocks/>
          </p:cNvSpPr>
          <p:nvPr/>
        </p:nvSpPr>
        <p:spPr>
          <a:xfrm>
            <a:off x="0" y="-633"/>
            <a:ext cx="1135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b="1" dirty="0"/>
              <a:t> Outcomes </a:t>
            </a:r>
            <a:r>
              <a:rPr lang="en-GB" sz="1800" b="1" dirty="0"/>
              <a:t>(presented in the last collaboration meeting)</a:t>
            </a:r>
            <a:endParaRPr lang="en-GB" sz="54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5DFAE8-03B3-0694-1071-5EEDB00DB037}"/>
              </a:ext>
            </a:extLst>
          </p:cNvPr>
          <p:cNvSpPr txBox="1"/>
          <p:nvPr/>
        </p:nvSpPr>
        <p:spPr>
          <a:xfrm>
            <a:off x="0" y="6488668"/>
            <a:ext cx="121920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Progress on Plasma lens development (18</a:t>
            </a:r>
            <a:r>
              <a:rPr lang="en-GB" baseline="30000" dirty="0"/>
              <a:t>th</a:t>
            </a:r>
            <a:r>
              <a:rPr lang="en-GB" dirty="0"/>
              <a:t> June 2024)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D15EDA42-117C-F308-4F9C-1D1F49C7F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000" y="0"/>
            <a:ext cx="1719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search/DesignStudy – CCAP">
            <a:extLst>
              <a:ext uri="{FF2B5EF4-FFF2-40B4-BE49-F238E27FC236}">
                <a16:creationId xmlns:a16="http://schemas.microsoft.com/office/drawing/2014/main" id="{8F3F94FC-F147-7D1C-23FA-AA618E18A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207" y="-1293"/>
            <a:ext cx="320494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2F6B17E-085E-D846-F4A2-11EF33AC7208}"/>
                  </a:ext>
                </a:extLst>
              </p:cNvPr>
              <p:cNvSpPr txBox="1"/>
              <p:nvPr/>
            </p:nvSpPr>
            <p:spPr>
              <a:xfrm>
                <a:off x="8385" y="848948"/>
                <a:ext cx="8709392" cy="120340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rgbClr val="FF0000"/>
                    </a:solidFill>
                  </a:rPr>
                  <a:t>Plasma generated by the existing apparatus </a:t>
                </a:r>
                <a:r>
                  <a:rPr lang="en-US" dirty="0">
                    <a:solidFill>
                      <a:srgbClr val="FF0000"/>
                    </a:solidFill>
                    <a:sym typeface="Wingdings" panose="05000000000000000000" pitchFamily="2" charset="2"/>
                  </a:rPr>
                  <a:t></a:t>
                </a:r>
                <a:r>
                  <a:rPr lang="en-US" dirty="0">
                    <a:solidFill>
                      <a:srgbClr val="FF0000"/>
                    </a:solidFill>
                  </a:rPr>
                  <a:t>	</a:t>
                </a:r>
                <a:r>
                  <a:rPr lang="en-US" dirty="0"/>
                  <a:t>Radius: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≈2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𝑚𝑚</m:t>
                    </m:r>
                  </m:oMath>
                </a14:m>
                <a:endParaRPr lang="en-US" dirty="0"/>
              </a:p>
              <a:p>
                <a:r>
                  <a:rPr lang="en-US" dirty="0"/>
                  <a:t>					Length: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≈19.3 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endParaRPr lang="en-US" dirty="0"/>
              </a:p>
              <a:p>
                <a:r>
                  <a:rPr lang="en-US" dirty="0"/>
                  <a:t>					Density: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≈7.2×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14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					*Brillouin density limit =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7.8×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15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2F6B17E-085E-D846-F4A2-11EF33AC72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5" y="848948"/>
                <a:ext cx="8709392" cy="1203406"/>
              </a:xfrm>
              <a:prstGeom prst="rect">
                <a:avLst/>
              </a:prstGeom>
              <a:blipFill>
                <a:blip r:embed="rId5"/>
                <a:stretch>
                  <a:fillRect l="-560" t="-3030" r="-490" b="-75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4" name="Group 43">
            <a:extLst>
              <a:ext uri="{FF2B5EF4-FFF2-40B4-BE49-F238E27FC236}">
                <a16:creationId xmlns:a16="http://schemas.microsoft.com/office/drawing/2014/main" id="{1FF7237A-BB38-E2D0-5A0B-874759295047}"/>
              </a:ext>
            </a:extLst>
          </p:cNvPr>
          <p:cNvGrpSpPr/>
          <p:nvPr/>
        </p:nvGrpSpPr>
        <p:grpSpPr>
          <a:xfrm>
            <a:off x="7395686" y="2272342"/>
            <a:ext cx="2411383" cy="2003399"/>
            <a:chOff x="137897" y="2303342"/>
            <a:chExt cx="2411383" cy="200339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4DAABC4-69B0-B341-1141-1E099DCB9A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064" y="2303342"/>
              <a:ext cx="2161216" cy="1800000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37162E6-0EE7-9DE3-76F4-92940A2CDCBF}"/>
                </a:ext>
              </a:extLst>
            </p:cNvPr>
            <p:cNvSpPr txBox="1"/>
            <p:nvPr/>
          </p:nvSpPr>
          <p:spPr>
            <a:xfrm>
              <a:off x="492644" y="2310097"/>
              <a:ext cx="17383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chemeClr val="bg1"/>
                  </a:solidFill>
                </a:rPr>
                <a:t>1.7×10</a:t>
              </a:r>
              <a:r>
                <a:rPr lang="en-US" sz="1600" baseline="30000" dirty="0">
                  <a:solidFill>
                    <a:schemeClr val="bg1"/>
                  </a:solidFill>
                </a:rPr>
                <a:t>9</a:t>
              </a:r>
              <a:r>
                <a:rPr lang="en-US" sz="1600" dirty="0">
                  <a:solidFill>
                    <a:schemeClr val="bg1"/>
                  </a:solidFill>
                </a:rPr>
                <a:t> electrons</a:t>
              </a:r>
              <a:endParaRPr lang="en-GB" sz="1600" dirty="0">
                <a:solidFill>
                  <a:schemeClr val="bg1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7264F49F-24D8-A005-548D-2C2C31A6DD77}"/>
                </a:ext>
              </a:extLst>
            </p:cNvPr>
            <p:cNvSpPr/>
            <p:nvPr/>
          </p:nvSpPr>
          <p:spPr>
            <a:xfrm>
              <a:off x="1311517" y="2951734"/>
              <a:ext cx="360000" cy="360000"/>
            </a:xfrm>
            <a:prstGeom prst="ellipse">
              <a:avLst/>
            </a:prstGeom>
            <a:noFill/>
            <a:ln w="3175">
              <a:solidFill>
                <a:srgbClr val="C0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123C293A-C907-F289-6CB0-82F4E98C4BDC}"/>
                </a:ext>
              </a:extLst>
            </p:cNvPr>
            <p:cNvSpPr txBox="1"/>
            <p:nvPr/>
          </p:nvSpPr>
          <p:spPr>
            <a:xfrm>
              <a:off x="912372" y="4029742"/>
              <a:ext cx="6839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x (pixel)</a:t>
              </a:r>
              <a:endParaRPr lang="en-GB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C6254C6C-0C82-46F6-64AB-382C50434B1B}"/>
                </a:ext>
              </a:extLst>
            </p:cNvPr>
            <p:cNvSpPr txBox="1"/>
            <p:nvPr/>
          </p:nvSpPr>
          <p:spPr>
            <a:xfrm rot="16200000">
              <a:off x="-66358" y="3022509"/>
              <a:ext cx="68550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 (pixel)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BEA96DB-1ECC-4778-A1AE-0F023866657A}"/>
              </a:ext>
            </a:extLst>
          </p:cNvPr>
          <p:cNvSpPr txBox="1"/>
          <p:nvPr/>
        </p:nvSpPr>
        <p:spPr>
          <a:xfrm>
            <a:off x="1327415" y="3998742"/>
            <a:ext cx="4062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>
                <a:solidFill>
                  <a:srgbClr val="0070C0"/>
                </a:solidFill>
              </a:rPr>
              <a:t>CO</a:t>
            </a:r>
            <a:r>
              <a:rPr lang="en-US" sz="1800" baseline="-25000" dirty="0">
                <a:solidFill>
                  <a:srgbClr val="0070C0"/>
                </a:solidFill>
              </a:rPr>
              <a:t>2</a:t>
            </a:r>
            <a:r>
              <a:rPr lang="en-US" sz="1800" dirty="0">
                <a:solidFill>
                  <a:srgbClr val="0070C0"/>
                </a:solidFill>
              </a:rPr>
              <a:t> cooling gas, Pressure: 8×10</a:t>
            </a:r>
            <a:r>
              <a:rPr lang="en-US" sz="1800" baseline="30000" dirty="0">
                <a:solidFill>
                  <a:srgbClr val="0070C0"/>
                </a:solidFill>
              </a:rPr>
              <a:t>-7</a:t>
            </a:r>
            <a:r>
              <a:rPr lang="en-US" sz="1800" dirty="0">
                <a:solidFill>
                  <a:srgbClr val="0070C0"/>
                </a:solidFill>
              </a:rPr>
              <a:t> </a:t>
            </a:r>
            <a:r>
              <a:rPr lang="en-US" sz="1800" dirty="0" err="1">
                <a:solidFill>
                  <a:srgbClr val="0070C0"/>
                </a:solidFill>
              </a:rPr>
              <a:t>mBar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114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20-e1 Well 0V_Load time 3us-10s_P-screen 1.5kV">
            <a:hlinkClick r:id="" action="ppaction://media"/>
            <a:extLst>
              <a:ext uri="{FF2B5EF4-FFF2-40B4-BE49-F238E27FC236}">
                <a16:creationId xmlns:a16="http://schemas.microsoft.com/office/drawing/2014/main" id="{FF28EB6D-E727-F0AE-A7A2-719C646546A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92123" y="1688946"/>
            <a:ext cx="2162011" cy="1800000"/>
          </a:xfrm>
          <a:prstGeom prst="rect">
            <a:avLst/>
          </a:prstGeom>
        </p:spPr>
      </p:pic>
      <p:pic>
        <p:nvPicPr>
          <p:cNvPr id="3" name="e20-e1 Well 0V_Load time 3us-10s_P-screen 2kV">
            <a:hlinkClick r:id="" action="ppaction://media"/>
            <a:extLst>
              <a:ext uri="{FF2B5EF4-FFF2-40B4-BE49-F238E27FC236}">
                <a16:creationId xmlns:a16="http://schemas.microsoft.com/office/drawing/2014/main" id="{09F45A12-7E6B-6ACD-6420-E41A1D5D8DA1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2303990" y="1688946"/>
            <a:ext cx="2162011" cy="1800000"/>
          </a:xfrm>
          <a:prstGeom prst="rect">
            <a:avLst/>
          </a:prstGeom>
        </p:spPr>
      </p:pic>
      <p:pic>
        <p:nvPicPr>
          <p:cNvPr id="4" name="e20-e1 Well 0V_Load time 3us-10s_P-screen 2.25kV">
            <a:hlinkClick r:id="" action="ppaction://media"/>
            <a:extLst>
              <a:ext uri="{FF2B5EF4-FFF2-40B4-BE49-F238E27FC236}">
                <a16:creationId xmlns:a16="http://schemas.microsoft.com/office/drawing/2014/main" id="{13E3C1D8-443D-C1FB-FD61-6411E08BB852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115857" y="1688946"/>
            <a:ext cx="2162011" cy="1800000"/>
          </a:xfrm>
          <a:prstGeom prst="rect">
            <a:avLst/>
          </a:prstGeom>
        </p:spPr>
      </p:pic>
      <p:pic>
        <p:nvPicPr>
          <p:cNvPr id="5" name="e20-e1 Well 0V_Load time 3us-10s_P-screen 2.5kV">
            <a:hlinkClick r:id="" action="ppaction://media"/>
            <a:extLst>
              <a:ext uri="{FF2B5EF4-FFF2-40B4-BE49-F238E27FC236}">
                <a16:creationId xmlns:a16="http://schemas.microsoft.com/office/drawing/2014/main" id="{96774CAD-77BA-2BFD-4D93-106A993FC76B}"/>
              </a:ext>
            </a:extLst>
          </p:cNvPr>
          <p:cNvPicPr>
            <a:picLocks noChangeAspect="1"/>
          </p:cNvPicPr>
          <p:nvPr>
            <a:vide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5927724" y="1688946"/>
            <a:ext cx="2162011" cy="1800000"/>
          </a:xfrm>
          <a:prstGeom prst="rect">
            <a:avLst/>
          </a:prstGeom>
        </p:spPr>
      </p:pic>
      <p:pic>
        <p:nvPicPr>
          <p:cNvPr id="6" name="e20-e1 Well 0V_Load time 3us-10s_P-screen 2.75kV">
            <a:hlinkClick r:id="" action="ppaction://media"/>
            <a:extLst>
              <a:ext uri="{FF2B5EF4-FFF2-40B4-BE49-F238E27FC236}">
                <a16:creationId xmlns:a16="http://schemas.microsoft.com/office/drawing/2014/main" id="{1B4CE731-7B7C-6E0F-AE75-8BA162EB0D04}"/>
              </a:ext>
            </a:extLst>
          </p:cNvPr>
          <p:cNvPicPr>
            <a:picLocks noChangeAspect="1"/>
          </p:cNvPicPr>
          <p:nvPr>
            <a:vide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7739591" y="1688946"/>
            <a:ext cx="2162011" cy="1800000"/>
          </a:xfrm>
          <a:prstGeom prst="rect">
            <a:avLst/>
          </a:prstGeom>
        </p:spPr>
      </p:pic>
      <p:pic>
        <p:nvPicPr>
          <p:cNvPr id="7" name="e20-e1 Well 0V_Load time 3us-10s_P-screen 3kV">
            <a:hlinkClick r:id="" action="ppaction://media"/>
            <a:extLst>
              <a:ext uri="{FF2B5EF4-FFF2-40B4-BE49-F238E27FC236}">
                <a16:creationId xmlns:a16="http://schemas.microsoft.com/office/drawing/2014/main" id="{38B86CE6-3048-854D-BC6B-3E9053F516E7}"/>
              </a:ext>
            </a:extLst>
          </p:cNvPr>
          <p:cNvPicPr>
            <a:picLocks noChangeAspect="1"/>
          </p:cNvPicPr>
          <p:nvPr>
            <a:vide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551458" y="1688946"/>
            <a:ext cx="2162011" cy="180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430FF9B-03E4-E109-E5D7-39F5172A28D3}"/>
              </a:ext>
            </a:extLst>
          </p:cNvPr>
          <p:cNvSpPr txBox="1"/>
          <p:nvPr/>
        </p:nvSpPr>
        <p:spPr>
          <a:xfrm>
            <a:off x="1177829" y="1319614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1.5 kV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9F968D-AA63-8ECD-9554-F654633EF9BA}"/>
              </a:ext>
            </a:extLst>
          </p:cNvPr>
          <p:cNvSpPr txBox="1"/>
          <p:nvPr/>
        </p:nvSpPr>
        <p:spPr>
          <a:xfrm>
            <a:off x="3090155" y="1319614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2 kV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67FF43-150B-9561-87B3-DCA342F8D717}"/>
              </a:ext>
            </a:extLst>
          </p:cNvPr>
          <p:cNvSpPr txBox="1"/>
          <p:nvPr/>
        </p:nvSpPr>
        <p:spPr>
          <a:xfrm>
            <a:off x="4735907" y="1319614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2.25 kV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BAD8BA0-4EED-573F-176D-1349103239C4}"/>
              </a:ext>
            </a:extLst>
          </p:cNvPr>
          <p:cNvSpPr txBox="1"/>
          <p:nvPr/>
        </p:nvSpPr>
        <p:spPr>
          <a:xfrm>
            <a:off x="6613430" y="1319614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2.5 kV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326D3A4-7EA9-A045-9CA5-5DD6668185F0}"/>
              </a:ext>
            </a:extLst>
          </p:cNvPr>
          <p:cNvSpPr txBox="1"/>
          <p:nvPr/>
        </p:nvSpPr>
        <p:spPr>
          <a:xfrm>
            <a:off x="8363581" y="1319614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2.75 kV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B033366-E907-A3C3-EF57-4B0F6D8CA805}"/>
              </a:ext>
            </a:extLst>
          </p:cNvPr>
          <p:cNvSpPr txBox="1"/>
          <p:nvPr/>
        </p:nvSpPr>
        <p:spPr>
          <a:xfrm>
            <a:off x="10331740" y="1319614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3 kV</a:t>
            </a:r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219DF1B-FF9F-2DBA-8E63-20FD11F32AA4}"/>
              </a:ext>
            </a:extLst>
          </p:cNvPr>
          <p:cNvGrpSpPr/>
          <p:nvPr/>
        </p:nvGrpSpPr>
        <p:grpSpPr>
          <a:xfrm>
            <a:off x="2555671" y="3458214"/>
            <a:ext cx="7096457" cy="2988211"/>
            <a:chOff x="2431846" y="3651254"/>
            <a:chExt cx="7096457" cy="298821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B58CC3AD-E218-0975-9D98-2FF73DC25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6188"/>
            <a:stretch/>
          </p:blipFill>
          <p:spPr>
            <a:xfrm>
              <a:off x="2431846" y="3759465"/>
              <a:ext cx="4817076" cy="2880000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25D6E1B7-B597-3B22-2A67-5280F1A54935}"/>
                    </a:ext>
                  </a:extLst>
                </p:cNvPr>
                <p:cNvSpPr txBox="1"/>
                <p:nvPr/>
              </p:nvSpPr>
              <p:spPr>
                <a:xfrm>
                  <a:off x="7063252" y="6134059"/>
                  <a:ext cx="1098570" cy="18466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n-GB" sz="12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GB" sz="1200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1200" i="1" smtClean="0">
                                <a:solidFill>
                                  <a:srgbClr val="0000FF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sz="1200" b="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=26</m:t>
                        </m:r>
                        <m:r>
                          <a:rPr lang="en-GB" sz="12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12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sz="1200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+0</m:t>
                        </m:r>
                      </m:oMath>
                    </m:oMathPara>
                  </a14:m>
                  <a:endParaRPr dirty="0"/>
                </a:p>
              </p:txBody>
            </p:sp>
          </mc:Choice>
          <mc:Fallback xmlns="">
            <p:sp>
              <p:nvSpPr>
                <p:cNvPr id="22" name="TextBox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63252" y="6134059"/>
                  <a:ext cx="1098570" cy="184666"/>
                </a:xfrm>
                <a:prstGeom prst="rect">
                  <a:avLst/>
                </a:prstGeom>
                <a:blipFill>
                  <a:blip r:embed="rId21"/>
                  <a:stretch>
                    <a:fillRect l="-6667" t="-3226" r="-1111" b="-2903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4CD4955F-335A-B602-397C-7E9A7DA6D27B}"/>
                    </a:ext>
                  </a:extLst>
                </p:cNvPr>
                <p:cNvSpPr txBox="1"/>
                <p:nvPr/>
              </p:nvSpPr>
              <p:spPr>
                <a:xfrm>
                  <a:off x="6514437" y="3651254"/>
                  <a:ext cx="1608325" cy="18466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n-GB" sz="1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GB" sz="12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12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sz="1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1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21</m:t>
                        </m:r>
                        <m:r>
                          <a:rPr lang="en-US" sz="12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49 </m:t>
                        </m:r>
                        <m:r>
                          <a:rPr lang="en-GB" sz="1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sz="1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+20401</m:t>
                        </m:r>
                      </m:oMath>
                    </m:oMathPara>
                  </a14:m>
                  <a:endParaRPr dirty="0"/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14437" y="3651254"/>
                  <a:ext cx="1608325" cy="184666"/>
                </a:xfrm>
                <a:prstGeom prst="rect">
                  <a:avLst/>
                </a:prstGeom>
                <a:blipFill>
                  <a:blip r:embed="rId22"/>
                  <a:stretch>
                    <a:fillRect l="-4545" t="-3333" r="-758" b="-3333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94B66DE4-CA6B-7597-7243-4FB14546B3E5}"/>
                    </a:ext>
                  </a:extLst>
                </p:cNvPr>
                <p:cNvSpPr txBox="1"/>
                <p:nvPr/>
              </p:nvSpPr>
              <p:spPr>
                <a:xfrm>
                  <a:off x="7065060" y="4265606"/>
                  <a:ext cx="1608325" cy="18466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n-GB" sz="12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GB" sz="120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120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GB" sz="12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=15</m:t>
                        </m:r>
                        <m:r>
                          <a:rPr lang="en-US" sz="12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34 </m:t>
                        </m:r>
                        <m:r>
                          <a:rPr lang="en-GB" sz="12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sz="12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+13660</m:t>
                        </m:r>
                      </m:oMath>
                    </m:oMathPara>
                  </a14:m>
                  <a:endParaRPr dirty="0"/>
                </a:p>
              </p:txBody>
            </p:sp>
          </mc:Choice>
          <mc:Fallback xmlns="">
            <p:sp>
              <p:nvSpPr>
                <p:cNvPr id="24" name="TextBox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65060" y="4265606"/>
                  <a:ext cx="1608325" cy="184666"/>
                </a:xfrm>
                <a:prstGeom prst="rect">
                  <a:avLst/>
                </a:prstGeom>
                <a:blipFill>
                  <a:blip r:embed="rId23"/>
                  <a:stretch>
                    <a:fillRect l="-4545" t="-6667" r="-758" b="-3333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13F31B76-E280-136F-C0BF-7E579EF3F4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65"/>
            <a:stretch/>
          </p:blipFill>
          <p:spPr>
            <a:xfrm>
              <a:off x="8634448" y="3759465"/>
              <a:ext cx="893855" cy="2880000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id="{29B0BE56-979A-B174-F111-F830E225B910}"/>
                    </a:ext>
                  </a:extLst>
                </p:cNvPr>
                <p:cNvSpPr txBox="1"/>
                <p:nvPr/>
              </p:nvSpPr>
              <p:spPr>
                <a:xfrm>
                  <a:off x="7065060" y="4967843"/>
                  <a:ext cx="1523366" cy="18466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n-GB" sz="1200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GB" sz="1200" i="1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1200" i="1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sz="1200" b="0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1200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  <m:r>
                          <a:rPr lang="en-US" sz="1200" b="0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58</m:t>
                        </m:r>
                        <m:r>
                          <a:rPr lang="en-GB" sz="1200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1200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sz="1200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+11288</m:t>
                        </m:r>
                      </m:oMath>
                    </m:oMathPara>
                  </a14:m>
                  <a:endParaRPr dirty="0"/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65060" y="4967843"/>
                  <a:ext cx="1523366" cy="184666"/>
                </a:xfrm>
                <a:prstGeom prst="rect">
                  <a:avLst/>
                </a:prstGeom>
                <a:blipFill>
                  <a:blip r:embed="rId25"/>
                  <a:stretch>
                    <a:fillRect l="-4800" t="-3333" r="-800" b="-3333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E9AA08CC-A594-C79D-230E-0E9D826FA7EA}"/>
                    </a:ext>
                  </a:extLst>
                </p:cNvPr>
                <p:cNvSpPr txBox="1"/>
                <p:nvPr/>
              </p:nvSpPr>
              <p:spPr>
                <a:xfrm>
                  <a:off x="7065060" y="5482028"/>
                  <a:ext cx="1438407" cy="18466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n-GB" sz="12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GB" sz="12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12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sz="12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12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sz="12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41 </m:t>
                        </m:r>
                        <m:r>
                          <a:rPr lang="en-GB" sz="12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sz="12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+8212</m:t>
                        </m:r>
                      </m:oMath>
                    </m:oMathPara>
                  </a14:m>
                  <a:endParaRPr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65060" y="5482028"/>
                  <a:ext cx="1438407" cy="184666"/>
                </a:xfrm>
                <a:prstGeom prst="rect">
                  <a:avLst/>
                </a:prstGeom>
                <a:blipFill>
                  <a:blip r:embed="rId26"/>
                  <a:stretch>
                    <a:fillRect l="-5085" t="-3226" r="-847" b="-2903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BAC5C92E-2637-C4C3-E2F7-9B21D26CD919}"/>
                    </a:ext>
                  </a:extLst>
                </p:cNvPr>
                <p:cNvSpPr txBox="1"/>
                <p:nvPr/>
              </p:nvSpPr>
              <p:spPr>
                <a:xfrm>
                  <a:off x="7063252" y="5838405"/>
                  <a:ext cx="1438407" cy="18466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en-GB" sz="120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GB" sz="12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12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sz="12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GB" sz="120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12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57 </m:t>
                        </m:r>
                        <m:r>
                          <a:rPr lang="en-GB" sz="120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sz="120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+4379</m:t>
                        </m:r>
                      </m:oMath>
                    </m:oMathPara>
                  </a14:m>
                  <a:endParaRPr lang="en-GB" sz="1200" dirty="0">
                    <a:solidFill>
                      <a:schemeClr val="accent2"/>
                    </a:solidFill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63252" y="5838405"/>
                  <a:ext cx="1438407" cy="184666"/>
                </a:xfrm>
                <a:prstGeom prst="rect">
                  <a:avLst/>
                </a:prstGeom>
                <a:blipFill>
                  <a:blip r:embed="rId27"/>
                  <a:stretch>
                    <a:fillRect l="-5085" t="-6667" r="-847" b="-3333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id="{C2E13817-583E-B3FE-8451-7AFC5D3A6A2F}"/>
              </a:ext>
            </a:extLst>
          </p:cNvPr>
          <p:cNvSpPr txBox="1">
            <a:spLocks/>
          </p:cNvSpPr>
          <p:nvPr/>
        </p:nvSpPr>
        <p:spPr>
          <a:xfrm>
            <a:off x="0" y="-633"/>
            <a:ext cx="1135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b="1" dirty="0"/>
              <a:t> Calibration measurement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2D9DD31-3D25-72FF-06BD-81898BF27813}"/>
              </a:ext>
            </a:extLst>
          </p:cNvPr>
          <p:cNvSpPr txBox="1"/>
          <p:nvPr/>
        </p:nvSpPr>
        <p:spPr>
          <a:xfrm>
            <a:off x="0" y="6488668"/>
            <a:ext cx="121920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Progress on Plasma lens development (18</a:t>
            </a:r>
            <a:r>
              <a:rPr lang="en-GB" baseline="30000" dirty="0"/>
              <a:t>th</a:t>
            </a:r>
            <a:r>
              <a:rPr lang="en-GB" dirty="0"/>
              <a:t> June 2024)</a:t>
            </a:r>
          </a:p>
        </p:txBody>
      </p:sp>
      <p:pic>
        <p:nvPicPr>
          <p:cNvPr id="25" name="Picture 2">
            <a:extLst>
              <a:ext uri="{FF2B5EF4-FFF2-40B4-BE49-F238E27FC236}">
                <a16:creationId xmlns:a16="http://schemas.microsoft.com/office/drawing/2014/main" id="{BCE26B23-3D8A-9E0D-B8F0-303D1D11DA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000" y="0"/>
            <a:ext cx="1719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Research/DesignStudy – CCAP">
            <a:extLst>
              <a:ext uri="{FF2B5EF4-FFF2-40B4-BE49-F238E27FC236}">
                <a16:creationId xmlns:a16="http://schemas.microsoft.com/office/drawing/2014/main" id="{3962700D-6CF1-9B8F-3E80-52A076FA45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207" y="-1293"/>
            <a:ext cx="320494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A68281E4-4B05-042E-0651-6896695A7B7F}"/>
              </a:ext>
            </a:extLst>
          </p:cNvPr>
          <p:cNvSpPr txBox="1"/>
          <p:nvPr/>
        </p:nvSpPr>
        <p:spPr>
          <a:xfrm>
            <a:off x="4255" y="723101"/>
            <a:ext cx="6192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Load time: </a:t>
            </a:r>
            <a:r>
              <a:rPr lang="en-US" dirty="0">
                <a:solidFill>
                  <a:srgbClr val="FF0000"/>
                </a:solidFill>
              </a:rPr>
              <a:t>3us-10s</a:t>
            </a:r>
            <a:endParaRPr lang="en-US" dirty="0"/>
          </a:p>
          <a:p>
            <a:r>
              <a:rPr lang="en-US" dirty="0"/>
              <a:t>P-screen bias: </a:t>
            </a:r>
            <a:r>
              <a:rPr lang="en-US" dirty="0">
                <a:solidFill>
                  <a:srgbClr val="FF0000"/>
                </a:solidFill>
              </a:rPr>
              <a:t>1.5-3kV</a:t>
            </a:r>
            <a:r>
              <a:rPr 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2878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33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3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3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33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33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1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video>
              <p:cMediaNode vol="80000">
                <p:cTn id="22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video>
              <p:cMediaNode vol="80000">
                <p:cTn id="23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video>
              <p:cMediaNode vol="80000">
                <p:cTn id="24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25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video>
              <p:cMediaNode vol="80000">
                <p:cTn id="26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20-e1 Well 0V_Load time 3us-10s_P-screen 1.5kV">
            <a:hlinkClick r:id="" action="ppaction://media"/>
            <a:extLst>
              <a:ext uri="{FF2B5EF4-FFF2-40B4-BE49-F238E27FC236}">
                <a16:creationId xmlns:a16="http://schemas.microsoft.com/office/drawing/2014/main" id="{461F76F8-4B2D-A869-F321-F9F026EFEEA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492123" y="1688946"/>
            <a:ext cx="2162011" cy="1800000"/>
          </a:xfrm>
          <a:prstGeom prst="rect">
            <a:avLst/>
          </a:prstGeom>
        </p:spPr>
      </p:pic>
      <p:pic>
        <p:nvPicPr>
          <p:cNvPr id="5" name="e20-e1 Well 0V_Load time 3us-10s_P-screen 2kV">
            <a:hlinkClick r:id="" action="ppaction://media"/>
            <a:extLst>
              <a:ext uri="{FF2B5EF4-FFF2-40B4-BE49-F238E27FC236}">
                <a16:creationId xmlns:a16="http://schemas.microsoft.com/office/drawing/2014/main" id="{ED74B4A0-AFDC-1F68-EB0F-58B78C5E924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2303990" y="1688946"/>
            <a:ext cx="2162011" cy="1800000"/>
          </a:xfrm>
          <a:prstGeom prst="rect">
            <a:avLst/>
          </a:prstGeom>
        </p:spPr>
      </p:pic>
      <p:pic>
        <p:nvPicPr>
          <p:cNvPr id="6" name="e20-e1 Well 0V_Load time 3us-10s_P-screen 2.25kV">
            <a:hlinkClick r:id="" action="ppaction://media"/>
            <a:extLst>
              <a:ext uri="{FF2B5EF4-FFF2-40B4-BE49-F238E27FC236}">
                <a16:creationId xmlns:a16="http://schemas.microsoft.com/office/drawing/2014/main" id="{FA374B92-45F0-63D5-7F6E-17CEEEEE27CE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4115857" y="1688946"/>
            <a:ext cx="2162011" cy="1800000"/>
          </a:xfrm>
          <a:prstGeom prst="rect">
            <a:avLst/>
          </a:prstGeom>
        </p:spPr>
      </p:pic>
      <p:pic>
        <p:nvPicPr>
          <p:cNvPr id="7" name="e20-e1 Well 0V_Load time 3us-10s_P-screen 2.5kV">
            <a:hlinkClick r:id="" action="ppaction://media"/>
            <a:extLst>
              <a:ext uri="{FF2B5EF4-FFF2-40B4-BE49-F238E27FC236}">
                <a16:creationId xmlns:a16="http://schemas.microsoft.com/office/drawing/2014/main" id="{E1D4EC81-EB23-83BD-CF31-6685C5DBEB17}"/>
              </a:ext>
            </a:extLst>
          </p:cNvPr>
          <p:cNvPicPr>
            <a:picLocks noChangeAspect="1"/>
          </p:cNvPicPr>
          <p:nvPr>
            <a:vide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5927724" y="1688946"/>
            <a:ext cx="2162011" cy="1800000"/>
          </a:xfrm>
          <a:prstGeom prst="rect">
            <a:avLst/>
          </a:prstGeom>
        </p:spPr>
      </p:pic>
      <p:pic>
        <p:nvPicPr>
          <p:cNvPr id="8" name="e20-e1 Well 0V_Load time 3us-10s_P-screen 2.75kV">
            <a:hlinkClick r:id="" action="ppaction://media"/>
            <a:extLst>
              <a:ext uri="{FF2B5EF4-FFF2-40B4-BE49-F238E27FC236}">
                <a16:creationId xmlns:a16="http://schemas.microsoft.com/office/drawing/2014/main" id="{2104487F-F504-4B97-88E2-1DE1638F3873}"/>
              </a:ext>
            </a:extLst>
          </p:cNvPr>
          <p:cNvPicPr>
            <a:picLocks noChangeAspect="1"/>
          </p:cNvPicPr>
          <p:nvPr>
            <a:vide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7739591" y="1688946"/>
            <a:ext cx="2162011" cy="1800000"/>
          </a:xfrm>
          <a:prstGeom prst="rect">
            <a:avLst/>
          </a:prstGeom>
        </p:spPr>
      </p:pic>
      <p:pic>
        <p:nvPicPr>
          <p:cNvPr id="9" name="e20-e1 Well 0V_Load time 3us-10s_P-screen 3kV">
            <a:hlinkClick r:id="" action="ppaction://media"/>
            <a:extLst>
              <a:ext uri="{FF2B5EF4-FFF2-40B4-BE49-F238E27FC236}">
                <a16:creationId xmlns:a16="http://schemas.microsoft.com/office/drawing/2014/main" id="{3C84F2D9-91A1-7865-B0E3-8B1AC64C008B}"/>
              </a:ext>
            </a:extLst>
          </p:cNvPr>
          <p:cNvPicPr>
            <a:picLocks noChangeAspect="1"/>
          </p:cNvPicPr>
          <p:nvPr>
            <a:vide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9551458" y="1688946"/>
            <a:ext cx="2162011" cy="1800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F0F0DC9-D020-1A18-33AF-0C6B17AF683E}"/>
              </a:ext>
            </a:extLst>
          </p:cNvPr>
          <p:cNvSpPr txBox="1"/>
          <p:nvPr/>
        </p:nvSpPr>
        <p:spPr>
          <a:xfrm>
            <a:off x="1177829" y="1319614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1.5 kV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1DF410-C147-05E6-099A-A1B4AE33A593}"/>
              </a:ext>
            </a:extLst>
          </p:cNvPr>
          <p:cNvSpPr txBox="1"/>
          <p:nvPr/>
        </p:nvSpPr>
        <p:spPr>
          <a:xfrm>
            <a:off x="3090155" y="1319614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2 kV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A2D210-36D1-A18E-3024-751F02A14FEB}"/>
              </a:ext>
            </a:extLst>
          </p:cNvPr>
          <p:cNvSpPr txBox="1"/>
          <p:nvPr/>
        </p:nvSpPr>
        <p:spPr>
          <a:xfrm>
            <a:off x="4735907" y="1319614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2.25 kV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B6A50C-0C02-DE60-98E9-4CBB4893C8E7}"/>
              </a:ext>
            </a:extLst>
          </p:cNvPr>
          <p:cNvSpPr txBox="1"/>
          <p:nvPr/>
        </p:nvSpPr>
        <p:spPr>
          <a:xfrm>
            <a:off x="6613430" y="1319614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2.5 kV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8F7991-7F30-5762-8C51-C9E603E7C12F}"/>
              </a:ext>
            </a:extLst>
          </p:cNvPr>
          <p:cNvSpPr txBox="1"/>
          <p:nvPr/>
        </p:nvSpPr>
        <p:spPr>
          <a:xfrm>
            <a:off x="8363581" y="1319614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2.75 kV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42BA818-D07D-67B1-2E7F-C2EC81BA01DA}"/>
              </a:ext>
            </a:extLst>
          </p:cNvPr>
          <p:cNvSpPr txBox="1"/>
          <p:nvPr/>
        </p:nvSpPr>
        <p:spPr>
          <a:xfrm>
            <a:off x="10331740" y="1319614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3 kV</a:t>
            </a:r>
            <a:endParaRPr lang="en-GB" dirty="0"/>
          </a:p>
        </p:txBody>
      </p:sp>
      <p:pic>
        <p:nvPicPr>
          <p:cNvPr id="16" name="His2_e20-e1 Well 0V_Load time 3us-10s_P-screen 3kV">
            <a:hlinkClick r:id="" action="ppaction://media"/>
            <a:extLst>
              <a:ext uri="{FF2B5EF4-FFF2-40B4-BE49-F238E27FC236}">
                <a16:creationId xmlns:a16="http://schemas.microsoft.com/office/drawing/2014/main" id="{11FD9696-B716-E4BE-4BB9-8F8A04D66341}"/>
              </a:ext>
            </a:extLst>
          </p:cNvPr>
          <p:cNvPicPr>
            <a:picLocks noChangeAspect="1"/>
          </p:cNvPicPr>
          <p:nvPr>
            <a:vide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9534832" y="3494050"/>
            <a:ext cx="1800000" cy="1120000"/>
          </a:xfrm>
          <a:prstGeom prst="rect">
            <a:avLst/>
          </a:prstGeom>
        </p:spPr>
      </p:pic>
      <p:pic>
        <p:nvPicPr>
          <p:cNvPr id="17" name="His2_e20-e1 Well 0V_Load time 3us-10s_P-screen 2.75kV">
            <a:hlinkClick r:id="" action="ppaction://media"/>
            <a:extLst>
              <a:ext uri="{FF2B5EF4-FFF2-40B4-BE49-F238E27FC236}">
                <a16:creationId xmlns:a16="http://schemas.microsoft.com/office/drawing/2014/main" id="{DCD53B81-5A01-E99D-0698-19FE1C95BF19}"/>
              </a:ext>
            </a:extLst>
          </p:cNvPr>
          <p:cNvPicPr>
            <a:picLocks noChangeAspect="1"/>
          </p:cNvPicPr>
          <p:nvPr>
            <a:vide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7731278" y="3488946"/>
            <a:ext cx="1800000" cy="1120000"/>
          </a:xfrm>
          <a:prstGeom prst="rect">
            <a:avLst/>
          </a:prstGeom>
        </p:spPr>
      </p:pic>
      <p:pic>
        <p:nvPicPr>
          <p:cNvPr id="18" name="His2_e20-e1 Well 0V_Load time 3us-10s_P-screen 2.5kV">
            <a:hlinkClick r:id="" action="ppaction://media"/>
            <a:extLst>
              <a:ext uri="{FF2B5EF4-FFF2-40B4-BE49-F238E27FC236}">
                <a16:creationId xmlns:a16="http://schemas.microsoft.com/office/drawing/2014/main" id="{4C8266FE-99CA-C4B0-0527-5B5735A1A4B2}"/>
              </a:ext>
            </a:extLst>
          </p:cNvPr>
          <p:cNvPicPr>
            <a:picLocks noChangeAspect="1"/>
          </p:cNvPicPr>
          <p:nvPr>
            <a:vide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5919411" y="3488946"/>
            <a:ext cx="1800000" cy="1120000"/>
          </a:xfrm>
          <a:prstGeom prst="rect">
            <a:avLst/>
          </a:prstGeom>
        </p:spPr>
      </p:pic>
      <p:pic>
        <p:nvPicPr>
          <p:cNvPr id="19" name="His2_e20-e1 Well 0V_Load time 3us-10s_P-screen 2.25kV">
            <a:hlinkClick r:id="" action="ppaction://media"/>
            <a:extLst>
              <a:ext uri="{FF2B5EF4-FFF2-40B4-BE49-F238E27FC236}">
                <a16:creationId xmlns:a16="http://schemas.microsoft.com/office/drawing/2014/main" id="{A580D5A0-C983-B1DB-33D2-00CBBFBB7E16}"/>
              </a:ext>
            </a:extLst>
          </p:cNvPr>
          <p:cNvPicPr>
            <a:picLocks noChangeAspect="1"/>
          </p:cNvPicPr>
          <p:nvPr>
            <a:vide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4107544" y="3492634"/>
            <a:ext cx="1800000" cy="1130000"/>
          </a:xfrm>
          <a:prstGeom prst="rect">
            <a:avLst/>
          </a:prstGeom>
        </p:spPr>
      </p:pic>
      <p:pic>
        <p:nvPicPr>
          <p:cNvPr id="20" name="His2_e20-e1 Well 0V_Load time 3us-10s_P-screen 2kV">
            <a:hlinkClick r:id="" action="ppaction://media"/>
            <a:extLst>
              <a:ext uri="{FF2B5EF4-FFF2-40B4-BE49-F238E27FC236}">
                <a16:creationId xmlns:a16="http://schemas.microsoft.com/office/drawing/2014/main" id="{735DE5B2-863D-8AA8-C686-E0CC746ED6B2}"/>
              </a:ext>
            </a:extLst>
          </p:cNvPr>
          <p:cNvPicPr>
            <a:picLocks noChangeAspect="1"/>
          </p:cNvPicPr>
          <p:nvPr>
            <a:vide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36"/>
          <a:stretch>
            <a:fillRect/>
          </a:stretch>
        </p:blipFill>
        <p:spPr>
          <a:xfrm>
            <a:off x="2295677" y="3491524"/>
            <a:ext cx="1800000" cy="1130000"/>
          </a:xfrm>
          <a:prstGeom prst="rect">
            <a:avLst/>
          </a:prstGeom>
        </p:spPr>
      </p:pic>
      <p:pic>
        <p:nvPicPr>
          <p:cNvPr id="21" name="His2_e20-e1 Well 0V_Load time 3us-10s_P-screen 1.5kV">
            <a:hlinkClick r:id="" action="ppaction://media"/>
            <a:extLst>
              <a:ext uri="{FF2B5EF4-FFF2-40B4-BE49-F238E27FC236}">
                <a16:creationId xmlns:a16="http://schemas.microsoft.com/office/drawing/2014/main" id="{B4CE5846-D7B9-7365-F86C-0B522F64FE45}"/>
              </a:ext>
            </a:extLst>
          </p:cNvPr>
          <p:cNvPicPr>
            <a:picLocks noChangeAspect="1"/>
          </p:cNvPicPr>
          <p:nvPr>
            <a:vide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491521" y="3491524"/>
            <a:ext cx="1800000" cy="113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FC173EF-49BD-468D-295F-4FBB04F7B331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152" y="4698000"/>
            <a:ext cx="4165389" cy="2160000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0B34BF30-3E91-3865-B654-C7CB7719499C}"/>
              </a:ext>
            </a:extLst>
          </p:cNvPr>
          <p:cNvSpPr txBox="1">
            <a:spLocks/>
          </p:cNvSpPr>
          <p:nvPr/>
        </p:nvSpPr>
        <p:spPr>
          <a:xfrm>
            <a:off x="0" y="-633"/>
            <a:ext cx="1135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b="1" dirty="0"/>
              <a:t> Calibration measurement</a:t>
            </a:r>
          </a:p>
        </p:txBody>
      </p:sp>
      <p:pic>
        <p:nvPicPr>
          <p:cNvPr id="24" name="Picture 2">
            <a:extLst>
              <a:ext uri="{FF2B5EF4-FFF2-40B4-BE49-F238E27FC236}">
                <a16:creationId xmlns:a16="http://schemas.microsoft.com/office/drawing/2014/main" id="{5094DB2F-85F5-7594-312E-80EFAE2FB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000" y="0"/>
            <a:ext cx="1719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Research/DesignStudy – CCAP">
            <a:extLst>
              <a:ext uri="{FF2B5EF4-FFF2-40B4-BE49-F238E27FC236}">
                <a16:creationId xmlns:a16="http://schemas.microsoft.com/office/drawing/2014/main" id="{4B87F507-5154-63B7-46EC-F724D59B9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207" y="-1293"/>
            <a:ext cx="320494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67F7C3C-7732-6B17-4B5E-E21B04B20C70}"/>
              </a:ext>
            </a:extLst>
          </p:cNvPr>
          <p:cNvSpPr txBox="1"/>
          <p:nvPr/>
        </p:nvSpPr>
        <p:spPr>
          <a:xfrm>
            <a:off x="4255" y="723101"/>
            <a:ext cx="6192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Load time: </a:t>
            </a:r>
            <a:r>
              <a:rPr lang="en-US" dirty="0">
                <a:solidFill>
                  <a:srgbClr val="FF0000"/>
                </a:solidFill>
              </a:rPr>
              <a:t>3us-10s</a:t>
            </a:r>
            <a:endParaRPr lang="en-US" dirty="0"/>
          </a:p>
          <a:p>
            <a:r>
              <a:rPr lang="en-US" dirty="0"/>
              <a:t>P-screen bias: </a:t>
            </a:r>
            <a:r>
              <a:rPr lang="en-US" dirty="0">
                <a:solidFill>
                  <a:srgbClr val="FF0000"/>
                </a:solidFill>
              </a:rPr>
              <a:t>1.5-3kV</a:t>
            </a:r>
            <a:r>
              <a:rPr 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232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33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3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3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333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333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333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333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333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3333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333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3333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9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video>
              <p:cMediaNode vol="80000">
                <p:cTn id="30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31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video>
              <p:cMediaNode vol="80000">
                <p:cTn id="32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video>
              <p:cMediaNode vol="80000">
                <p:cTn id="33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video>
              <p:cMediaNode vol="80000">
                <p:cTn id="34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video>
              <p:cMediaNode vol="80000">
                <p:cTn id="35" repeatCount="indefinite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video>
              <p:cMediaNode vol="80000">
                <p:cTn id="36" repeatCount="indefinite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video>
              <p:cMediaNode vol="80000">
                <p:cTn id="37" repeatCount="indefinite" fill="hold" display="0">
                  <p:stCondLst>
                    <p:cond delay="indefinite"/>
                  </p:stCondLst>
                </p:cTn>
                <p:tgtEl>
                  <p:spTgt spid="18"/>
                </p:tgtEl>
              </p:cMediaNode>
            </p:video>
            <p:video>
              <p:cMediaNode vol="80000">
                <p:cTn id="38" repeatCount="indefinite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  <p:video>
              <p:cMediaNode vol="80000">
                <p:cTn id="39" repeatCount="indefinite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  <p:video>
              <p:cMediaNode vol="80000">
                <p:cTn id="40" repeatCount="indefinite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23051A29-81F4-D422-7169-F4C2E085AE66}"/>
              </a:ext>
            </a:extLst>
          </p:cNvPr>
          <p:cNvSpPr txBox="1">
            <a:spLocks/>
          </p:cNvSpPr>
          <p:nvPr/>
        </p:nvSpPr>
        <p:spPr>
          <a:xfrm>
            <a:off x="0" y="-633"/>
            <a:ext cx="113538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b="1" dirty="0"/>
              <a:t> Plasma temperature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0CDA8F8C-6B46-3E20-6BEC-6A4DA47A8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000" y="0"/>
            <a:ext cx="1719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Research/DesignStudy – CCAP">
            <a:extLst>
              <a:ext uri="{FF2B5EF4-FFF2-40B4-BE49-F238E27FC236}">
                <a16:creationId xmlns:a16="http://schemas.microsoft.com/office/drawing/2014/main" id="{F6CB33B6-07F6-800F-0C5D-CA63F8580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207" y="-1293"/>
            <a:ext cx="320494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16AD8EB-D16D-D208-BCCC-A901F2AE3CFE}"/>
              </a:ext>
            </a:extLst>
          </p:cNvPr>
          <p:cNvSpPr txBox="1"/>
          <p:nvPr/>
        </p:nvSpPr>
        <p:spPr>
          <a:xfrm>
            <a:off x="0" y="6488668"/>
            <a:ext cx="121920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Progress on Plasma lens development (18</a:t>
            </a:r>
            <a:r>
              <a:rPr lang="en-GB" baseline="30000" dirty="0"/>
              <a:t>th</a:t>
            </a:r>
            <a:r>
              <a:rPr lang="en-GB" dirty="0"/>
              <a:t> June 2024)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E068B0D-C2B5-48BE-7F1E-158433466F8A}"/>
              </a:ext>
            </a:extLst>
          </p:cNvPr>
          <p:cNvSpPr txBox="1"/>
          <p:nvPr/>
        </p:nvSpPr>
        <p:spPr>
          <a:xfrm>
            <a:off x="134753" y="831230"/>
            <a:ext cx="545752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Measuring the temperature by detecting the number of electrons escaping from the trap when reducing the trap potential.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74BCBDE-DA05-991C-585D-223C3A219361}"/>
              </a:ext>
            </a:extLst>
          </p:cNvPr>
          <p:cNvGrpSpPr>
            <a:grpSpLocks noChangeAspect="1"/>
          </p:cNvGrpSpPr>
          <p:nvPr/>
        </p:nvGrpSpPr>
        <p:grpSpPr>
          <a:xfrm>
            <a:off x="0" y="2571130"/>
            <a:ext cx="6503184" cy="1656149"/>
            <a:chOff x="0" y="2571131"/>
            <a:chExt cx="7280575" cy="1854126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34A3098D-C450-D2DF-613E-331247101FE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0" y="2571131"/>
              <a:ext cx="7280575" cy="1854126"/>
              <a:chOff x="0" y="2571131"/>
              <a:chExt cx="7280575" cy="1854126"/>
            </a:xfrm>
          </p:grpSpPr>
          <p:grpSp>
            <p:nvGrpSpPr>
              <p:cNvPr id="4" name="Group 3">
                <a:extLst>
                  <a:ext uri="{FF2B5EF4-FFF2-40B4-BE49-F238E27FC236}">
                    <a16:creationId xmlns:a16="http://schemas.microsoft.com/office/drawing/2014/main" id="{8943B47C-027D-CEB3-690A-7396796146CC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2571131"/>
                <a:ext cx="6990070" cy="1854126"/>
                <a:chOff x="3361287" y="5487673"/>
                <a:chExt cx="5472608" cy="1451621"/>
              </a:xfrm>
            </p:grpSpPr>
            <p:grpSp>
              <p:nvGrpSpPr>
                <p:cNvPr id="5" name="Group 4">
                  <a:extLst>
                    <a:ext uri="{FF2B5EF4-FFF2-40B4-BE49-F238E27FC236}">
                      <a16:creationId xmlns:a16="http://schemas.microsoft.com/office/drawing/2014/main" id="{C6B2ADB5-8B66-9ADA-DC0C-CDFFABB83C58}"/>
                    </a:ext>
                  </a:extLst>
                </p:cNvPr>
                <p:cNvGrpSpPr/>
                <p:nvPr/>
              </p:nvGrpSpPr>
              <p:grpSpPr>
                <a:xfrm>
                  <a:off x="3361287" y="5487673"/>
                  <a:ext cx="5472608" cy="1451621"/>
                  <a:chOff x="1284925" y="5189136"/>
                  <a:chExt cx="6574150" cy="1743802"/>
                </a:xfrm>
              </p:grpSpPr>
              <p:pic>
                <p:nvPicPr>
                  <p:cNvPr id="7" name="Content Placeholder 6">
                    <a:extLst>
                      <a:ext uri="{FF2B5EF4-FFF2-40B4-BE49-F238E27FC236}">
                        <a16:creationId xmlns:a16="http://schemas.microsoft.com/office/drawing/2014/main" id="{597A776E-419E-2FD0-A8CB-2964B04E5BD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/>
                  <a:stretch>
                    <a:fillRect/>
                  </a:stretch>
                </p:blipFill>
                <p:spPr>
                  <a:xfrm>
                    <a:off x="1284925" y="5189136"/>
                    <a:ext cx="6574150" cy="1591998"/>
                  </a:xfrm>
                  <a:prstGeom prst="rect">
                    <a:avLst/>
                  </a:prstGeom>
                </p:spPr>
              </p:pic>
              <p:sp>
                <p:nvSpPr>
                  <p:cNvPr id="8" name="Rectangle 7">
                    <a:extLst>
                      <a:ext uri="{FF2B5EF4-FFF2-40B4-BE49-F238E27FC236}">
                        <a16:creationId xmlns:a16="http://schemas.microsoft.com/office/drawing/2014/main" id="{26C06366-407D-D300-DEDE-F354A8606F12}"/>
                      </a:ext>
                    </a:extLst>
                  </p:cNvPr>
                  <p:cNvSpPr/>
                  <p:nvPr/>
                </p:nvSpPr>
                <p:spPr>
                  <a:xfrm>
                    <a:off x="6219816" y="5718027"/>
                    <a:ext cx="661334" cy="882000"/>
                  </a:xfrm>
                  <a:prstGeom prst="rect">
                    <a:avLst/>
                  </a:prstGeom>
                  <a:solidFill>
                    <a:srgbClr val="92D050">
                      <a:alpha val="70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sz="1200" dirty="0">
                      <a:solidFill>
                        <a:srgbClr val="C00000"/>
                      </a:solidFill>
                    </a:endParaRPr>
                  </a:p>
                </p:txBody>
              </p:sp>
              <p:sp>
                <p:nvSpPr>
                  <p:cNvPr id="9" name="TextBox 8">
                    <a:extLst>
                      <a:ext uri="{FF2B5EF4-FFF2-40B4-BE49-F238E27FC236}">
                        <a16:creationId xmlns:a16="http://schemas.microsoft.com/office/drawing/2014/main" id="{E2A7B225-AE8A-9BC7-9393-66C88F80392C}"/>
                      </a:ext>
                    </a:extLst>
                  </p:cNvPr>
                  <p:cNvSpPr txBox="1"/>
                  <p:nvPr/>
                </p:nvSpPr>
                <p:spPr>
                  <a:xfrm>
                    <a:off x="2503317" y="6576466"/>
                    <a:ext cx="3716499" cy="35647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600" b="1" dirty="0">
                        <a:solidFill>
                          <a:srgbClr val="00B050"/>
                        </a:solidFill>
                      </a:rPr>
                      <a:t>0V</a:t>
                    </a:r>
                    <a:endParaRPr lang="en-GB" sz="1600" b="1" dirty="0">
                      <a:solidFill>
                        <a:srgbClr val="00B050"/>
                      </a:solidFill>
                    </a:endParaRPr>
                  </a:p>
                </p:txBody>
              </p:sp>
              <p:sp>
                <p:nvSpPr>
                  <p:cNvPr id="10" name="TextBox 9">
                    <a:extLst>
                      <a:ext uri="{FF2B5EF4-FFF2-40B4-BE49-F238E27FC236}">
                        <a16:creationId xmlns:a16="http://schemas.microsoft.com/office/drawing/2014/main" id="{4B6C7493-7EE3-389B-4F46-35A3A9C5F738}"/>
                      </a:ext>
                    </a:extLst>
                  </p:cNvPr>
                  <p:cNvSpPr txBox="1"/>
                  <p:nvPr/>
                </p:nvSpPr>
                <p:spPr>
                  <a:xfrm>
                    <a:off x="1535390" y="6572697"/>
                    <a:ext cx="1287156" cy="35647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GB" sz="1600" b="1" dirty="0">
                        <a:solidFill>
                          <a:srgbClr val="00B050"/>
                        </a:solidFill>
                      </a:rPr>
                      <a:t>-140V</a:t>
                    </a:r>
                  </a:p>
                </p:txBody>
              </p:sp>
              <p:sp>
                <p:nvSpPr>
                  <p:cNvPr id="11" name="TextBox 10">
                    <a:extLst>
                      <a:ext uri="{FF2B5EF4-FFF2-40B4-BE49-F238E27FC236}">
                        <a16:creationId xmlns:a16="http://schemas.microsoft.com/office/drawing/2014/main" id="{DDDBFE83-FB05-0199-9B00-4C7726EABEFA}"/>
                      </a:ext>
                    </a:extLst>
                  </p:cNvPr>
                  <p:cNvSpPr txBox="1"/>
                  <p:nvPr/>
                </p:nvSpPr>
                <p:spPr>
                  <a:xfrm>
                    <a:off x="6039685" y="6576466"/>
                    <a:ext cx="1021597" cy="35647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GB" sz="1600" b="1" dirty="0">
                        <a:solidFill>
                          <a:srgbClr val="00B050"/>
                        </a:solidFill>
                      </a:rPr>
                      <a:t>-140V</a:t>
                    </a:r>
                  </a:p>
                </p:txBody>
              </p:sp>
            </p:grpSp>
            <p:sp>
              <p:nvSpPr>
                <p:cNvPr id="6" name="Rectangle 5">
                  <a:extLst>
                    <a:ext uri="{FF2B5EF4-FFF2-40B4-BE49-F238E27FC236}">
                      <a16:creationId xmlns:a16="http://schemas.microsoft.com/office/drawing/2014/main" id="{5C2FB6A2-0487-5198-15E3-74563487F460}"/>
                    </a:ext>
                  </a:extLst>
                </p:cNvPr>
                <p:cNvSpPr/>
                <p:nvPr/>
              </p:nvSpPr>
              <p:spPr>
                <a:xfrm>
                  <a:off x="3835529" y="5927932"/>
                  <a:ext cx="540000" cy="734215"/>
                </a:xfrm>
                <a:prstGeom prst="rect">
                  <a:avLst/>
                </a:prstGeom>
                <a:solidFill>
                  <a:srgbClr val="92D050">
                    <a:alpha val="7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200" dirty="0">
                    <a:solidFill>
                      <a:srgbClr val="C00000"/>
                    </a:solidFill>
                  </a:endParaRPr>
                </a:p>
              </p:txBody>
            </p:sp>
          </p:grp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734CF0C9-BE7E-45DF-FF48-580C41E17E3F}"/>
                  </a:ext>
                </a:extLst>
              </p:cNvPr>
              <p:cNvSpPr/>
              <p:nvPr/>
            </p:nvSpPr>
            <p:spPr>
              <a:xfrm>
                <a:off x="6849475" y="2988377"/>
                <a:ext cx="431100" cy="1227966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/>
                  </a:gs>
                  <a:gs pos="19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</p:grp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545FE3C0-F2C9-FC0D-EBC1-6819AA6E7C9D}"/>
                </a:ext>
              </a:extLst>
            </p:cNvPr>
            <p:cNvSpPr/>
            <p:nvPr/>
          </p:nvSpPr>
          <p:spPr>
            <a:xfrm>
              <a:off x="3495035" y="3133461"/>
              <a:ext cx="373701" cy="942176"/>
            </a:xfrm>
            <a:prstGeom prst="rect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700" b="1" dirty="0">
                  <a:solidFill>
                    <a:schemeClr val="tx1"/>
                  </a:solidFill>
                </a:rPr>
                <a:t>RW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1B8C6784-15C6-2DB9-A38F-0B357FCFAE16}"/>
              </a:ext>
            </a:extLst>
          </p:cNvPr>
          <p:cNvGrpSpPr/>
          <p:nvPr/>
        </p:nvGrpSpPr>
        <p:grpSpPr>
          <a:xfrm>
            <a:off x="9385663" y="2763116"/>
            <a:ext cx="2752491" cy="3667234"/>
            <a:chOff x="9433788" y="2830491"/>
            <a:chExt cx="2752491" cy="3667234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259BFBED-0BD3-BACE-4958-38364E9F5F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33788" y="4727401"/>
              <a:ext cx="2718000" cy="177032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07FC5070-507F-FB6A-910F-B7394A5936F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25063" y="2830491"/>
              <a:ext cx="2161216" cy="1800000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38AEB077-267F-C618-11C6-EEC55F5E7B86}"/>
                </a:ext>
              </a:extLst>
            </p:cNvPr>
            <p:cNvSpPr txBox="1"/>
            <p:nvPr/>
          </p:nvSpPr>
          <p:spPr>
            <a:xfrm>
              <a:off x="10125157" y="2830497"/>
              <a:ext cx="154798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</a:rPr>
                <a:t>Without RW</a:t>
              </a:r>
            </a:p>
            <a:p>
              <a:r>
                <a:rPr lang="en-US" sz="1400" dirty="0">
                  <a:solidFill>
                    <a:schemeClr val="bg1"/>
                  </a:solidFill>
                </a:rPr>
                <a:t>2.4×10</a:t>
              </a:r>
              <a:r>
                <a:rPr lang="en-US" sz="1400" baseline="30000" dirty="0">
                  <a:solidFill>
                    <a:schemeClr val="bg1"/>
                  </a:solidFill>
                </a:rPr>
                <a:t>8</a:t>
              </a:r>
              <a:r>
                <a:rPr lang="en-US" sz="1400" dirty="0">
                  <a:solidFill>
                    <a:schemeClr val="bg1"/>
                  </a:solidFill>
                </a:rPr>
                <a:t> electrons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57D815CD-1EED-1E7D-E796-DCD72D1A3D89}"/>
              </a:ext>
            </a:extLst>
          </p:cNvPr>
          <p:cNvGrpSpPr/>
          <p:nvPr/>
        </p:nvGrpSpPr>
        <p:grpSpPr>
          <a:xfrm>
            <a:off x="4973302" y="885920"/>
            <a:ext cx="3198196" cy="1742400"/>
            <a:chOff x="4973302" y="885920"/>
            <a:chExt cx="3198196" cy="1742400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E7FFB91F-73D1-276D-A81C-ED97787D000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2927" y="885920"/>
              <a:ext cx="2828571" cy="1742400"/>
            </a:xfrm>
            <a:prstGeom prst="rect">
              <a:avLst/>
            </a:prstGeom>
          </p:spPr>
        </p:pic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6B12C5C8-C519-F2B5-AA5B-0BED88F02A25}"/>
                </a:ext>
              </a:extLst>
            </p:cNvPr>
            <p:cNvGrpSpPr/>
            <p:nvPr/>
          </p:nvGrpSpPr>
          <p:grpSpPr>
            <a:xfrm>
              <a:off x="4973302" y="2102255"/>
              <a:ext cx="360000" cy="468876"/>
              <a:chOff x="4973302" y="2102255"/>
              <a:chExt cx="360000" cy="468876"/>
            </a:xfrm>
          </p:grpSpPr>
          <p:cxnSp>
            <p:nvCxnSpPr>
              <p:cNvPr id="45" name="Straight Arrow Connector 44">
                <a:extLst>
                  <a:ext uri="{FF2B5EF4-FFF2-40B4-BE49-F238E27FC236}">
                    <a16:creationId xmlns:a16="http://schemas.microsoft.com/office/drawing/2014/main" id="{B19B133B-D4F3-6A86-B31D-17880D85940C}"/>
                  </a:ext>
                </a:extLst>
              </p:cNvPr>
              <p:cNvCxnSpPr/>
              <p:nvPr/>
            </p:nvCxnSpPr>
            <p:spPr>
              <a:xfrm>
                <a:off x="5011881" y="2109118"/>
                <a:ext cx="0" cy="462013"/>
              </a:xfrm>
              <a:prstGeom prst="straightConnector1">
                <a:avLst/>
              </a:prstGeom>
              <a:ln w="76200">
                <a:solidFill>
                  <a:srgbClr val="0000FF"/>
                </a:solidFill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14543DCC-7B42-2882-F25F-E76EDD2D0042}"/>
                  </a:ext>
                </a:extLst>
              </p:cNvPr>
              <p:cNvCxnSpPr/>
              <p:nvPr/>
            </p:nvCxnSpPr>
            <p:spPr>
              <a:xfrm>
                <a:off x="4973302" y="2102255"/>
                <a:ext cx="360000" cy="0"/>
              </a:xfrm>
              <a:prstGeom prst="line">
                <a:avLst/>
              </a:prstGeom>
              <a:ln w="76200">
                <a:solidFill>
                  <a:srgbClr val="0000FF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C5DCCD85-B0C1-10B1-22D8-CD8BCDB2F9F5}"/>
              </a:ext>
            </a:extLst>
          </p:cNvPr>
          <p:cNvGrpSpPr/>
          <p:nvPr/>
        </p:nvGrpSpPr>
        <p:grpSpPr>
          <a:xfrm>
            <a:off x="3813019" y="4125548"/>
            <a:ext cx="2745570" cy="2291918"/>
            <a:chOff x="3861144" y="4192923"/>
            <a:chExt cx="2745570" cy="2291918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EFBF66A-8CB6-D281-F002-3B63496AF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1144" y="4749641"/>
              <a:ext cx="2745570" cy="1735200"/>
            </a:xfrm>
            <a:prstGeom prst="rect">
              <a:avLst/>
            </a:prstGeom>
          </p:spPr>
        </p:pic>
        <p:cxnSp>
          <p:nvCxnSpPr>
            <p:cNvPr id="50" name="Straight Arrow Connector 49">
              <a:extLst>
                <a:ext uri="{FF2B5EF4-FFF2-40B4-BE49-F238E27FC236}">
                  <a16:creationId xmlns:a16="http://schemas.microsoft.com/office/drawing/2014/main" id="{6FCC9C75-1853-EC76-A5B4-5164DC871605}"/>
                </a:ext>
              </a:extLst>
            </p:cNvPr>
            <p:cNvCxnSpPr/>
            <p:nvPr/>
          </p:nvCxnSpPr>
          <p:spPr>
            <a:xfrm>
              <a:off x="6365379" y="4192923"/>
              <a:ext cx="0" cy="462013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028C848C-2CFE-5E41-7E43-65A4294D6492}"/>
              </a:ext>
            </a:extLst>
          </p:cNvPr>
          <p:cNvGrpSpPr/>
          <p:nvPr/>
        </p:nvGrpSpPr>
        <p:grpSpPr>
          <a:xfrm>
            <a:off x="6611615" y="2763116"/>
            <a:ext cx="2716298" cy="3666424"/>
            <a:chOff x="6611615" y="2763116"/>
            <a:chExt cx="2716298" cy="3666424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649D8A45-0CF2-00D2-E08E-F89776925AAE}"/>
                </a:ext>
              </a:extLst>
            </p:cNvPr>
            <p:cNvGrpSpPr/>
            <p:nvPr/>
          </p:nvGrpSpPr>
          <p:grpSpPr>
            <a:xfrm>
              <a:off x="6611615" y="2763116"/>
              <a:ext cx="2716298" cy="3666424"/>
              <a:chOff x="6659740" y="2830491"/>
              <a:chExt cx="2716298" cy="3666424"/>
            </a:xfrm>
          </p:grpSpPr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9EBADD68-B336-9B4E-D411-DF23587B4C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59740" y="4696915"/>
                <a:ext cx="2716298" cy="1800000"/>
              </a:xfrm>
              <a:prstGeom prst="rect">
                <a:avLst/>
              </a:prstGeom>
            </p:spPr>
          </p:pic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5B4AE5E5-5143-DDA3-DDCC-8472FDD144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11097" y="2830491"/>
                <a:ext cx="2161216" cy="1800000"/>
              </a:xfrm>
              <a:prstGeom prst="rect">
                <a:avLst/>
              </a:prstGeom>
            </p:spPr>
          </p:pic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9A89BF33-3454-1541-C0F2-8665D99C72C3}"/>
                  </a:ext>
                </a:extLst>
              </p:cNvPr>
              <p:cNvSpPr txBox="1"/>
              <p:nvPr/>
            </p:nvSpPr>
            <p:spPr>
              <a:xfrm>
                <a:off x="7311904" y="2840440"/>
                <a:ext cx="154798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schemeClr val="bg1"/>
                    </a:solidFill>
                  </a:rPr>
                  <a:t>RW applied</a:t>
                </a:r>
              </a:p>
              <a:p>
                <a:r>
                  <a:rPr lang="en-US" sz="1400" dirty="0">
                    <a:solidFill>
                      <a:schemeClr val="bg1"/>
                    </a:solidFill>
                  </a:rPr>
                  <a:t>1.7×10</a:t>
                </a:r>
                <a:r>
                  <a:rPr lang="en-US" sz="1400" baseline="30000" dirty="0">
                    <a:solidFill>
                      <a:schemeClr val="bg1"/>
                    </a:solidFill>
                  </a:rPr>
                  <a:t>9</a:t>
                </a:r>
                <a:r>
                  <a:rPr lang="en-US" sz="1400" dirty="0">
                    <a:solidFill>
                      <a:schemeClr val="bg1"/>
                    </a:solidFill>
                  </a:rPr>
                  <a:t> electrons</a:t>
                </a:r>
                <a:endParaRPr lang="en-GB" sz="14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F6466760-B7E1-5960-2B78-3E28751B84D9}"/>
                </a:ext>
              </a:extLst>
            </p:cNvPr>
            <p:cNvSpPr txBox="1"/>
            <p:nvPr/>
          </p:nvSpPr>
          <p:spPr>
            <a:xfrm>
              <a:off x="7091985" y="6036614"/>
              <a:ext cx="412292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600" dirty="0">
                  <a:latin typeface="Arial" panose="020B0604020202020204" pitchFamily="34" charset="0"/>
                  <a:cs typeface="Arial" panose="020B0604020202020204" pitchFamily="34" charset="0"/>
                </a:rPr>
                <a:t>-115 V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0952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/>
          <p:cNvSpPr txBox="1">
            <a:spLocks/>
          </p:cNvSpPr>
          <p:nvPr/>
        </p:nvSpPr>
        <p:spPr>
          <a:xfrm>
            <a:off x="0" y="-344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b="1" dirty="0"/>
              <a:t>RW + CO</a:t>
            </a:r>
            <a:r>
              <a:rPr lang="en-GB" sz="5400" b="1" baseline="-25000" dirty="0"/>
              <a:t>2</a:t>
            </a:r>
            <a:r>
              <a:rPr lang="en-GB" sz="5400" b="1" dirty="0"/>
              <a:t> </a:t>
            </a:r>
            <a:r>
              <a:rPr lang="en-GB" sz="4000" dirty="0"/>
              <a:t>(Vary potential depth)</a:t>
            </a:r>
            <a:endParaRPr lang="en-GB" sz="5400" baseline="-25000" dirty="0"/>
          </a:p>
        </p:txBody>
      </p:sp>
      <p:sp>
        <p:nvSpPr>
          <p:cNvPr id="24" name="TextBox 29"/>
          <p:cNvSpPr txBox="1"/>
          <p:nvPr/>
        </p:nvSpPr>
        <p:spPr>
          <a:xfrm>
            <a:off x="0" y="775373"/>
            <a:ext cx="5591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/>
                </a:solidFill>
              </a:rPr>
              <a:t>Load: 1s, Hold: 17us, </a:t>
            </a:r>
            <a:r>
              <a:rPr lang="en-US" dirty="0"/>
              <a:t>RW frequency: 14MHz, 2.5V</a:t>
            </a:r>
            <a:r>
              <a:rPr lang="en-US" baseline="-25000" dirty="0"/>
              <a:t>pp</a:t>
            </a:r>
            <a:r>
              <a:rPr lang="en-US" dirty="0"/>
              <a:t>, 1s</a:t>
            </a:r>
            <a:endParaRPr lang="en-GB" dirty="0">
              <a:solidFill>
                <a:srgbClr val="FF0000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8C89F49-DDA0-1B4E-1C16-578781EF889B}"/>
              </a:ext>
            </a:extLst>
          </p:cNvPr>
          <p:cNvGrpSpPr/>
          <p:nvPr/>
        </p:nvGrpSpPr>
        <p:grpSpPr>
          <a:xfrm>
            <a:off x="278" y="1211149"/>
            <a:ext cx="11628930" cy="593089"/>
            <a:chOff x="278" y="1119709"/>
            <a:chExt cx="11628930" cy="59308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278" y="1123853"/>
                  <a:ext cx="722185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600" b="1" dirty="0">
                      <a:solidFill>
                        <a:srgbClr val="FF0000"/>
                      </a:solidFill>
                    </a:rPr>
                    <a:t>V</a:t>
                  </a:r>
                  <a:r>
                    <a:rPr lang="en-US" sz="1600" b="1" baseline="-25000" dirty="0" err="1">
                      <a:solidFill>
                        <a:srgbClr val="FF0000"/>
                      </a:solidFill>
                    </a:rPr>
                    <a:t>bias</a:t>
                  </a:r>
                  <a:r>
                    <a:rPr lang="en-US" sz="1600" b="1" dirty="0">
                      <a:solidFill>
                        <a:srgbClr val="FF0000"/>
                      </a:solidFill>
                    </a:rPr>
                    <a:t>:</a:t>
                  </a:r>
                </a:p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n-GB" sz="1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𝝓</m:t>
                          </m:r>
                        </m:e>
                        <m:sub>
                          <m:r>
                            <a:rPr lang="en-GB" sz="16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𝒂𝒙𝒊𝒔</m:t>
                          </m:r>
                        </m:sub>
                      </m:sSub>
                    </m:oMath>
                  </a14:m>
                  <a:r>
                    <a:rPr lang="en-US" sz="1600" b="1" dirty="0">
                      <a:solidFill>
                        <a:srgbClr val="00B050"/>
                      </a:solidFill>
                    </a:rPr>
                    <a:t>:</a:t>
                  </a:r>
                  <a:endParaRPr lang="en-GB" sz="1600" b="1" dirty="0">
                    <a:solidFill>
                      <a:srgbClr val="00B050"/>
                    </a:solidFill>
                  </a:endParaRPr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8" y="1123853"/>
                  <a:ext cx="722185" cy="584775"/>
                </a:xfrm>
                <a:prstGeom prst="rect">
                  <a:avLst/>
                </a:prstGeom>
                <a:blipFill>
                  <a:blip r:embed="rId2"/>
                  <a:stretch>
                    <a:fillRect l="-4202" t="-3125" r="-3361" b="-1250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" name="TextBox 4"/>
            <p:cNvSpPr txBox="1"/>
            <p:nvPr/>
          </p:nvSpPr>
          <p:spPr>
            <a:xfrm>
              <a:off x="566133" y="1123167"/>
              <a:ext cx="87876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FF0000"/>
                  </a:solidFill>
                </a:rPr>
                <a:t>-140 V</a:t>
              </a:r>
            </a:p>
            <a:p>
              <a:pPr algn="ctr"/>
              <a:r>
                <a:rPr lang="en-US" sz="1600" dirty="0">
                  <a:solidFill>
                    <a:srgbClr val="00B050"/>
                  </a:solidFill>
                </a:rPr>
                <a:t>-115.3 V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038544" y="1119711"/>
              <a:ext cx="77457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FF0000"/>
                  </a:solidFill>
                </a:rPr>
                <a:t>-120 V</a:t>
              </a:r>
            </a:p>
            <a:p>
              <a:pPr algn="ctr"/>
              <a:r>
                <a:rPr lang="en-US" sz="1600" dirty="0">
                  <a:solidFill>
                    <a:srgbClr val="00B050"/>
                  </a:solidFill>
                </a:rPr>
                <a:t>-98.9 V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274255" y="1123166"/>
              <a:ext cx="87876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FF0000"/>
                  </a:solidFill>
                </a:rPr>
                <a:t>-130 V</a:t>
              </a:r>
            </a:p>
            <a:p>
              <a:pPr algn="ctr"/>
              <a:r>
                <a:rPr lang="en-US" sz="1600" dirty="0">
                  <a:solidFill>
                    <a:srgbClr val="00B050"/>
                  </a:solidFill>
                </a:rPr>
                <a:t>-107.1 V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741210" y="1119710"/>
              <a:ext cx="77457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FF0000"/>
                  </a:solidFill>
                </a:rPr>
                <a:t>-110 V</a:t>
              </a:r>
            </a:p>
            <a:p>
              <a:pPr algn="ctr"/>
              <a:r>
                <a:rPr lang="en-US" sz="1600" dirty="0">
                  <a:solidFill>
                    <a:srgbClr val="00B050"/>
                  </a:solidFill>
                </a:rPr>
                <a:t>-90.6 V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447197" y="1128023"/>
              <a:ext cx="77457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FF0000"/>
                  </a:solidFill>
                </a:rPr>
                <a:t>-100 V</a:t>
              </a:r>
            </a:p>
            <a:p>
              <a:pPr algn="ctr"/>
              <a:r>
                <a:rPr lang="en-US" sz="1600" dirty="0">
                  <a:solidFill>
                    <a:srgbClr val="00B050"/>
                  </a:solidFill>
                </a:rPr>
                <a:t>-82.4 V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0854637" y="1128023"/>
              <a:ext cx="77457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FF0000"/>
                  </a:solidFill>
                </a:rPr>
                <a:t>-80 V</a:t>
              </a:r>
            </a:p>
            <a:p>
              <a:pPr algn="ctr"/>
              <a:r>
                <a:rPr lang="en-US" sz="1600" dirty="0">
                  <a:solidFill>
                    <a:srgbClr val="00B050"/>
                  </a:solidFill>
                </a:rPr>
                <a:t>-65.9 V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149863" y="1119709"/>
              <a:ext cx="77457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FF0000"/>
                  </a:solidFill>
                </a:rPr>
                <a:t>-90 V</a:t>
              </a:r>
            </a:p>
            <a:p>
              <a:pPr algn="ctr"/>
              <a:r>
                <a:rPr lang="en-US" sz="1600" dirty="0">
                  <a:solidFill>
                    <a:srgbClr val="00B050"/>
                  </a:solidFill>
                </a:rPr>
                <a:t>-74.1 V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0BB886B8-0033-1C00-84BF-68D755C12F1F}"/>
              </a:ext>
            </a:extLst>
          </p:cNvPr>
          <p:cNvGrpSpPr/>
          <p:nvPr/>
        </p:nvGrpSpPr>
        <p:grpSpPr>
          <a:xfrm>
            <a:off x="144379" y="1809105"/>
            <a:ext cx="11962030" cy="1443457"/>
            <a:chOff x="144379" y="1717665"/>
            <a:chExt cx="11962030" cy="144345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379" y="1721122"/>
              <a:ext cx="1728973" cy="14400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9153" y="1721122"/>
              <a:ext cx="1728973" cy="144000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1344" y="1721122"/>
              <a:ext cx="1728973" cy="14400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7805" y="1721122"/>
              <a:ext cx="1728973" cy="144000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9996" y="1717665"/>
              <a:ext cx="1728973" cy="144000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72662" y="1717665"/>
              <a:ext cx="1728973" cy="14400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77436" y="1718876"/>
              <a:ext cx="1728973" cy="1440000"/>
            </a:xfrm>
            <a:prstGeom prst="rect">
              <a:avLst/>
            </a:prstGeom>
          </p:spPr>
        </p:pic>
        <p:sp>
          <p:nvSpPr>
            <p:cNvPr id="74" name="TextBox 73"/>
            <p:cNvSpPr txBox="1"/>
            <p:nvPr/>
          </p:nvSpPr>
          <p:spPr>
            <a:xfrm>
              <a:off x="251281" y="1750083"/>
              <a:ext cx="83388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</a:rPr>
                <a:t>1696 Me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948003" y="1750083"/>
              <a:ext cx="83388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</a:rPr>
                <a:t>1649 Me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670230" y="1750083"/>
              <a:ext cx="83388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</a:rPr>
                <a:t>1385 Me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5366952" y="1750083"/>
              <a:ext cx="83388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</a:rPr>
                <a:t>1137 Me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072800" y="1750083"/>
              <a:ext cx="7425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</a:rPr>
                <a:t>797 Me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8769522" y="1750083"/>
              <a:ext cx="7425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</a:rPr>
                <a:t>587 Me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474725" y="1750083"/>
              <a:ext cx="7425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</a:rPr>
                <a:t>521 Me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1119C5E-601B-9F4F-7518-3FB8F7255529}"/>
              </a:ext>
            </a:extLst>
          </p:cNvPr>
          <p:cNvGrpSpPr/>
          <p:nvPr/>
        </p:nvGrpSpPr>
        <p:grpSpPr>
          <a:xfrm>
            <a:off x="33705" y="3336610"/>
            <a:ext cx="12075323" cy="1224000"/>
            <a:chOff x="33705" y="3235010"/>
            <a:chExt cx="12075323" cy="1224000"/>
          </a:xfrm>
        </p:grpSpPr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65529" y="3235010"/>
              <a:ext cx="1843499" cy="1221625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60455" y="3235010"/>
              <a:ext cx="1843499" cy="1221625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3610" y="3235010"/>
              <a:ext cx="1843499" cy="1221625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4716" y="3237385"/>
              <a:ext cx="1843499" cy="1221625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0721" y="3235010"/>
              <a:ext cx="1843499" cy="1221625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0551" y="3235010"/>
              <a:ext cx="1843499" cy="1221625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05" y="3235459"/>
              <a:ext cx="1843499" cy="1221625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556A60F-7A4F-0F27-D99D-40E7DAB32769}"/>
              </a:ext>
            </a:extLst>
          </p:cNvPr>
          <p:cNvGrpSpPr/>
          <p:nvPr/>
        </p:nvGrpSpPr>
        <p:grpSpPr>
          <a:xfrm>
            <a:off x="1848731" y="4682289"/>
            <a:ext cx="8494120" cy="1802207"/>
            <a:chOff x="1848731" y="4682289"/>
            <a:chExt cx="8494120" cy="1802207"/>
          </a:xfrm>
        </p:grpSpPr>
        <p:pic>
          <p:nvPicPr>
            <p:cNvPr id="23" name="Picture 22" descr="A graph with blue dots&#10;&#10;Description automatically generated">
              <a:extLst>
                <a:ext uri="{FF2B5EF4-FFF2-40B4-BE49-F238E27FC236}">
                  <a16:creationId xmlns:a16="http://schemas.microsoft.com/office/drawing/2014/main" id="{3983CDBF-C450-6AE9-E4D3-D1D95A0D87F3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72612" y="4682289"/>
              <a:ext cx="2770239" cy="1774800"/>
            </a:xfrm>
            <a:prstGeom prst="rect">
              <a:avLst/>
            </a:prstGeom>
          </p:spPr>
        </p:pic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53E45BE5-B4FF-9E4E-337A-862B1E61AFF5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848731" y="4684496"/>
              <a:ext cx="5634529" cy="1800000"/>
              <a:chOff x="2229364" y="5096985"/>
              <a:chExt cx="5127421" cy="1638000"/>
            </a:xfrm>
          </p:grpSpPr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9364" y="5096985"/>
                <a:ext cx="2520000" cy="1590960"/>
              </a:xfrm>
              <a:prstGeom prst="rect">
                <a:avLst/>
              </a:prstGeom>
            </p:spPr>
          </p:pic>
          <p:pic>
            <p:nvPicPr>
              <p:cNvPr id="26" name="Picture 25"/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36785" y="5096985"/>
                <a:ext cx="2520000" cy="1638000"/>
              </a:xfrm>
              <a:prstGeom prst="rect">
                <a:avLst/>
              </a:prstGeom>
            </p:spPr>
          </p:pic>
        </p:grpSp>
      </p:grpSp>
      <p:pic>
        <p:nvPicPr>
          <p:cNvPr id="29" name="Picture 2">
            <a:extLst>
              <a:ext uri="{FF2B5EF4-FFF2-40B4-BE49-F238E27FC236}">
                <a16:creationId xmlns:a16="http://schemas.microsoft.com/office/drawing/2014/main" id="{5082636D-1637-2893-BC58-53E0D994D6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000" y="0"/>
            <a:ext cx="1719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Research/DesignStudy – CCAP">
            <a:extLst>
              <a:ext uri="{FF2B5EF4-FFF2-40B4-BE49-F238E27FC236}">
                <a16:creationId xmlns:a16="http://schemas.microsoft.com/office/drawing/2014/main" id="{88A99190-5574-1B7B-03EE-29F257BDC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207" y="-1293"/>
            <a:ext cx="320494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3838B694-5401-4171-7E45-5F544EA7536B}"/>
              </a:ext>
            </a:extLst>
          </p:cNvPr>
          <p:cNvSpPr txBox="1"/>
          <p:nvPr/>
        </p:nvSpPr>
        <p:spPr>
          <a:xfrm>
            <a:off x="0" y="6488668"/>
            <a:ext cx="121920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Progress on Plasma lens development (18</a:t>
            </a:r>
            <a:r>
              <a:rPr lang="en-GB" baseline="30000" dirty="0"/>
              <a:t>th</a:t>
            </a:r>
            <a:r>
              <a:rPr lang="en-GB" dirty="0"/>
              <a:t> June 2024)</a:t>
            </a:r>
          </a:p>
        </p:txBody>
      </p:sp>
    </p:spTree>
    <p:extLst>
      <p:ext uri="{BB962C8B-B14F-4D97-AF65-F5344CB8AC3E}">
        <p14:creationId xmlns:p14="http://schemas.microsoft.com/office/powerpoint/2010/main" val="511610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D27F0304-7B24-B477-B7D4-9375B29D3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633"/>
            <a:ext cx="11353800" cy="1325563"/>
          </a:xfrm>
        </p:spPr>
        <p:txBody>
          <a:bodyPr anchor="t">
            <a:normAutofit/>
          </a:bodyPr>
          <a:lstStyle/>
          <a:p>
            <a:r>
              <a:rPr lang="en-GB" sz="5400" b="1" dirty="0"/>
              <a:t>  Conclusion and outlook</a:t>
            </a:r>
            <a:endParaRPr lang="en-GB" sz="5400" b="1" baseline="30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8A406A3-06F9-8004-B4C2-A1B429D53322}"/>
                  </a:ext>
                </a:extLst>
              </p:cNvPr>
              <p:cNvSpPr txBox="1"/>
              <p:nvPr/>
            </p:nvSpPr>
            <p:spPr>
              <a:xfrm>
                <a:off x="261258" y="951186"/>
                <a:ext cx="11092542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GB" dirty="0"/>
                  <a:t>Calibration of phosphor screen intensity.</a:t>
                </a:r>
                <a:endParaRPr lang="en-US" dirty="0">
                  <a:solidFill>
                    <a:schemeClr val="tx1"/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dirty="0">
                    <a:solidFill>
                      <a:schemeClr val="tx1"/>
                    </a:solidFill>
                  </a:rPr>
                  <a:t>Plasma generated by the existing apparatus        </a:t>
                </a:r>
                <a:r>
                  <a:rPr lang="en-US" dirty="0">
                    <a:solidFill>
                      <a:schemeClr val="tx1"/>
                    </a:solidFill>
                    <a:sym typeface="Wingdings" panose="05000000000000000000" pitchFamily="2" charset="2"/>
                  </a:rPr>
                  <a:t></a:t>
                </a:r>
                <a:r>
                  <a:rPr lang="en-US" dirty="0">
                    <a:sym typeface="Wingdings" panose="05000000000000000000" pitchFamily="2" charset="2"/>
                  </a:rPr>
                  <a:t>	</a:t>
                </a:r>
                <a:r>
                  <a:rPr lang="en-US" dirty="0">
                    <a:solidFill>
                      <a:schemeClr val="tx1"/>
                    </a:solidFill>
                  </a:rPr>
                  <a:t>Radius: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≈2 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𝑚𝑚</m:t>
                    </m:r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>
                    <a:solidFill>
                      <a:schemeClr val="tx1"/>
                    </a:solidFill>
                  </a:rPr>
                  <a:t>						Length: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≈19.3 </m:t>
                    </m:r>
                    <m:r>
                      <a:rPr lang="en-GB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>
                    <a:solidFill>
                      <a:schemeClr val="tx1"/>
                    </a:solidFill>
                  </a:rPr>
                  <a:t>						Density: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≈7.2×</m:t>
                    </m:r>
                    <m:sSup>
                      <m:sSup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p>
                    </m:sSup>
                    <m:r>
                      <a:rPr lang="en-US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>
                    <a:solidFill>
                      <a:schemeClr val="tx1"/>
                    </a:solidFill>
                  </a:rPr>
                  <a:t>						</a:t>
                </a:r>
                <a:r>
                  <a:rPr lang="en-US" dirty="0">
                    <a:solidFill>
                      <a:srgbClr val="00B050"/>
                    </a:solidFill>
                  </a:rPr>
                  <a:t>Temperature: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≈</m:t>
                    </m:r>
                    <m:r>
                      <a:rPr lang="en-GB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18</m:t>
                    </m:r>
                    <m:r>
                      <a:rPr lang="en-US" i="1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𝑒𝑉</m:t>
                    </m:r>
                  </m:oMath>
                </a14:m>
                <a:r>
                  <a:rPr lang="en-GB" b="0" dirty="0">
                    <a:solidFill>
                      <a:srgbClr val="00B050"/>
                    </a:solidFill>
                  </a:rPr>
                  <a:t>.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8A406A3-06F9-8004-B4C2-A1B429D533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258" y="951186"/>
                <a:ext cx="11092542" cy="1754326"/>
              </a:xfrm>
              <a:prstGeom prst="rect">
                <a:avLst/>
              </a:prstGeom>
              <a:blipFill>
                <a:blip r:embed="rId2"/>
                <a:stretch>
                  <a:fillRect l="-385" t="-1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2">
            <a:extLst>
              <a:ext uri="{FF2B5EF4-FFF2-40B4-BE49-F238E27FC236}">
                <a16:creationId xmlns:a16="http://schemas.microsoft.com/office/drawing/2014/main" id="{C0D93F22-3158-3A82-528E-44536177C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000" y="0"/>
            <a:ext cx="1719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Research/DesignStudy – CCAP">
            <a:extLst>
              <a:ext uri="{FF2B5EF4-FFF2-40B4-BE49-F238E27FC236}">
                <a16:creationId xmlns:a16="http://schemas.microsoft.com/office/drawing/2014/main" id="{38CED454-08B4-1C81-FD3C-C216BF836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207" y="-1293"/>
            <a:ext cx="320494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CD01891-CD17-3B3B-4231-AAABED10342B}"/>
              </a:ext>
            </a:extLst>
          </p:cNvPr>
          <p:cNvSpPr txBox="1"/>
          <p:nvPr/>
        </p:nvSpPr>
        <p:spPr>
          <a:xfrm>
            <a:off x="0" y="6488668"/>
            <a:ext cx="121920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Progress on Plasma lens development (18</a:t>
            </a:r>
            <a:r>
              <a:rPr lang="en-GB" baseline="30000" dirty="0"/>
              <a:t>th</a:t>
            </a:r>
            <a:r>
              <a:rPr lang="en-GB" dirty="0"/>
              <a:t> June 2024)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B283C50-746C-FF8E-EC41-F3451389DF2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937" y="1710280"/>
            <a:ext cx="2716298" cy="1800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A126A06-A3AC-27A2-2F03-059866E10BB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21" y="1710280"/>
            <a:ext cx="2161216" cy="18000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778F445-9F47-104D-B9C0-7FF93B2BFAEC}"/>
              </a:ext>
            </a:extLst>
          </p:cNvPr>
          <p:cNvSpPr txBox="1"/>
          <p:nvPr/>
        </p:nvSpPr>
        <p:spPr>
          <a:xfrm>
            <a:off x="742928" y="1720229"/>
            <a:ext cx="1547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RW applied</a:t>
            </a:r>
          </a:p>
          <a:p>
            <a:r>
              <a:rPr lang="en-US" sz="1400" dirty="0">
                <a:solidFill>
                  <a:schemeClr val="bg1"/>
                </a:solidFill>
              </a:rPr>
              <a:t>1.7×10</a:t>
            </a:r>
            <a:r>
              <a:rPr lang="en-US" sz="1400" baseline="30000" dirty="0">
                <a:solidFill>
                  <a:schemeClr val="bg1"/>
                </a:solidFill>
              </a:rPr>
              <a:t>9</a:t>
            </a:r>
            <a:r>
              <a:rPr lang="en-US" sz="1400" dirty="0">
                <a:solidFill>
                  <a:schemeClr val="bg1"/>
                </a:solidFill>
              </a:rPr>
              <a:t> electrons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0DEB2D2-1CAD-276D-C5A1-01AC64A92036}"/>
              </a:ext>
            </a:extLst>
          </p:cNvPr>
          <p:cNvSpPr txBox="1"/>
          <p:nvPr/>
        </p:nvSpPr>
        <p:spPr>
          <a:xfrm>
            <a:off x="261258" y="3593060"/>
            <a:ext cx="10609942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Next steps …</a:t>
            </a:r>
          </a:p>
          <a:p>
            <a:endParaRPr lang="en-GB" b="1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</a:rPr>
              <a:t>More systematic RW studies: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</a:rPr>
              <a:t>Varying the pressure of the cooling gas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</a:rPr>
              <a:t>Using alternative cooling gases.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</a:rPr>
              <a:t>Understanding the loading mechanism (background gas ionisation).</a:t>
            </a:r>
          </a:p>
        </p:txBody>
      </p:sp>
    </p:spTree>
    <p:extLst>
      <p:ext uri="{BB962C8B-B14F-4D97-AF65-F5344CB8AC3E}">
        <p14:creationId xmlns:p14="http://schemas.microsoft.com/office/powerpoint/2010/main" val="185501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48867D05-02F1-E957-8C6B-E56236E14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633"/>
            <a:ext cx="11353800" cy="1325563"/>
          </a:xfrm>
        </p:spPr>
        <p:txBody>
          <a:bodyPr/>
          <a:lstStyle/>
          <a:p>
            <a:r>
              <a:rPr lang="en-GB" b="1" dirty="0"/>
              <a:t>  WP3 Personnel</a:t>
            </a:r>
            <a:endParaRPr lang="en-GB" b="1" baseline="300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76DC8EF-D1FA-AFFD-5BAA-75FE29B79268}"/>
              </a:ext>
            </a:extLst>
          </p:cNvPr>
          <p:cNvSpPr txBox="1"/>
          <p:nvPr/>
        </p:nvSpPr>
        <p:spPr>
          <a:xfrm>
            <a:off x="533400" y="1259615"/>
            <a:ext cx="277585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W. </a:t>
            </a:r>
            <a:r>
              <a:rPr lang="en-GB" dirty="0" err="1"/>
              <a:t>Bertsche</a:t>
            </a:r>
            <a:endParaRPr lang="en-GB" dirty="0"/>
          </a:p>
          <a:p>
            <a:r>
              <a:rPr lang="en-GB" dirty="0"/>
              <a:t>M. Charlton</a:t>
            </a:r>
          </a:p>
          <a:p>
            <a:r>
              <a:rPr lang="en-GB" dirty="0"/>
              <a:t>S. Eriksson</a:t>
            </a:r>
          </a:p>
          <a:p>
            <a:r>
              <a:rPr lang="en-GB" dirty="0"/>
              <a:t>D. P. van der Werf</a:t>
            </a:r>
          </a:p>
          <a:p>
            <a:r>
              <a:rPr lang="en-GB" dirty="0"/>
              <a:t>C. A. Isaac</a:t>
            </a:r>
          </a:p>
          <a:p>
            <a:r>
              <a:rPr lang="en-GB" dirty="0"/>
              <a:t>C. Baker</a:t>
            </a:r>
          </a:p>
          <a:p>
            <a:r>
              <a:rPr lang="en-GB" dirty="0"/>
              <a:t>P. Ruksasakchai</a:t>
            </a:r>
          </a:p>
          <a:p>
            <a:endParaRPr lang="en-GB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2075B7B4-010B-FF6C-9036-CD43E53E7445}"/>
              </a:ext>
            </a:extLst>
          </p:cNvPr>
          <p:cNvGrpSpPr/>
          <p:nvPr/>
        </p:nvGrpSpPr>
        <p:grpSpPr>
          <a:xfrm>
            <a:off x="777224" y="4458318"/>
            <a:ext cx="10642402" cy="1687458"/>
            <a:chOff x="1310628" y="4904634"/>
            <a:chExt cx="10642402" cy="1687458"/>
          </a:xfrm>
        </p:grpSpPr>
        <p:pic>
          <p:nvPicPr>
            <p:cNvPr id="23" name="Picture 22" descr="Text&#10;&#10;Description automatically generated">
              <a:extLst>
                <a:ext uri="{FF2B5EF4-FFF2-40B4-BE49-F238E27FC236}">
                  <a16:creationId xmlns:a16="http://schemas.microsoft.com/office/drawing/2014/main" id="{2B18B14B-7A7B-41A3-8310-BC6A6EA66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833" y="4904634"/>
              <a:ext cx="1724651" cy="720000"/>
            </a:xfrm>
            <a:prstGeom prst="rect">
              <a:avLst/>
            </a:prstGeom>
          </p:spPr>
        </p:pic>
        <p:pic>
          <p:nvPicPr>
            <p:cNvPr id="24" name="Picture 23" descr="A picture containing text, room, gambling house, scene&#10;&#10;Description automatically generated">
              <a:extLst>
                <a:ext uri="{FF2B5EF4-FFF2-40B4-BE49-F238E27FC236}">
                  <a16:creationId xmlns:a16="http://schemas.microsoft.com/office/drawing/2014/main" id="{9C1A7DC6-8A70-931E-DA7D-C83FF8F587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2325" y="5872092"/>
              <a:ext cx="720000" cy="720000"/>
            </a:xfrm>
            <a:prstGeom prst="rect">
              <a:avLst/>
            </a:prstGeom>
          </p:spPr>
        </p:pic>
        <p:pic>
          <p:nvPicPr>
            <p:cNvPr id="25" name="Picture 24" descr="Text&#10;&#10;Description automatically generated">
              <a:extLst>
                <a:ext uri="{FF2B5EF4-FFF2-40B4-BE49-F238E27FC236}">
                  <a16:creationId xmlns:a16="http://schemas.microsoft.com/office/drawing/2014/main" id="{441C79BA-A62F-EDBA-B4F8-91C18AAACF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0628" y="4904634"/>
              <a:ext cx="1295999" cy="720000"/>
            </a:xfrm>
            <a:prstGeom prst="rect">
              <a:avLst/>
            </a:prstGeom>
          </p:spPr>
        </p:pic>
        <p:pic>
          <p:nvPicPr>
            <p:cNvPr id="26" name="Picture 25" descr="Graphical user interface, text, application&#10;&#10;Description automatically generated">
              <a:extLst>
                <a:ext uri="{FF2B5EF4-FFF2-40B4-BE49-F238E27FC236}">
                  <a16:creationId xmlns:a16="http://schemas.microsoft.com/office/drawing/2014/main" id="{7678E85E-AE5B-26A0-1DDE-C95908D838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81" t="12396" r="-1481" b="12639"/>
            <a:stretch/>
          </p:blipFill>
          <p:spPr>
            <a:xfrm>
              <a:off x="5032602" y="4904634"/>
              <a:ext cx="4091078" cy="720000"/>
            </a:xfrm>
            <a:prstGeom prst="rect">
              <a:avLst/>
            </a:prstGeom>
          </p:spPr>
        </p:pic>
        <p:pic>
          <p:nvPicPr>
            <p:cNvPr id="27" name="Picture 26" descr="A picture containing text, clipart&#10;&#10;Description automatically generated">
              <a:extLst>
                <a:ext uri="{FF2B5EF4-FFF2-40B4-BE49-F238E27FC236}">
                  <a16:creationId xmlns:a16="http://schemas.microsoft.com/office/drawing/2014/main" id="{D9BA9AA0-B8ED-C9AE-B7D3-5F1C9A30387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641" y="5872092"/>
              <a:ext cx="1524706" cy="720000"/>
            </a:xfrm>
            <a:prstGeom prst="rect">
              <a:avLst/>
            </a:prstGeom>
          </p:spPr>
        </p:pic>
        <p:pic>
          <p:nvPicPr>
            <p:cNvPr id="28" name="Picture 27" descr="Graphical user interface, text, application&#10;&#10;Description automatically generated">
              <a:extLst>
                <a:ext uri="{FF2B5EF4-FFF2-40B4-BE49-F238E27FC236}">
                  <a16:creationId xmlns:a16="http://schemas.microsoft.com/office/drawing/2014/main" id="{FBFB504E-81A9-C6B1-DB21-BCE14EFA334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431" b="26509"/>
            <a:stretch/>
          </p:blipFill>
          <p:spPr>
            <a:xfrm>
              <a:off x="6682347" y="5872092"/>
              <a:ext cx="3239899" cy="720000"/>
            </a:xfrm>
            <a:prstGeom prst="rect">
              <a:avLst/>
            </a:prstGeom>
          </p:spPr>
        </p:pic>
        <p:pic>
          <p:nvPicPr>
            <p:cNvPr id="29" name="Picture 28" descr="A picture containing text, clipart&#10;&#10;Description automatically generated">
              <a:extLst>
                <a:ext uri="{FF2B5EF4-FFF2-40B4-BE49-F238E27FC236}">
                  <a16:creationId xmlns:a16="http://schemas.microsoft.com/office/drawing/2014/main" id="{4B41B0B5-8F57-9337-47F9-83168F5F1D3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10768" y="4904634"/>
              <a:ext cx="2742262" cy="720000"/>
            </a:xfrm>
            <a:prstGeom prst="rect">
              <a:avLst/>
            </a:prstGeom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B9B9A998-E1C8-6D3F-68B5-7005B66B3530}"/>
              </a:ext>
            </a:extLst>
          </p:cNvPr>
          <p:cNvSpPr txBox="1"/>
          <p:nvPr/>
        </p:nvSpPr>
        <p:spPr>
          <a:xfrm>
            <a:off x="3505200" y="1259615"/>
            <a:ext cx="22098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T. </a:t>
            </a:r>
            <a:r>
              <a:rPr lang="en-GB" dirty="0" err="1"/>
              <a:t>Dascalu</a:t>
            </a:r>
            <a:endParaRPr lang="en-GB" dirty="0"/>
          </a:p>
          <a:p>
            <a:r>
              <a:rPr lang="en-GB" dirty="0"/>
              <a:t>J. </a:t>
            </a:r>
            <a:r>
              <a:rPr lang="en-GB" dirty="0" err="1"/>
              <a:t>Fajans</a:t>
            </a:r>
            <a:endParaRPr lang="en-GB" dirty="0"/>
          </a:p>
          <a:p>
            <a:r>
              <a:rPr lang="en-GB" dirty="0"/>
              <a:t>J. Wurtele</a:t>
            </a:r>
          </a:p>
          <a:p>
            <a:r>
              <a:rPr lang="en-GB" dirty="0"/>
              <a:t>B. Bingham</a:t>
            </a:r>
          </a:p>
          <a:p>
            <a:r>
              <a:rPr lang="en-GB" dirty="0"/>
              <a:t>R. </a:t>
            </a:r>
            <a:r>
              <a:rPr lang="en-GB" dirty="0" err="1"/>
              <a:t>Hugtenburg</a:t>
            </a:r>
            <a:endParaRPr lang="en-GB" dirty="0"/>
          </a:p>
          <a:p>
            <a:r>
              <a:rPr lang="en-GB" dirty="0"/>
              <a:t>J. Purden</a:t>
            </a:r>
          </a:p>
          <a:p>
            <a:r>
              <a:rPr lang="en-GB" dirty="0"/>
              <a:t>A. Knoll</a:t>
            </a:r>
          </a:p>
          <a:p>
            <a:r>
              <a:rPr lang="en-GB" dirty="0"/>
              <a:t>E. Bennet</a:t>
            </a:r>
          </a:p>
          <a:p>
            <a:r>
              <a:rPr lang="en-GB" dirty="0"/>
              <a:t>PDRA, etc.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89A315-38B9-DD5D-46E8-08FCD2D4D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000" y="0"/>
            <a:ext cx="1719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Research/DesignStudy – CCAP">
            <a:extLst>
              <a:ext uri="{FF2B5EF4-FFF2-40B4-BE49-F238E27FC236}">
                <a16:creationId xmlns:a16="http://schemas.microsoft.com/office/drawing/2014/main" id="{4FAC507E-5C6C-3B2D-F5A7-74EEAB88B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207" y="-1293"/>
            <a:ext cx="3204946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334942-EAB8-7ED3-C78D-51D19E684073}"/>
              </a:ext>
            </a:extLst>
          </p:cNvPr>
          <p:cNvSpPr txBox="1"/>
          <p:nvPr/>
        </p:nvSpPr>
        <p:spPr>
          <a:xfrm>
            <a:off x="0" y="6488668"/>
            <a:ext cx="121920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Progress on Plasma lens development (18</a:t>
            </a:r>
            <a:r>
              <a:rPr lang="en-GB" baseline="30000" dirty="0"/>
              <a:t>th</a:t>
            </a:r>
            <a:r>
              <a:rPr lang="en-GB" dirty="0"/>
              <a:t> June 2024)</a:t>
            </a:r>
          </a:p>
        </p:txBody>
      </p:sp>
    </p:spTree>
    <p:extLst>
      <p:ext uri="{BB962C8B-B14F-4D97-AF65-F5344CB8AC3E}">
        <p14:creationId xmlns:p14="http://schemas.microsoft.com/office/powerpoint/2010/main" val="1990455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2757</TotalTime>
  <Words>701</Words>
  <Application>Microsoft Office PowerPoint</Application>
  <PresentationFormat>Widescreen</PresentationFormat>
  <Paragraphs>136</Paragraphs>
  <Slides>10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Aptos</vt:lpstr>
      <vt:lpstr>Aptos Display</vt:lpstr>
      <vt:lpstr>Arial</vt:lpstr>
      <vt:lpstr>Cambria Math</vt:lpstr>
      <vt:lpstr>CMU Sans Serif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Conclusion and outlook</vt:lpstr>
      <vt:lpstr>  WP3 Personnel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Poram Ruksasakchai</dc:creator>
  <cp:lastModifiedBy>Poram Ruksasakchai</cp:lastModifiedBy>
  <cp:revision>15</cp:revision>
  <dcterms:created xsi:type="dcterms:W3CDTF">2024-06-12T09:17:00Z</dcterms:created>
  <dcterms:modified xsi:type="dcterms:W3CDTF">2024-06-17T11:53:08Z</dcterms:modified>
</cp:coreProperties>
</file>