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8"/>
  </p:notesMasterIdLst>
  <p:sldIdLst>
    <p:sldId id="1550" r:id="rId2"/>
    <p:sldId id="1564" r:id="rId3"/>
    <p:sldId id="1562" r:id="rId4"/>
    <p:sldId id="1563" r:id="rId5"/>
    <p:sldId id="1556" r:id="rId6"/>
    <p:sldId id="15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34"/>
    <p:restoredTop sz="94694"/>
  </p:normalViewPr>
  <p:slideViewPr>
    <p:cSldViewPr snapToGrid="0" snapToObjects="1">
      <p:cViewPr varScale="1">
        <p:scale>
          <a:sx n="118" d="100"/>
          <a:sy n="118" d="100"/>
        </p:scale>
        <p:origin x="224" y="3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6/18/24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18 June,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6/18/24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6/18/24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6/18/24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6/18/24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6/18/24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6/18/24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6/18/24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6/18/24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6/18/24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91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8D41CF8-5232-42BC-8D05-AFEDE21539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1256"/>
            <a:ext cx="12192000" cy="6869256"/>
          </a:xfrm>
          <a:prstGeom prst="rect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97459B-A81D-43D4-3981-037BB0C90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 good read, coming soon …</a:t>
            </a:r>
          </a:p>
        </p:txBody>
      </p:sp>
      <p:sp>
        <p:nvSpPr>
          <p:cNvPr id="11" name="Rounded Rectangle 5">
            <a:extLst>
              <a:ext uri="{FF2B5EF4-FFF2-40B4-BE49-F238E27FC236}">
                <a16:creationId xmlns:a16="http://schemas.microsoft.com/office/drawing/2014/main" id="{49237091-E62C-4878-AA4C-0B9995ADB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28801"/>
            <a:ext cx="10515600" cy="436245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3DD7D2-E5C0-65EB-DB30-391EC94C8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240" y="2170711"/>
            <a:ext cx="9875520" cy="36786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355671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984C9-4254-05B5-1848-E97152808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Bridging period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057EF-1511-AA39-A3FD-1C22FEA29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Yesterday (sic!) received copy of award letter from UKRI:</a:t>
            </a:r>
          </a:p>
          <a:p>
            <a:pPr lvl="1"/>
            <a:r>
              <a:rPr lang="en-US" dirty="0"/>
              <a:t>Award to M. Noro, H. Owen et al @ STFC</a:t>
            </a:r>
          </a:p>
          <a:p>
            <a:pPr lvl="1"/>
            <a:r>
              <a:rPr lang="en-US" dirty="0"/>
              <a:t>£2M over two years, starting 01Oct24:</a:t>
            </a:r>
          </a:p>
          <a:p>
            <a:pPr lvl="2"/>
            <a:r>
              <a:rPr lang="en-US" dirty="0"/>
              <a:t>Explicitly refer to award being made on basis that UKRI contribution will be 80% and that partners will contribute 20%:</a:t>
            </a:r>
          </a:p>
          <a:p>
            <a:pPr lvl="3"/>
            <a:r>
              <a:rPr lang="en-US" dirty="0"/>
              <a:t>For HEIs this seems to be ”business as usual” as the </a:t>
            </a:r>
            <a:r>
              <a:rPr lang="en-US" dirty="0" err="1"/>
              <a:t>FeC</a:t>
            </a:r>
            <a:r>
              <a:rPr lang="en-US" dirty="0"/>
              <a:t>/dual-funding model means that 80% of a grant’s value is paid to the HEI by the research council;</a:t>
            </a:r>
          </a:p>
          <a:p>
            <a:pPr lvl="3"/>
            <a:r>
              <a:rPr lang="en-US" dirty="0"/>
              <a:t>The source of the 20% contribution to the lab-based allocation remains to be understood</a:t>
            </a:r>
          </a:p>
          <a:p>
            <a:r>
              <a:rPr lang="en-US" dirty="0"/>
              <a:t>Priorities (as before):</a:t>
            </a:r>
          </a:p>
          <a:p>
            <a:pPr lvl="1"/>
            <a:r>
              <a:rPr lang="en-US" dirty="0"/>
              <a:t>Bio </a:t>
            </a:r>
            <a:r>
              <a:rPr lang="en-US" dirty="0" err="1"/>
              <a:t>programme</a:t>
            </a:r>
            <a:r>
              <a:rPr lang="en-US" dirty="0"/>
              <a:t>, including </a:t>
            </a:r>
            <a:r>
              <a:rPr lang="en-US" dirty="0" err="1"/>
              <a:t>PoPLaR</a:t>
            </a:r>
            <a:endParaRPr lang="en-US" dirty="0"/>
          </a:p>
          <a:p>
            <a:pPr lvl="1"/>
            <a:r>
              <a:rPr lang="en-US" dirty="0"/>
              <a:t>Risk management for ITRF/</a:t>
            </a:r>
            <a:r>
              <a:rPr lang="en-US" dirty="0" err="1"/>
              <a:t>LhARA</a:t>
            </a:r>
            <a:endParaRPr lang="en-US" dirty="0"/>
          </a:p>
          <a:p>
            <a:pPr lvl="1"/>
            <a:r>
              <a:rPr lang="en-US" dirty="0" err="1"/>
              <a:t>Managenent</a:t>
            </a:r>
            <a:endParaRPr lang="en-US" dirty="0"/>
          </a:p>
          <a:p>
            <a:r>
              <a:rPr lang="en-US" dirty="0"/>
              <a:t>Planning now begins in earnest!</a:t>
            </a:r>
          </a:p>
        </p:txBody>
      </p:sp>
    </p:spTree>
    <p:extLst>
      <p:ext uri="{BB962C8B-B14F-4D97-AF65-F5344CB8AC3E}">
        <p14:creationId xmlns:p14="http://schemas.microsoft.com/office/powerpoint/2010/main" val="1553483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757EC-0266-B98E-CE30-63916D227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more background: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1E249-0A57-ECC8-9E76-F2E974A39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Indication that future development of ITRF/</a:t>
            </a:r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 requires closer engagement of MRC:</a:t>
            </a:r>
          </a:p>
          <a:p>
            <a:pPr lvl="1"/>
            <a:r>
              <a:rPr lang="en-US" dirty="0"/>
              <a:t>Some discussions understood to be going on within the research councils;</a:t>
            </a:r>
          </a:p>
          <a:p>
            <a:pPr lvl="1"/>
            <a:r>
              <a:rPr lang="en-US" dirty="0"/>
              <a:t>Engagement goals for us:</a:t>
            </a:r>
          </a:p>
          <a:p>
            <a:pPr lvl="2"/>
            <a:r>
              <a:rPr lang="en-US" dirty="0"/>
              <a:t>Led by </a:t>
            </a:r>
            <a:r>
              <a:rPr lang="en-US" dirty="0" err="1"/>
              <a:t>PatP</a:t>
            </a:r>
            <a:r>
              <a:rPr lang="en-US" dirty="0"/>
              <a:t> as part of WP8 outreach and engagement:</a:t>
            </a:r>
          </a:p>
          <a:p>
            <a:pPr lvl="3"/>
            <a:r>
              <a:rPr lang="en-US" dirty="0"/>
              <a:t>Seek to bring forward “biological/clinical expert advisory group”</a:t>
            </a:r>
          </a:p>
          <a:p>
            <a:pPr lvl="3"/>
            <a:r>
              <a:rPr lang="en-US" dirty="0"/>
              <a:t>Seek to </a:t>
            </a:r>
            <a:r>
              <a:rPr lang="en-US" dirty="0" err="1"/>
              <a:t>organise</a:t>
            </a:r>
            <a:r>
              <a:rPr lang="en-US" dirty="0"/>
              <a:t> a bio/clinical peer-group meeting in the autumn sponsored by MRC</a:t>
            </a:r>
          </a:p>
          <a:p>
            <a:pPr lvl="1"/>
            <a:r>
              <a:rPr lang="en-US" dirty="0"/>
              <a:t>Clear opportunity to engage locally with life science or medical departments/faculties</a:t>
            </a:r>
          </a:p>
        </p:txBody>
      </p:sp>
    </p:spTree>
    <p:extLst>
      <p:ext uri="{BB962C8B-B14F-4D97-AF65-F5344CB8AC3E}">
        <p14:creationId xmlns:p14="http://schemas.microsoft.com/office/powerpoint/2010/main" val="775593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n image of Queen's University Belfast">
            <a:extLst>
              <a:ext uri="{FF2B5EF4-FFF2-40B4-BE49-F238E27FC236}">
                <a16:creationId xmlns:a16="http://schemas.microsoft.com/office/drawing/2014/main" id="{4C9478CF-279D-EF0D-1152-75C6C7FC0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074" y="541096"/>
            <a:ext cx="5780926" cy="427246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Queens University Belfast: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02/03Sep 2024</a:t>
            </a:r>
          </a:p>
          <a:p>
            <a:pPr lvl="2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September collaboration meeting</a:t>
            </a:r>
          </a:p>
        </p:txBody>
      </p:sp>
      <p:pic>
        <p:nvPicPr>
          <p:cNvPr id="1028" name="Picture 4" descr="Queen's University Belfast - British Irish Chamber">
            <a:extLst>
              <a:ext uri="{FF2B5EF4-FFF2-40B4-BE49-F238E27FC236}">
                <a16:creationId xmlns:a16="http://schemas.microsoft.com/office/drawing/2014/main" id="{79FBF8C8-7473-47B1-75D6-1D38C82B6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3869"/>
            <a:ext cx="2256418" cy="81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754C70-E061-ADAC-5A49-D5F7DAFBB064}"/>
              </a:ext>
            </a:extLst>
          </p:cNvPr>
          <p:cNvSpPr txBox="1"/>
          <p:nvPr/>
        </p:nvSpPr>
        <p:spPr>
          <a:xfrm>
            <a:off x="5674179" y="5996225"/>
            <a:ext cx="64497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Excellent meeting this morning; Charlotte Palmer taking the reins!</a:t>
            </a:r>
          </a:p>
          <a:p>
            <a:pPr algn="r"/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https://</a:t>
            </a:r>
            <a:r>
              <a:rPr lang="en-US" sz="1400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indico.stfc.ac.uk</a:t>
            </a:r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/event/1060/</a:t>
            </a:r>
          </a:p>
          <a:p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	Registration will go live 01Jul24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2154E4-EDFE-F590-6511-378D081390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616" y="5577278"/>
            <a:ext cx="4049486" cy="46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37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75098"/>
            <a:ext cx="12192000" cy="4972741"/>
          </a:xfrm>
        </p:spPr>
        <p:txBody>
          <a:bodyPr/>
          <a:lstStyle/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Next time:</a:t>
            </a:r>
          </a:p>
          <a:p>
            <a:pPr lvl="2"/>
            <a:r>
              <a:rPr lang="en-US" dirty="0"/>
              <a:t>Ion acoustic (WP4)</a:t>
            </a:r>
          </a:p>
        </p:txBody>
      </p:sp>
    </p:spTree>
    <p:extLst>
      <p:ext uri="{BB962C8B-B14F-4D97-AF65-F5344CB8AC3E}">
        <p14:creationId xmlns:p14="http://schemas.microsoft.com/office/powerpoint/2010/main" val="45670826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1413</TotalTime>
  <Words>285</Words>
  <Application>Microsoft Macintosh PowerPoint</Application>
  <PresentationFormat>Widescreen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2_Office Theme</vt:lpstr>
      <vt:lpstr>Update and news</vt:lpstr>
      <vt:lpstr>A good read, coming soon …</vt:lpstr>
      <vt:lpstr>Bridging period update</vt:lpstr>
      <vt:lpstr>Some more background:</vt:lpstr>
      <vt:lpstr>September collaboration meeting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 (Oxford Uni.,RAL,PPD)</cp:lastModifiedBy>
  <cp:revision>103</cp:revision>
  <dcterms:created xsi:type="dcterms:W3CDTF">2022-02-08T12:34:24Z</dcterms:created>
  <dcterms:modified xsi:type="dcterms:W3CDTF">2024-06-18T11:43:57Z</dcterms:modified>
</cp:coreProperties>
</file>