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7"/>
  </p:notesMasterIdLst>
  <p:sldIdLst>
    <p:sldId id="1550" r:id="rId2"/>
    <p:sldId id="1557" r:id="rId3"/>
    <p:sldId id="1558" r:id="rId4"/>
    <p:sldId id="1555" r:id="rId5"/>
    <p:sldId id="15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2"/>
    <p:restoredTop sz="94694"/>
  </p:normalViewPr>
  <p:slideViewPr>
    <p:cSldViewPr snapToGrid="0" snapToObjects="1">
      <p:cViewPr varScale="1">
        <p:scale>
          <a:sx n="156" d="100"/>
          <a:sy n="156" d="100"/>
        </p:scale>
        <p:origin x="114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12 March,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3/12/24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raw-attachment/wiki/Research/LhARA/Meetings/2024/2024-02-13/01-2024-02-13-Long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0652E-8863-83DA-3388-9E47F0A68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C88CE-CDF9-00F9-9996-F63B198D1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28Feb24: Discussion with D. Newbold (Exec. Dir. Nat. Lab.), J. Clarke (Dir. </a:t>
            </a:r>
            <a:r>
              <a:rPr lang="en-US" dirty="0" err="1"/>
              <a:t>ASTeC</a:t>
            </a:r>
            <a:r>
              <a:rPr lang="en-US" dirty="0"/>
              <a:t>), M. Noro (Bus. Dev. Dir.)</a:t>
            </a:r>
          </a:p>
          <a:p>
            <a:pPr lvl="1"/>
            <a:r>
              <a:rPr lang="en-US" dirty="0"/>
              <a:t>Open discussion of way forward, endorsed:</a:t>
            </a:r>
          </a:p>
          <a:p>
            <a:pPr lvl="2"/>
            <a:r>
              <a:rPr lang="en-US" dirty="0"/>
              <a:t>Bridging strategy</a:t>
            </a:r>
          </a:p>
          <a:p>
            <a:pPr lvl="2"/>
            <a:r>
              <a:rPr lang="en-US" dirty="0"/>
              <a:t>Engagement with MRC</a:t>
            </a:r>
          </a:p>
          <a:p>
            <a:pPr lvl="2"/>
            <a:r>
              <a:rPr lang="en-US" dirty="0"/>
              <a:t>Initiatives to engage variety of peer groups</a:t>
            </a:r>
          </a:p>
          <a:p>
            <a:r>
              <a:rPr lang="en-US" dirty="0"/>
              <a:t>01Mar24: ITRF Project Board:</a:t>
            </a:r>
          </a:p>
          <a:p>
            <a:pPr lvl="1"/>
            <a:r>
              <a:rPr lang="en-US" dirty="0"/>
              <a:t>Recognition of progress and continued support</a:t>
            </a:r>
          </a:p>
          <a:p>
            <a:pPr lvl="1"/>
            <a:r>
              <a:rPr lang="en-US" dirty="0"/>
              <a:t>Endorsement of strategy for bridging funds/bridging period</a:t>
            </a:r>
          </a:p>
          <a:p>
            <a:pPr lvl="1"/>
            <a:r>
              <a:rPr lang="en-US" dirty="0"/>
              <a:t>Support for contact with MRC to co-champion</a:t>
            </a:r>
          </a:p>
          <a:p>
            <a:r>
              <a:rPr lang="en-US" dirty="0"/>
              <a:t>06Mar24: </a:t>
            </a:r>
            <a:r>
              <a:rPr lang="en-US" dirty="0" err="1"/>
              <a:t>LhARA</a:t>
            </a:r>
            <a:r>
              <a:rPr lang="en-US" dirty="0"/>
              <a:t> EB:</a:t>
            </a:r>
          </a:p>
          <a:p>
            <a:pPr lvl="1"/>
            <a:r>
              <a:rPr lang="en-US" dirty="0"/>
              <a:t>Co-opted H. Owen and A. </a:t>
            </a:r>
            <a:r>
              <a:rPr lang="en-US" dirty="0" err="1"/>
              <a:t>Goulden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There is only one ITRF/</a:t>
            </a:r>
            <a:r>
              <a:rPr lang="en-US" dirty="0" err="1"/>
              <a:t>LhARA</a:t>
            </a:r>
            <a:r>
              <a:rPr lang="en-US" dirty="0"/>
              <a:t> – part of joining it all up</a:t>
            </a:r>
          </a:p>
          <a:p>
            <a:pPr lvl="1"/>
            <a:r>
              <a:rPr lang="en-US" dirty="0"/>
              <a:t>This meeting J. Clarke attended, M. Noro invited but couldn’t come:</a:t>
            </a:r>
          </a:p>
          <a:p>
            <a:pPr lvl="2"/>
            <a:r>
              <a:rPr lang="en-US" dirty="0"/>
              <a:t>Endorsed bridging strategy already </a:t>
            </a:r>
            <a:r>
              <a:rPr lang="en-US" dirty="0">
                <a:hlinkClick r:id="rId2"/>
              </a:rPr>
              <a:t>presented to Fortnightly</a:t>
            </a:r>
            <a:endParaRPr lang="en-US" dirty="0"/>
          </a:p>
          <a:p>
            <a:pPr lvl="1"/>
            <a:r>
              <a:rPr lang="en-US" dirty="0"/>
              <a:t>Engaged with current “options analysis” presented by C. Whyte</a:t>
            </a:r>
          </a:p>
          <a:p>
            <a:pPr lvl="1"/>
            <a:r>
              <a:rPr lang="en-US" dirty="0"/>
              <a:t>Agreed that pressure on </a:t>
            </a:r>
            <a:r>
              <a:rPr lang="en-US" dirty="0" err="1"/>
              <a:t>programme</a:t>
            </a:r>
            <a:r>
              <a:rPr lang="en-US" dirty="0"/>
              <a:t> was too strong in £1M/</a:t>
            </a:r>
            <a:r>
              <a:rPr lang="en-US" dirty="0" err="1"/>
              <a:t>yr</a:t>
            </a:r>
            <a:r>
              <a:rPr lang="en-US" dirty="0"/>
              <a:t> for 2 years scenario</a:t>
            </a:r>
          </a:p>
          <a:p>
            <a:pPr lvl="1"/>
            <a:r>
              <a:rPr lang="en-US" dirty="0"/>
              <a:t>Agreed strategy:</a:t>
            </a:r>
          </a:p>
          <a:p>
            <a:pPr lvl="2"/>
            <a:r>
              <a:rPr lang="en-US" dirty="0"/>
              <a:t>Seek resources for “bridging period”; £1M/</a:t>
            </a:r>
            <a:r>
              <a:rPr lang="en-US" dirty="0" err="1"/>
              <a:t>yr</a:t>
            </a:r>
            <a:r>
              <a:rPr lang="en-US" dirty="0"/>
              <a:t> for 3 years:</a:t>
            </a:r>
          </a:p>
          <a:p>
            <a:pPr lvl="3"/>
            <a:r>
              <a:rPr lang="en-US" dirty="0"/>
              <a:t>Compromise!  Strings things out, but, at least ambition to include studentships in the </a:t>
            </a:r>
            <a:r>
              <a:rPr lang="en-US" dirty="0" err="1"/>
              <a:t>programme</a:t>
            </a:r>
            <a:r>
              <a:rPr lang="en-US" dirty="0"/>
              <a:t> is more natural</a:t>
            </a:r>
          </a:p>
        </p:txBody>
      </p:sp>
    </p:spTree>
    <p:extLst>
      <p:ext uri="{BB962C8B-B14F-4D97-AF65-F5344CB8AC3E}">
        <p14:creationId xmlns:p14="http://schemas.microsoft.com/office/powerpoint/2010/main" val="15648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92A44-D1DE-249B-0892-B9B513B9E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Researchfish</a:t>
            </a:r>
            <a:r>
              <a:rPr lang="en-US" dirty="0"/>
              <a:t>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386B6-E720-904E-5EDF-91C27A359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4756" y="6207760"/>
            <a:ext cx="6787243" cy="64007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Happy to share with whomever needs to submit</a:t>
            </a:r>
          </a:p>
          <a:p>
            <a:pPr lvl="1"/>
            <a:r>
              <a:rPr lang="en-US" dirty="0"/>
              <a:t>Looks like it may be possible to share my response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2027A6-2DEF-48A4-05AD-923A70853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70" y="139808"/>
            <a:ext cx="3340354" cy="472702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D8741-C2AF-CC55-2413-ED0CEC768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615" y="866430"/>
            <a:ext cx="3340353" cy="472702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3EBCEC-834F-6565-E706-77F876E29A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79" t="15223" r="10150" b="50372"/>
          <a:stretch/>
        </p:blipFill>
        <p:spPr>
          <a:xfrm>
            <a:off x="6449786" y="640080"/>
            <a:ext cx="4098471" cy="235948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66EC40-7BA7-67ED-74E6-9CD54735F3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38" t="14762" r="5469" b="26548"/>
          <a:stretch/>
        </p:blipFill>
        <p:spPr>
          <a:xfrm>
            <a:off x="8090491" y="2503318"/>
            <a:ext cx="3895944" cy="360356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572243-8D14-12B3-076A-B9EAD73701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34" t="43738" r="4626" b="6905"/>
          <a:stretch/>
        </p:blipFill>
        <p:spPr>
          <a:xfrm>
            <a:off x="1332919" y="3364447"/>
            <a:ext cx="3987375" cy="316698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649898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25/26Apr24; </a:t>
            </a:r>
          </a:p>
          <a:p>
            <a:pPr lvl="1"/>
            <a:r>
              <a:rPr lang="en-US" dirty="0"/>
              <a:t>25APR: </a:t>
            </a:r>
          </a:p>
          <a:p>
            <a:pPr lvl="2"/>
            <a:r>
              <a:rPr lang="en-US" dirty="0"/>
              <a:t>IC, </a:t>
            </a:r>
            <a:r>
              <a:rPr lang="en-US" dirty="0" err="1"/>
              <a:t>Sth</a:t>
            </a:r>
            <a:r>
              <a:rPr lang="en-US" dirty="0"/>
              <a:t> Kensington</a:t>
            </a:r>
          </a:p>
          <a:p>
            <a:pPr lvl="3"/>
            <a:r>
              <a:rPr lang="en-US" dirty="0"/>
              <a:t>Rm 539, Blackett</a:t>
            </a:r>
          </a:p>
          <a:p>
            <a:pPr lvl="1"/>
            <a:r>
              <a:rPr lang="en-US" dirty="0"/>
              <a:t>26APR: </a:t>
            </a:r>
          </a:p>
          <a:p>
            <a:pPr lvl="2"/>
            <a:r>
              <a:rPr lang="en-US" dirty="0"/>
              <a:t>ICR, Chelsea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C0C3C-431A-096D-368D-CC7DFE0F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95" y="3539324"/>
            <a:ext cx="10574896" cy="324247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Design and integration (</a:t>
            </a:r>
            <a:r>
              <a:rPr lang="en-US"/>
              <a:t>WP6)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1338</TotalTime>
  <Words>260</Words>
  <Application>Microsoft Macintosh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2_Office Theme</vt:lpstr>
      <vt:lpstr>Update and news</vt:lpstr>
      <vt:lpstr>News</vt:lpstr>
      <vt:lpstr>Researchfish(!)</vt:lpstr>
      <vt:lpstr>Next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93</cp:revision>
  <dcterms:created xsi:type="dcterms:W3CDTF">2022-02-08T12:34:24Z</dcterms:created>
  <dcterms:modified xsi:type="dcterms:W3CDTF">2024-03-12T14:21:03Z</dcterms:modified>
</cp:coreProperties>
</file>