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4"/>
  </p:notesMasterIdLst>
  <p:sldIdLst>
    <p:sldId id="1550" r:id="rId2"/>
    <p:sldId id="1566" r:id="rId3"/>
    <p:sldId id="1552" r:id="rId4"/>
    <p:sldId id="1562" r:id="rId5"/>
    <p:sldId id="1551" r:id="rId6"/>
    <p:sldId id="1563" r:id="rId7"/>
    <p:sldId id="1554" r:id="rId8"/>
    <p:sldId id="1564" r:id="rId9"/>
    <p:sldId id="1565" r:id="rId10"/>
    <p:sldId id="1557" r:id="rId11"/>
    <p:sldId id="1555" r:id="rId12"/>
    <p:sldId id="155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2"/>
    <p:restoredTop sz="94694"/>
  </p:normalViewPr>
  <p:slideViewPr>
    <p:cSldViewPr snapToGrid="0" snapToObjects="1">
      <p:cViewPr varScale="1">
        <p:scale>
          <a:sx n="118" d="100"/>
          <a:sy n="118" d="100"/>
        </p:scale>
        <p:origin x="232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2/13/24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13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B075-0FEA-10BC-EBB4-18B36421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7F0B-ACFC-B69B-5B83-FF650470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Report on meeting at DL 23Jan24:</a:t>
            </a:r>
          </a:p>
          <a:p>
            <a:pPr lvl="1"/>
            <a:r>
              <a:rPr lang="en-US" dirty="0"/>
              <a:t>J. Clarke, A. </a:t>
            </a:r>
            <a:r>
              <a:rPr lang="en-US" dirty="0" err="1"/>
              <a:t>Giacca</a:t>
            </a:r>
            <a:r>
              <a:rPr lang="en-US"/>
              <a:t>, A</a:t>
            </a:r>
            <a:r>
              <a:rPr lang="en-US" dirty="0"/>
              <a:t>. </a:t>
            </a:r>
            <a:r>
              <a:rPr lang="en-US" dirty="0" err="1"/>
              <a:t>Goulden</a:t>
            </a:r>
            <a:r>
              <a:rPr lang="en-US" dirty="0"/>
              <a:t>, KL, M. Noro, H. Owen</a:t>
            </a:r>
          </a:p>
          <a:p>
            <a:r>
              <a:rPr lang="en-US" dirty="0"/>
              <a:t>Going forward:</a:t>
            </a:r>
          </a:p>
          <a:p>
            <a:pPr lvl="1"/>
            <a:r>
              <a:rPr lang="en-US" dirty="0"/>
              <a:t>Prepare request for bridging funds:</a:t>
            </a:r>
          </a:p>
          <a:p>
            <a:pPr lvl="2"/>
            <a:r>
              <a:rPr lang="en-US" dirty="0"/>
              <a:t>Request 2 years at £2M/year</a:t>
            </a:r>
          </a:p>
          <a:p>
            <a:pPr lvl="2"/>
            <a:r>
              <a:rPr lang="en-US" dirty="0"/>
              <a:t>Plan for 2 years at £1M/year</a:t>
            </a:r>
          </a:p>
          <a:p>
            <a:pPr lvl="2"/>
            <a:r>
              <a:rPr lang="en-US" dirty="0" err="1"/>
              <a:t>Recognise</a:t>
            </a:r>
            <a:r>
              <a:rPr lang="en-US" dirty="0"/>
              <a:t> change in schedule: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work on Stage 1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investment in risk management</a:t>
            </a:r>
          </a:p>
          <a:p>
            <a:pPr lvl="3"/>
            <a:r>
              <a:rPr lang="en-US" dirty="0"/>
              <a:t>Detailed plan to be developed; </a:t>
            </a:r>
          </a:p>
          <a:p>
            <a:pPr lvl="4"/>
            <a:r>
              <a:rPr lang="en-US" dirty="0"/>
              <a:t>Needs to be presented as part of overall project, so still some pressure to complete 5-year plan</a:t>
            </a:r>
          </a:p>
          <a:p>
            <a:pPr lvl="1"/>
            <a:r>
              <a:rPr lang="en-US" dirty="0"/>
              <a:t>Likely develop bid into Wave 5 of IF:</a:t>
            </a:r>
          </a:p>
          <a:p>
            <a:pPr lvl="2"/>
            <a:r>
              <a:rPr lang="en-US" dirty="0"/>
              <a:t>Deadline October 2024</a:t>
            </a:r>
          </a:p>
          <a:p>
            <a:pPr lvl="2"/>
            <a:r>
              <a:rPr lang="en-US" dirty="0"/>
              <a:t>Funding from October 2025</a:t>
            </a:r>
          </a:p>
        </p:txBody>
      </p:sp>
    </p:spTree>
    <p:extLst>
      <p:ext uri="{BB962C8B-B14F-4D97-AF65-F5344CB8AC3E}">
        <p14:creationId xmlns:p14="http://schemas.microsoft.com/office/powerpoint/2010/main" val="1193335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25/26Apr24; </a:t>
            </a:r>
          </a:p>
          <a:p>
            <a:pPr lvl="1"/>
            <a:r>
              <a:rPr lang="en-US" dirty="0"/>
              <a:t>25APR: </a:t>
            </a:r>
          </a:p>
          <a:p>
            <a:pPr lvl="2"/>
            <a:r>
              <a:rPr lang="en-US" dirty="0"/>
              <a:t>IC, </a:t>
            </a:r>
            <a:r>
              <a:rPr lang="en-US" dirty="0" err="1"/>
              <a:t>Sth</a:t>
            </a:r>
            <a:r>
              <a:rPr lang="en-US" dirty="0"/>
              <a:t> Kensington</a:t>
            </a:r>
          </a:p>
          <a:p>
            <a:pPr lvl="1"/>
            <a:r>
              <a:rPr lang="en-US" dirty="0"/>
              <a:t>26APR: </a:t>
            </a:r>
          </a:p>
          <a:p>
            <a:pPr lvl="2"/>
            <a:r>
              <a:rPr lang="en-US" dirty="0"/>
              <a:t>ICR, Chelsea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C0C3C-431A-096D-368D-CC7DFE0F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95" y="3539324"/>
            <a:ext cx="10574896" cy="324247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Capture (WP4)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And … report on Consultation #3 still to </a:t>
            </a:r>
            <a:r>
              <a:rPr lang="en-US"/>
              <a:t>be confirmed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(re)scoping for bridging activity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ADAA36-AC65-1104-D37C-7A9CC31DF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5292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D0D25-C3A6-D93B-BA2F-24D6EDE1E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866" y="46114"/>
            <a:ext cx="5989818" cy="12533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7E6DB5-AEEB-4520-639B-C83BD7EBD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11" y="1271548"/>
            <a:ext cx="10026377" cy="119741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1A24814-2868-0019-5E1D-B2843283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Backgound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469CD7-2BD6-B0C1-67F0-B88D63415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412"/>
            <a:ext cx="12192000" cy="67824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PA2 bid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WAG profile: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A38BEE-BB85-2940-B442-704020B85CBF}"/>
              </a:ext>
            </a:extLst>
          </p:cNvPr>
          <p:cNvSpPr txBox="1"/>
          <p:nvPr/>
        </p:nvSpPr>
        <p:spPr>
          <a:xfrm>
            <a:off x="9606337" y="636211"/>
            <a:ext cx="21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Preconstruction R&amp;D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1B0BAC-50FC-EE90-A284-06352C19680D}"/>
              </a:ext>
            </a:extLst>
          </p:cNvPr>
          <p:cNvCxnSpPr>
            <a:stCxn id="7" idx="1"/>
          </p:cNvCxnSpPr>
          <p:nvPr/>
        </p:nvCxnSpPr>
        <p:spPr>
          <a:xfrm flipH="1">
            <a:off x="8782684" y="820877"/>
            <a:ext cx="82365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437808-7767-D26B-B481-95EB59103CDA}"/>
              </a:ext>
            </a:extLst>
          </p:cNvPr>
          <p:cNvSpPr txBox="1"/>
          <p:nvPr/>
        </p:nvSpPr>
        <p:spPr>
          <a:xfrm>
            <a:off x="409229" y="1271548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Build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FAD35C-DBD1-0E7E-3609-CAAAF8F22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447" y="3456626"/>
            <a:ext cx="9675104" cy="331953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6214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B075-0FEA-10BC-EBB4-18B36421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present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7F0B-ACFC-B69B-5B83-FF650470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Report on meeting at DL 23Jan24:</a:t>
            </a:r>
          </a:p>
          <a:p>
            <a:pPr lvl="1"/>
            <a:r>
              <a:rPr lang="en-US" dirty="0"/>
              <a:t>J. Clarke, A. </a:t>
            </a:r>
            <a:r>
              <a:rPr lang="en-US" dirty="0" err="1"/>
              <a:t>Giacca</a:t>
            </a:r>
            <a:r>
              <a:rPr lang="en-US"/>
              <a:t>, A</a:t>
            </a:r>
            <a:r>
              <a:rPr lang="en-US" dirty="0"/>
              <a:t>. </a:t>
            </a:r>
            <a:r>
              <a:rPr lang="en-US" dirty="0" err="1"/>
              <a:t>Goulden</a:t>
            </a:r>
            <a:r>
              <a:rPr lang="en-US" dirty="0"/>
              <a:t>, KL, M. Noro, H. Owen</a:t>
            </a:r>
          </a:p>
          <a:p>
            <a:r>
              <a:rPr lang="en-US" dirty="0"/>
              <a:t>Going forward:</a:t>
            </a:r>
          </a:p>
          <a:p>
            <a:pPr lvl="1"/>
            <a:r>
              <a:rPr lang="en-US" dirty="0"/>
              <a:t>Prepare request for bridging funds:</a:t>
            </a:r>
          </a:p>
          <a:p>
            <a:pPr lvl="2"/>
            <a:r>
              <a:rPr lang="en-US" dirty="0"/>
              <a:t>Request 2 years at £2M/year</a:t>
            </a:r>
          </a:p>
          <a:p>
            <a:pPr lvl="2"/>
            <a:r>
              <a:rPr lang="en-US" dirty="0"/>
              <a:t>Plan for 2 years at £1M/year</a:t>
            </a:r>
          </a:p>
          <a:p>
            <a:pPr lvl="2"/>
            <a:r>
              <a:rPr lang="en-US" dirty="0" err="1"/>
              <a:t>Recognise</a:t>
            </a:r>
            <a:r>
              <a:rPr lang="en-US" dirty="0"/>
              <a:t> change in schedule: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work on Stage 1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investment in risk management</a:t>
            </a:r>
          </a:p>
          <a:p>
            <a:pPr lvl="3"/>
            <a:r>
              <a:rPr lang="en-US" dirty="0"/>
              <a:t>Detailed plan to be developed; </a:t>
            </a:r>
          </a:p>
          <a:p>
            <a:pPr lvl="4"/>
            <a:r>
              <a:rPr lang="en-US" dirty="0"/>
              <a:t>Needs to be presented as part of overall project, so still some pressure to complete 5-year plan</a:t>
            </a:r>
          </a:p>
          <a:p>
            <a:pPr lvl="1"/>
            <a:r>
              <a:rPr lang="en-US" dirty="0"/>
              <a:t>Likely develop bid into Wave 5 of IF:</a:t>
            </a:r>
          </a:p>
          <a:p>
            <a:pPr lvl="2"/>
            <a:r>
              <a:rPr lang="en-US" dirty="0"/>
              <a:t>Deadline October 2024</a:t>
            </a:r>
          </a:p>
          <a:p>
            <a:pPr lvl="2"/>
            <a:r>
              <a:rPr lang="en-US" dirty="0"/>
              <a:t>Funding from October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4B886-4128-D07F-C291-28A4D68DF8A3}"/>
              </a:ext>
            </a:extLst>
          </p:cNvPr>
          <p:cNvSpPr/>
          <p:nvPr/>
        </p:nvSpPr>
        <p:spPr>
          <a:xfrm>
            <a:off x="452063" y="2157573"/>
            <a:ext cx="11537879" cy="32671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4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6456-C038-8D67-2CF8-C1C2CEA9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PA2 proposal to STFC Visions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BFF98-8066-40BB-EBD0-3F9C9FCF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5488" y="640080"/>
            <a:ext cx="7626512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Broad support </a:t>
            </a:r>
          </a:p>
          <a:p>
            <a:pPr lvl="1"/>
            <a:r>
              <a:rPr lang="en-US" dirty="0"/>
              <a:t>High impact potential</a:t>
            </a:r>
          </a:p>
          <a:p>
            <a:pPr lvl="1"/>
            <a:r>
              <a:rPr lang="en-US" dirty="0"/>
              <a:t>Could deliver step change</a:t>
            </a:r>
          </a:p>
          <a:p>
            <a:pPr lvl="1"/>
            <a:r>
              <a:rPr lang="en-US" dirty="0"/>
              <a:t>Potential for broad reach</a:t>
            </a:r>
          </a:p>
          <a:p>
            <a:pPr lvl="1"/>
            <a:r>
              <a:rPr lang="en-US" dirty="0"/>
              <a:t>Ambitious</a:t>
            </a:r>
          </a:p>
          <a:p>
            <a:pPr lvl="2"/>
            <a:endParaRPr lang="en-US" dirty="0"/>
          </a:p>
          <a:p>
            <a:r>
              <a:rPr lang="en-US" dirty="0"/>
              <a:t>But not selected</a:t>
            </a:r>
          </a:p>
          <a:p>
            <a:pPr lvl="1"/>
            <a:r>
              <a:rPr lang="en-US" dirty="0"/>
              <a:t>Fit with international landscape unclear</a:t>
            </a:r>
          </a:p>
          <a:p>
            <a:pPr lvl="1"/>
            <a:r>
              <a:rPr lang="en-US" dirty="0"/>
              <a:t>Potential for target community unclear</a:t>
            </a:r>
          </a:p>
          <a:p>
            <a:pPr lvl="1"/>
            <a:r>
              <a:rPr lang="en-US" dirty="0"/>
              <a:t>Progress of first preliminary activity unclear (but only 9 months into 2 year project when written)</a:t>
            </a:r>
          </a:p>
          <a:p>
            <a:pPr lvl="2"/>
            <a:endParaRPr lang="en-US" dirty="0"/>
          </a:p>
          <a:p>
            <a:r>
              <a:rPr lang="en-US" dirty="0"/>
              <a:t>Now seeking access to bridging funds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E4CC867-9506-BBDD-14CC-61B79B7C5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" y="640080"/>
            <a:ext cx="4317254" cy="61094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FF2D80-B4D8-D85A-78E6-9BC8EAA27B37}"/>
              </a:ext>
            </a:extLst>
          </p:cNvPr>
          <p:cNvSpPr/>
          <p:nvPr/>
        </p:nvSpPr>
        <p:spPr>
          <a:xfrm>
            <a:off x="4565488" y="3113070"/>
            <a:ext cx="7424454" cy="27637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5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3D907-88F0-7F9F-AE74-408F085AC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Seeding discussion in PB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F7FAA-3AFB-2E14-5EC2-559A2A4EF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61408"/>
            <a:ext cx="12192000" cy="5386432"/>
          </a:xfrm>
        </p:spPr>
        <p:txBody>
          <a:bodyPr/>
          <a:lstStyle/>
          <a:p>
            <a:r>
              <a:rPr lang="en-US" dirty="0"/>
              <a:t>In preparation for meeting tomorrow at DL:</a:t>
            </a:r>
          </a:p>
          <a:p>
            <a:pPr lvl="1"/>
            <a:r>
              <a:rPr lang="en-US" dirty="0"/>
              <a:t>Andy G, Hywel O, KL, CW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There is only one ITRF/</a:t>
            </a:r>
            <a:r>
              <a:rPr lang="en-US" dirty="0" err="1"/>
              <a:t>LhARA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Need to simplify and streamline if we’re to make the best out of the bridging activity …</a:t>
            </a:r>
          </a:p>
        </p:txBody>
      </p:sp>
    </p:spTree>
    <p:extLst>
      <p:ext uri="{BB962C8B-B14F-4D97-AF65-F5344CB8AC3E}">
        <p14:creationId xmlns:p14="http://schemas.microsoft.com/office/powerpoint/2010/main" val="571543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FC9BA-1686-2A4C-C35E-D22776C4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partnerships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7C6A0-69EE-347F-2B94-AC18FD27D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6880"/>
            <a:ext cx="12192000" cy="5090959"/>
          </a:xfrm>
        </p:spPr>
        <p:txBody>
          <a:bodyPr/>
          <a:lstStyle/>
          <a:p>
            <a:r>
              <a:rPr lang="en-US" dirty="0"/>
              <a:t>National:</a:t>
            </a:r>
          </a:p>
          <a:p>
            <a:pPr lvl="1"/>
            <a:r>
              <a:rPr lang="en-US" dirty="0" err="1"/>
              <a:t>ASTeC</a:t>
            </a:r>
            <a:r>
              <a:rPr lang="en-US" dirty="0"/>
              <a:t>, CLF, ISIS, MLC, Beatson, …</a:t>
            </a:r>
          </a:p>
          <a:p>
            <a:endParaRPr lang="en-US" dirty="0"/>
          </a:p>
          <a:p>
            <a:r>
              <a:rPr lang="en-US" dirty="0"/>
              <a:t>International:</a:t>
            </a:r>
          </a:p>
          <a:p>
            <a:pPr lvl="1"/>
            <a:r>
              <a:rPr lang="en-US" dirty="0"/>
              <a:t>CERN, CNRS, ELI/ELIMED, HZDR, LMU, …</a:t>
            </a:r>
          </a:p>
        </p:txBody>
      </p:sp>
    </p:spTree>
    <p:extLst>
      <p:ext uri="{BB962C8B-B14F-4D97-AF65-F5344CB8AC3E}">
        <p14:creationId xmlns:p14="http://schemas.microsoft.com/office/powerpoint/2010/main" val="28377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National, international, natural &amp; biomedical science communities</a:t>
            </a:r>
          </a:p>
          <a:p>
            <a:r>
              <a:rPr lang="en-US" dirty="0"/>
              <a:t>R&amp;D </a:t>
            </a:r>
            <a:r>
              <a:rPr lang="en-US" dirty="0" err="1"/>
              <a:t>programme</a:t>
            </a:r>
            <a:r>
              <a:rPr lang="en-US" dirty="0"/>
              <a:t> to address key project risks: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r>
              <a:rPr lang="en-US" dirty="0"/>
              <a:t>Source</a:t>
            </a:r>
          </a:p>
          <a:p>
            <a:pPr lvl="1"/>
            <a:r>
              <a:rPr lang="en-US" dirty="0"/>
              <a:t>FFA</a:t>
            </a:r>
          </a:p>
          <a:p>
            <a:pPr lvl="1"/>
            <a:r>
              <a:rPr lang="en-US" dirty="0"/>
              <a:t>Instrumentation and throughput</a:t>
            </a:r>
          </a:p>
          <a:p>
            <a:r>
              <a:rPr lang="en-US" dirty="0"/>
              <a:t>Strategic national and international partnerships:</a:t>
            </a:r>
          </a:p>
          <a:p>
            <a:pPr lvl="1"/>
            <a:r>
              <a:rPr lang="en-US" dirty="0"/>
              <a:t>E.g.:</a:t>
            </a:r>
          </a:p>
          <a:p>
            <a:pPr lvl="2"/>
            <a:r>
              <a:rPr lang="en-US" dirty="0"/>
              <a:t>National: EPAC EA2, ISIS u/g</a:t>
            </a:r>
          </a:p>
          <a:p>
            <a:pPr lvl="2"/>
            <a:r>
              <a:rPr lang="en-US" dirty="0"/>
              <a:t>International: ELI/ELIMED, LMU/HZDR, CERN</a:t>
            </a:r>
          </a:p>
        </p:txBody>
      </p:sp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6EF09-A28A-E3AD-5B61-65C7BB26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Workpackages</a:t>
            </a:r>
            <a:r>
              <a:rPr lang="en-US" dirty="0"/>
              <a:t> and headlines for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8690-DDB5-8E01-90D3-571116CE4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4325"/>
            <a:ext cx="12192000" cy="66032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Management</a:t>
            </a:r>
          </a:p>
          <a:p>
            <a:r>
              <a:rPr lang="en-US" dirty="0"/>
              <a:t>Source:</a:t>
            </a:r>
          </a:p>
          <a:p>
            <a:pPr lvl="1"/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source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Capture:</a:t>
            </a:r>
          </a:p>
          <a:p>
            <a:pPr lvl="1"/>
            <a:r>
              <a:rPr lang="en-US" dirty="0"/>
              <a:t>Electron plasma lens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Radiobiological science and technology:</a:t>
            </a:r>
          </a:p>
          <a:p>
            <a:pPr lvl="1"/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Beyond state-of-the-art instrumentation, automation</a:t>
            </a:r>
          </a:p>
          <a:p>
            <a:pPr lvl="2"/>
            <a:r>
              <a:rPr lang="en-US" dirty="0"/>
              <a:t>Ion-acoustic and gas curtain first and concrete exemplars</a:t>
            </a:r>
          </a:p>
          <a:p>
            <a:pPr lvl="1"/>
            <a:r>
              <a:rPr lang="en-US" dirty="0"/>
              <a:t>End-station development and ongoing peer-group consultation</a:t>
            </a:r>
          </a:p>
          <a:p>
            <a:r>
              <a:rPr lang="en-US" dirty="0"/>
              <a:t>Design and integration:</a:t>
            </a:r>
          </a:p>
          <a:p>
            <a:pPr lvl="1"/>
            <a:r>
              <a:rPr lang="en-US" dirty="0"/>
              <a:t>Complete realistic FFA design</a:t>
            </a:r>
          </a:p>
          <a:p>
            <a:r>
              <a:rPr lang="en-US" dirty="0"/>
              <a:t>Clinical engagement </a:t>
            </a:r>
            <a:r>
              <a:rPr lang="en-US"/>
              <a:t>and impact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6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1258</TotalTime>
  <Words>582</Words>
  <Application>Microsoft Macintosh PowerPoint</Application>
  <PresentationFormat>Widescreen</PresentationFormat>
  <Paragraphs>110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2_Office Theme</vt:lpstr>
      <vt:lpstr>Update and news</vt:lpstr>
      <vt:lpstr>ITRF/LhARA (re)scoping for bridging activity</vt:lpstr>
      <vt:lpstr>Backgound</vt:lpstr>
      <vt:lpstr>ITRF/LhARA present guidance</vt:lpstr>
      <vt:lpstr>Feedback on PA2 proposal to STFC Visions Team</vt:lpstr>
      <vt:lpstr>Seeding discussion in PB …</vt:lpstr>
      <vt:lpstr>Strategic partnerships</vt:lpstr>
      <vt:lpstr>Axioms</vt:lpstr>
      <vt:lpstr>Workpackages and headlines for bridging activity</vt:lpstr>
      <vt:lpstr>ITRF/LhARA next steps</vt:lpstr>
      <vt:lpstr>Next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90</cp:revision>
  <dcterms:created xsi:type="dcterms:W3CDTF">2022-02-08T12:34:24Z</dcterms:created>
  <dcterms:modified xsi:type="dcterms:W3CDTF">2024-02-13T12:43:17Z</dcterms:modified>
</cp:coreProperties>
</file>