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1"/>
  </p:notesMasterIdLst>
  <p:sldIdLst>
    <p:sldId id="1550" r:id="rId2"/>
    <p:sldId id="1557" r:id="rId3"/>
    <p:sldId id="1558" r:id="rId4"/>
    <p:sldId id="1553" r:id="rId5"/>
    <p:sldId id="1559" r:id="rId6"/>
    <p:sldId id="1560" r:id="rId7"/>
    <p:sldId id="1561" r:id="rId8"/>
    <p:sldId id="1555" r:id="rId9"/>
    <p:sldId id="155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1/30/24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30 January,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tfc.ac.uk/event/923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EB075-0FEA-10BC-EBB4-18B36421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7F0B-ACFC-B69B-5B83-FF650470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Report on meeting at DL 23Jan24:</a:t>
            </a:r>
          </a:p>
          <a:p>
            <a:pPr lvl="1"/>
            <a:r>
              <a:rPr lang="en-US" dirty="0"/>
              <a:t>J. Clarke, A. </a:t>
            </a:r>
            <a:r>
              <a:rPr lang="en-US" dirty="0" err="1"/>
              <a:t>Giacca</a:t>
            </a:r>
            <a:r>
              <a:rPr lang="en-US"/>
              <a:t>, A</a:t>
            </a:r>
            <a:r>
              <a:rPr lang="en-US" dirty="0"/>
              <a:t>. </a:t>
            </a:r>
            <a:r>
              <a:rPr lang="en-US" dirty="0" err="1"/>
              <a:t>Goulden</a:t>
            </a:r>
            <a:r>
              <a:rPr lang="en-US" dirty="0"/>
              <a:t>, KL, M. Noro, H. Owen</a:t>
            </a:r>
          </a:p>
          <a:p>
            <a:r>
              <a:rPr lang="en-US" dirty="0"/>
              <a:t>Going forward:</a:t>
            </a:r>
          </a:p>
          <a:p>
            <a:pPr lvl="1"/>
            <a:r>
              <a:rPr lang="en-US" dirty="0"/>
              <a:t>Prepare request for bridging funds:</a:t>
            </a:r>
          </a:p>
          <a:p>
            <a:pPr lvl="2"/>
            <a:r>
              <a:rPr lang="en-US" dirty="0"/>
              <a:t>Request 2 years at £2M/year</a:t>
            </a:r>
          </a:p>
          <a:p>
            <a:pPr lvl="2"/>
            <a:r>
              <a:rPr lang="en-US" dirty="0"/>
              <a:t>Plan for 2 years at £1M/year</a:t>
            </a:r>
          </a:p>
          <a:p>
            <a:pPr lvl="2"/>
            <a:r>
              <a:rPr lang="en-US" dirty="0" err="1"/>
              <a:t>Recognise</a:t>
            </a:r>
            <a:r>
              <a:rPr lang="en-US" dirty="0"/>
              <a:t> change in schedule: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work on Stage 1</a:t>
            </a:r>
          </a:p>
          <a:p>
            <a:pPr lvl="3"/>
            <a:r>
              <a:rPr lang="en-US" dirty="0" err="1"/>
              <a:t>Prioritise</a:t>
            </a:r>
            <a:r>
              <a:rPr lang="en-US" dirty="0"/>
              <a:t> investment in risk management</a:t>
            </a:r>
          </a:p>
          <a:p>
            <a:pPr lvl="3"/>
            <a:r>
              <a:rPr lang="en-US" dirty="0"/>
              <a:t>Detailed plan to be developed; </a:t>
            </a:r>
          </a:p>
          <a:p>
            <a:pPr lvl="4"/>
            <a:r>
              <a:rPr lang="en-US" dirty="0"/>
              <a:t>Needs to be presented as part of overall project, so still some pressure to complete 5-year plan</a:t>
            </a:r>
          </a:p>
          <a:p>
            <a:pPr lvl="1"/>
            <a:r>
              <a:rPr lang="en-US" dirty="0"/>
              <a:t>Likely develop bid into Wave 5 of IF:</a:t>
            </a:r>
          </a:p>
          <a:p>
            <a:pPr lvl="2"/>
            <a:r>
              <a:rPr lang="en-US" dirty="0"/>
              <a:t>Deadline October 2024</a:t>
            </a:r>
          </a:p>
          <a:p>
            <a:pPr lvl="2"/>
            <a:r>
              <a:rPr lang="en-US" dirty="0"/>
              <a:t>Funding from October 2025</a:t>
            </a:r>
          </a:p>
        </p:txBody>
      </p:sp>
    </p:spTree>
    <p:extLst>
      <p:ext uri="{BB962C8B-B14F-4D97-AF65-F5344CB8AC3E}">
        <p14:creationId xmlns:p14="http://schemas.microsoft.com/office/powerpoint/2010/main" val="119333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6CB3-10C8-1277-CC79-4D413CAFF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is only one project!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5CD2A-A3F6-2109-C2A6-54E8AD115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initiative: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BB64C-A03C-740E-4387-4B5558E2E5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43" t="58985" r="16330" b="30466"/>
          <a:stretch/>
        </p:blipFill>
        <p:spPr>
          <a:xfrm>
            <a:off x="5199016" y="640080"/>
            <a:ext cx="6844938" cy="7856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80A4D-31EF-FD82-56B0-24D1799FB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757" y="2194707"/>
            <a:ext cx="8522608" cy="37079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2A68E3D-630E-144C-F84F-48D779D05AD3}"/>
              </a:ext>
            </a:extLst>
          </p:cNvPr>
          <p:cNvSpPr txBox="1"/>
          <p:nvPr/>
        </p:nvSpPr>
        <p:spPr>
          <a:xfrm>
            <a:off x="2504639" y="1724878"/>
            <a:ext cx="7606570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highlight>
                  <a:srgbClr val="FFFF00"/>
                </a:highlight>
              </a:rPr>
              <a:t>The ITRF/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00"/>
                </a:highlight>
              </a:rPr>
              <a:t>LhARA</a:t>
            </a:r>
            <a:r>
              <a:rPr lang="en-US" sz="2400" dirty="0">
                <a:solidFill>
                  <a:srgbClr val="C00000"/>
                </a:solidFill>
                <a:highlight>
                  <a:srgbClr val="FFFF00"/>
                </a:highlight>
              </a:rPr>
              <a:t> project will deliver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00"/>
                </a:highlight>
              </a:rPr>
              <a:t>LhARA</a:t>
            </a:r>
            <a:r>
              <a:rPr lang="en-US" sz="2400" dirty="0">
                <a:solidFill>
                  <a:srgbClr val="C00000"/>
                </a:solidFill>
                <a:highlight>
                  <a:srgbClr val="FFFF00"/>
                </a:highlight>
              </a:rPr>
              <a:t> to serve the ITRF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18E6EB-CB9E-442F-718F-50948C8A9ECB}"/>
              </a:ext>
            </a:extLst>
          </p:cNvPr>
          <p:cNvSpPr txBox="1"/>
          <p:nvPr/>
        </p:nvSpPr>
        <p:spPr>
          <a:xfrm>
            <a:off x="904578" y="6173434"/>
            <a:ext cx="10582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“Context sensitive”, perhaps, but, the ITRF will be served by </a:t>
            </a:r>
            <a:r>
              <a:rPr lang="en-US" sz="2000" b="1" dirty="0" err="1">
                <a:solidFill>
                  <a:schemeClr val="accent4">
                    <a:lumMod val="50000"/>
                  </a:schemeClr>
                </a:solidFill>
              </a:rPr>
              <a:t>LhARA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000" b="1" i="1" dirty="0">
                <a:solidFill>
                  <a:schemeClr val="accent4">
                    <a:lumMod val="50000"/>
                  </a:schemeClr>
                </a:solidFill>
              </a:rPr>
              <a:t>and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4">
                    <a:lumMod val="50000"/>
                  </a:schemeClr>
                </a:solidFill>
              </a:rPr>
              <a:t>LhARA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 will serve the ITRF!</a:t>
            </a:r>
          </a:p>
        </p:txBody>
      </p:sp>
    </p:spTree>
    <p:extLst>
      <p:ext uri="{BB962C8B-B14F-4D97-AF65-F5344CB8AC3E}">
        <p14:creationId xmlns:p14="http://schemas.microsoft.com/office/powerpoint/2010/main" val="118064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C9C1-F3A9-5272-B6F1-262F273E4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875B8-56A1-7A09-E747-05C266955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24Jan24: Peer-group consultation #3: Liverpool University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Excellent meeting; </a:t>
            </a:r>
          </a:p>
          <a:p>
            <a:pPr lvl="1"/>
            <a:r>
              <a:rPr lang="en-US" dirty="0"/>
              <a:t>TP/</a:t>
            </a:r>
            <a:r>
              <a:rPr lang="en-US" dirty="0" err="1"/>
              <a:t>RMcL</a:t>
            </a:r>
            <a:r>
              <a:rPr lang="en-US" dirty="0"/>
              <a:t> will prepare summary for future </a:t>
            </a:r>
            <a:r>
              <a:rPr lang="en-US" dirty="0" err="1"/>
              <a:t>Fortnighly</a:t>
            </a:r>
            <a:r>
              <a:rPr lang="en-US" dirty="0"/>
              <a:t> … but …</a:t>
            </a:r>
          </a:p>
          <a:p>
            <a:r>
              <a:rPr lang="en-US" dirty="0"/>
              <a:t>Clear conclusions:</a:t>
            </a:r>
          </a:p>
          <a:p>
            <a:pPr lvl="1"/>
            <a:r>
              <a:rPr lang="en-US" dirty="0"/>
              <a:t>An Animal House/Animal Husbandry facility will be required;</a:t>
            </a:r>
          </a:p>
          <a:p>
            <a:pPr lvl="1"/>
            <a:r>
              <a:rPr lang="en-US" dirty="0"/>
              <a:t>Strong requirement to engage with </a:t>
            </a:r>
            <a:r>
              <a:rPr lang="en-US" i="1" dirty="0"/>
              <a:t>in-vivo </a:t>
            </a:r>
            <a:r>
              <a:rPr lang="en-US" dirty="0"/>
              <a:t>community to plan</a:t>
            </a:r>
          </a:p>
          <a:p>
            <a:pPr lvl="2"/>
            <a:r>
              <a:rPr lang="en-US" dirty="0"/>
              <a:t>Potential to exploit MRC offer of support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6162F-6C19-29C8-8596-85CED3085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33" y="1280159"/>
            <a:ext cx="6361868" cy="27741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1BCE22-49CA-1DE3-0F4A-669BB779858D}"/>
              </a:ext>
            </a:extLst>
          </p:cNvPr>
          <p:cNvSpPr txBox="1"/>
          <p:nvPr/>
        </p:nvSpPr>
        <p:spPr>
          <a:xfrm>
            <a:off x="3578079" y="1280159"/>
            <a:ext cx="2937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https://indico.stfc.ac.uk/event/923/</a:t>
            </a:r>
            <a:r>
              <a:rPr lang="en-US" sz="1400" b="1" dirty="0"/>
              <a:t> </a:t>
            </a:r>
          </a:p>
        </p:txBody>
      </p:sp>
      <p:pic>
        <p:nvPicPr>
          <p:cNvPr id="7" name="Picture 6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26BD344-C1D5-B7EB-EAA9-8B515A2CF2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19" t="35473" r="15244"/>
          <a:stretch/>
        </p:blipFill>
        <p:spPr>
          <a:xfrm>
            <a:off x="7321947" y="1280159"/>
            <a:ext cx="3859860" cy="277413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0330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75D0F-C377-A124-95C9-AEF56D6A9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BioPoP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F32CD-F180-D09B-479F-4FE30437E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0230" y="4539344"/>
            <a:ext cx="7291770" cy="187778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BioPoP-0:</a:t>
            </a:r>
          </a:p>
          <a:p>
            <a:pPr lvl="1"/>
            <a:r>
              <a:rPr lang="en-US" dirty="0"/>
              <a:t>First incarnation of biological proof-of-principle experiment</a:t>
            </a:r>
          </a:p>
          <a:p>
            <a:pPr lvl="2"/>
            <a:r>
              <a:rPr lang="en-US" dirty="0"/>
              <a:t>Goal: execute so that we can be preparation a </a:t>
            </a:r>
            <a:r>
              <a:rPr lang="en-US" i="1" dirty="0"/>
              <a:t>publication</a:t>
            </a:r>
            <a:r>
              <a:rPr lang="en-US" dirty="0"/>
              <a:t> in the autumn of 2024</a:t>
            </a:r>
          </a:p>
          <a:p>
            <a:r>
              <a:rPr lang="en-US" dirty="0"/>
              <a:t>Subsequent development to deliver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BioPoP</a:t>
            </a:r>
            <a:r>
              <a:rPr lang="en-US" dirty="0"/>
              <a:t> facility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EFA301-0589-646F-A069-B8DFEE95E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7" y="65315"/>
            <a:ext cx="4749955" cy="67217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988D1C-60BE-B57B-4F26-FE2ABBF28425}"/>
              </a:ext>
            </a:extLst>
          </p:cNvPr>
          <p:cNvSpPr txBox="1"/>
          <p:nvPr/>
        </p:nvSpPr>
        <p:spPr>
          <a:xfrm>
            <a:off x="253093" y="6376310"/>
            <a:ext cx="1125994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ccap.hep.ph.ic.ac.uk</a:t>
            </a:r>
            <a:r>
              <a:rPr lang="en-US" b="1" dirty="0"/>
              <a:t>/trac/raw-attachment/wiki/Research/</a:t>
            </a:r>
            <a:r>
              <a:rPr lang="en-US" b="1" dirty="0" err="1"/>
              <a:t>LhARA</a:t>
            </a:r>
            <a:r>
              <a:rPr lang="en-US" b="1" dirty="0"/>
              <a:t>/Documents/LhARA-Gov-PMB-2024-07.pdf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912AA0-FD78-3CE2-560A-A1E698FE4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85" y="570308"/>
            <a:ext cx="6936922" cy="379387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46416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4420785-5BC7-FD63-3389-1A075D529A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5" t="5760" r="7731" b="15893"/>
          <a:stretch/>
        </p:blipFill>
        <p:spPr>
          <a:xfrm>
            <a:off x="65315" y="65313"/>
            <a:ext cx="5151664" cy="66886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42873B-A208-03D6-9482-FFEC4664B5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05" b="13651"/>
          <a:stretch/>
        </p:blipFill>
        <p:spPr>
          <a:xfrm>
            <a:off x="5632321" y="65313"/>
            <a:ext cx="6183004" cy="668868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01527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A1BE-8361-F16E-E5B0-B6F85867B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BioPoP-0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A2EA0-0500-B360-4398-7A40DBD02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Beamline design and simulation:</a:t>
            </a:r>
          </a:p>
          <a:p>
            <a:pPr lvl="1"/>
            <a:r>
              <a:rPr lang="en-US" dirty="0"/>
              <a:t>Josie McGarrigle &amp; Alfredo Fernandez-Rodriguez</a:t>
            </a:r>
          </a:p>
          <a:p>
            <a:pPr lvl="2"/>
            <a:r>
              <a:rPr lang="en-US" dirty="0"/>
              <a:t>Please contact to be added to mailing list and get involved</a:t>
            </a:r>
          </a:p>
          <a:p>
            <a:r>
              <a:rPr lang="en-US" dirty="0"/>
              <a:t>Next steps in </a:t>
            </a:r>
            <a:r>
              <a:rPr lang="en-US" dirty="0" err="1"/>
              <a:t>bioprep</a:t>
            </a:r>
            <a:r>
              <a:rPr lang="en-US" dirty="0"/>
              <a:t> specification and experiment development</a:t>
            </a:r>
          </a:p>
          <a:p>
            <a:pPr lvl="1"/>
            <a:r>
              <a:rPr lang="en-US" dirty="0"/>
              <a:t>Jason Parsons: through Jason’s Bio W/p meetings</a:t>
            </a:r>
          </a:p>
          <a:p>
            <a:pPr lvl="2"/>
            <a:r>
              <a:rPr lang="en-US" dirty="0"/>
              <a:t>Please contact to be added to mailing list and get involved</a:t>
            </a:r>
          </a:p>
          <a:p>
            <a:pPr lvl="1"/>
            <a:r>
              <a:rPr lang="en-US" dirty="0"/>
              <a:t>Working towards meeting at Strathclyde to progress:</a:t>
            </a:r>
          </a:p>
          <a:p>
            <a:pPr lvl="2"/>
            <a:r>
              <a:rPr lang="en-US" dirty="0"/>
              <a:t>Requirements</a:t>
            </a:r>
          </a:p>
          <a:p>
            <a:pPr lvl="2"/>
            <a:r>
              <a:rPr lang="en-US" dirty="0"/>
              <a:t>Workflow(s)</a:t>
            </a:r>
          </a:p>
          <a:p>
            <a:pPr lvl="2"/>
            <a:r>
              <a:rPr lang="en-US" dirty="0"/>
              <a:t>…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06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26Apr24; ICR, London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Sep24, Queens University Belfast</a:t>
            </a:r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udents sitting under cherry blossom">
            <a:extLst>
              <a:ext uri="{FF2B5EF4-FFF2-40B4-BE49-F238E27FC236}">
                <a16:creationId xmlns:a16="http://schemas.microsoft.com/office/drawing/2014/main" id="{9CAC0A0F-8859-6FA9-60DF-D34CD40EA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432" y="3755091"/>
            <a:ext cx="5470566" cy="307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Capture (WP3)</a:t>
            </a:r>
          </a:p>
          <a:p>
            <a:pPr lvl="2"/>
            <a:r>
              <a:rPr lang="en-US" dirty="0"/>
              <a:t>…</a:t>
            </a:r>
          </a:p>
          <a:p>
            <a:pPr lvl="2"/>
            <a:r>
              <a:rPr lang="en-US" dirty="0"/>
              <a:t>And … report on Consultation #3</a:t>
            </a:r>
          </a:p>
        </p:txBody>
      </p:sp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1253</TotalTime>
  <Words>393</Words>
  <Application>Microsoft Macintosh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2_Office Theme</vt:lpstr>
      <vt:lpstr>Update and news</vt:lpstr>
      <vt:lpstr>ITRF/LhARA next steps</vt:lpstr>
      <vt:lpstr>There is only one project!</vt:lpstr>
      <vt:lpstr>Events:</vt:lpstr>
      <vt:lpstr>BioPoP</vt:lpstr>
      <vt:lpstr>PowerPoint Presentation</vt:lpstr>
      <vt:lpstr>BioPoP-0</vt:lpstr>
      <vt:lpstr>Next collaboration meetings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87</cp:revision>
  <dcterms:created xsi:type="dcterms:W3CDTF">2022-02-08T12:34:24Z</dcterms:created>
  <dcterms:modified xsi:type="dcterms:W3CDTF">2024-01-30T14:57:31Z</dcterms:modified>
</cp:coreProperties>
</file>