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305" r:id="rId6"/>
    <p:sldId id="306" r:id="rId7"/>
    <p:sldId id="301" r:id="rId8"/>
    <p:sldId id="258" r:id="rId9"/>
    <p:sldId id="30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8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26252-0EAF-4FDF-5DE0-4BD91D879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A73FF6-B63F-653C-DC5E-41E16588E5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D4890-48B3-3CB7-00DA-8467D86A9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3B4A3-AA9A-6847-0225-E26C7822D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4D736-E643-1318-4CB7-FE1D8814F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32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1E0AD-5A88-6984-2A3B-10AC3F8D8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58D37-7631-1EFC-B309-E8409E73EA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39C23-1965-58A1-99FA-E22B48DFC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00858-8FA6-B137-C821-89CBE8F9B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7FD34-FAD1-E76F-CA2C-91DBDE93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750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50ED97-36EC-42B6-0F86-4BBFC13A4D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123DFC-253A-29CF-CDC2-41FB9F00B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AD71F-C2A6-5670-CDE7-D9CD0455E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F3D53-7BDE-0F6E-AB5C-75211E67C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6494C-D460-68DD-5C95-A776342C0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65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9B6A7-3731-31D7-0C40-E3EF1E91E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6651D-D695-5F1C-FFA3-DB0C5FA2D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5C18B-3AD6-9B10-8419-E59E334B5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727A5-BE15-08A2-401F-FFD016C1A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DD7E1-6C8F-358C-CDDD-9EDFABB5E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82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EB171-2B38-65EA-25E7-1DB7890C8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EFB1A7-DA3D-7A63-D993-27E336A9C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D59D6-91B6-9B7E-B4D4-0DA636BF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F21AC-18CC-E381-1C37-5F7C6924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B6C2B-5320-2574-3B9C-8FD9344CA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835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924C7-AA71-9521-66CD-798720CD3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1A8C1-D8A6-005F-94D5-2076EE9E3F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BDF806-63AF-88B2-E30C-82A6A824B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82821D-E870-3C11-5779-40EB8C8CB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F603A-DD93-5AB5-2782-728CFF4C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EAACCF-3549-F65F-4D3A-E0CDFF80F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17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3560E-96E8-C8CB-21F1-F6C60BEB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83EE59-916D-A2AE-9014-9DD1D91AF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54BEEB-5975-D505-E677-6C94559F6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BEDEAD-613E-BD0B-902D-0783C8391B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52A2F8-E8E9-BB47-6493-DEB913CEA9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2705BD-8300-682A-4258-07DE4B53B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95DAB1-63F8-3687-FB5D-BAAD70355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143B0B-25B1-1760-B512-89777E652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139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1F1D0-BB9F-268F-61E1-F8D4FC66E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985EB-8FDF-7683-15F8-53A0077D1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729D77-414D-86D0-4582-3DB56C0D9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E4F5D7-BE8E-3B62-1137-D75149FD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833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88E266-7EF1-BF44-E7E7-A1BF00089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6FD037-1E37-AD2D-D263-BAE3C9776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B84D3-ED71-C680-1C72-055BBA357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32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11236-D65C-41EF-5312-E686BF91C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BE679-DA9C-D1F9-AF25-01F4A88BA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00861-6CBE-2DB2-6CCA-10E6DFB8BB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AF7E21-AC2D-E4B7-52C6-B0243FE96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6EDD6-20D0-C06F-1FB5-9CB0B92B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BE3E18-6E41-BA7A-88A4-078A7D505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17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8254A-B5A6-EE08-0554-638A36965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0D80C4-61C6-B76C-1D17-CFAFA5FF10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273EE9-3B0E-C548-8E02-9809E02034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6E8A8-9268-C382-FE26-C452527AC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D8080-C25D-DB41-A218-3539DF5CA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3D8F8C-60D3-EB72-2079-B5068014E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37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47607-1452-46B9-6F5B-FCD5A8A97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BC3B5F-582F-F262-4E45-2B44F49DB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E91B02-7703-3CD7-75B1-70FC7F18F6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F072B-C14A-40B0-8865-A3F1FBCEAA86}" type="datetimeFigureOut">
              <a:rPr lang="en-GB" smtClean="0"/>
              <a:t>19/12/2023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7165C-7781-852F-C0CD-D3874BC774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2CE6C-B74D-FD68-FAB8-D37FF2C208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18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E9CBA-DBCC-B05E-C15D-D753FD69B2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5379" y="590517"/>
            <a:ext cx="9144000" cy="5875597"/>
          </a:xfrm>
        </p:spPr>
        <p:txBody>
          <a:bodyPr>
            <a:normAutofit/>
          </a:bodyPr>
          <a:lstStyle/>
          <a:p>
            <a:pPr algn="l"/>
            <a:br>
              <a:rPr lang="en-US" dirty="0"/>
            </a:br>
            <a:br>
              <a:rPr lang="en-GB" b="1" dirty="0"/>
            </a:br>
            <a:br>
              <a:rPr lang="en-US" dirty="0"/>
            </a:br>
            <a:br>
              <a:rPr lang="en-US" sz="1300" dirty="0"/>
            </a:br>
            <a:br>
              <a:rPr lang="en-US" sz="1300" b="1" dirty="0"/>
            </a:br>
            <a:r>
              <a:rPr lang="en-US" sz="1300" b="1" dirty="0"/>
              <a:t> </a:t>
            </a:r>
            <a:br>
              <a:rPr lang="en-GB" sz="1300" b="1" dirty="0"/>
            </a:br>
            <a:br>
              <a:rPr lang="en-US" sz="1300" b="1" i="0" dirty="0">
                <a:solidFill>
                  <a:srgbClr val="161515"/>
                </a:solidFill>
                <a:effectLst/>
                <a:latin typeface="firasans"/>
              </a:rPr>
            </a:br>
            <a:endParaRPr lang="en-GB" sz="13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935781-4EF1-250F-7A14-FD01885A25E6}"/>
              </a:ext>
            </a:extLst>
          </p:cNvPr>
          <p:cNvSpPr txBox="1"/>
          <p:nvPr/>
        </p:nvSpPr>
        <p:spPr>
          <a:xfrm>
            <a:off x="1262742" y="591833"/>
            <a:ext cx="9666515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firasans"/>
              </a:rPr>
              <a:t>Progress with Work package 8</a:t>
            </a:r>
          </a:p>
          <a:p>
            <a:endParaRPr lang="en-US" sz="2200" b="1" dirty="0"/>
          </a:p>
          <a:p>
            <a:r>
              <a:rPr lang="en-US" sz="2400" b="1" dirty="0"/>
              <a:t>Public Engagement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Video explanation for public and others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Royal Society exhibition-application June 2024</a:t>
            </a:r>
            <a:endParaRPr lang="en-GB" dirty="0"/>
          </a:p>
          <a:p>
            <a:r>
              <a:rPr lang="en-GB" sz="2400" b="1" dirty="0"/>
              <a:t>Political lobbying</a:t>
            </a:r>
          </a:p>
          <a:p>
            <a:r>
              <a:rPr lang="en-GB" sz="2400" b="1" dirty="0"/>
              <a:t>Patient engagement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b="1" i="1" dirty="0" err="1"/>
              <a:t>RadiotherapyUK</a:t>
            </a:r>
            <a:r>
              <a:rPr lang="en-GB" b="1" dirty="0"/>
              <a:t> </a:t>
            </a:r>
            <a:r>
              <a:rPr lang="en-GB" dirty="0"/>
              <a:t>on</a:t>
            </a:r>
            <a:r>
              <a:rPr lang="en-GB" b="1" dirty="0"/>
              <a:t> </a:t>
            </a:r>
            <a:r>
              <a:rPr lang="en-GB" dirty="0"/>
              <a:t>hold till funding</a:t>
            </a:r>
          </a:p>
          <a:p>
            <a:r>
              <a:rPr lang="en-GB" sz="2400" b="1" dirty="0"/>
              <a:t>Professional Body engagement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i="1" dirty="0"/>
              <a:t>Richard Amos: </a:t>
            </a:r>
            <a:r>
              <a:rPr lang="en-GB" dirty="0"/>
              <a:t>(IOPT/IPEM/EFOMP/</a:t>
            </a:r>
            <a:r>
              <a:rPr lang="en-GB" dirty="0" err="1"/>
              <a:t>RadNet</a:t>
            </a:r>
            <a:r>
              <a:rPr lang="en-GB" dirty="0"/>
              <a:t> etc)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Advancing radiobiology technology ART annual meeting. Summer 2024 inaugural meeting</a:t>
            </a:r>
          </a:p>
          <a:p>
            <a:r>
              <a:rPr lang="en-GB" sz="2400" b="1" dirty="0"/>
              <a:t>Scientific and clinical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i="1" dirty="0"/>
              <a:t>Pat/Amato/Jason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LCBCG</a:t>
            </a:r>
          </a:p>
          <a:p>
            <a:r>
              <a:rPr lang="en-US" sz="2400" b="1" dirty="0"/>
              <a:t>Industry and scientific prep work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For later discussion</a:t>
            </a:r>
          </a:p>
        </p:txBody>
      </p:sp>
    </p:spTree>
    <p:extLst>
      <p:ext uri="{BB962C8B-B14F-4D97-AF65-F5344CB8AC3E}">
        <p14:creationId xmlns:p14="http://schemas.microsoft.com/office/powerpoint/2010/main" val="77440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1E5539EC-8CB8-002F-68C6-6788402826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29768"/>
            <a:ext cx="12202175" cy="1519356"/>
            <a:chOff x="-1" y="-29768"/>
            <a:chExt cx="12202175" cy="151935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C5D55A6-9EFD-CDA3-20CC-A99812CE1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41412" y="-5371175"/>
              <a:ext cx="1519350" cy="12202174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B6E73B-6DFD-AE6C-1628-DF8DC30085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8917093" y="-1801610"/>
              <a:ext cx="1507122" cy="5063040"/>
            </a:xfrm>
            <a:prstGeom prst="rect">
              <a:avLst/>
            </a:prstGeom>
            <a:gradFill>
              <a:gsLst>
                <a:gs pos="5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0E00FC4-DDBC-F424-CF71-73AF7A284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3100712" y="-3130481"/>
              <a:ext cx="1519356" cy="7720782"/>
            </a:xfrm>
            <a:prstGeom prst="rect">
              <a:avLst/>
            </a:prstGeom>
            <a:gradFill>
              <a:gsLst>
                <a:gs pos="2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4DC638-0F4B-9DE3-D57A-6007163BF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1" y="301843"/>
            <a:ext cx="10477109" cy="1003532"/>
          </a:xfrm>
        </p:spPr>
        <p:txBody>
          <a:bodyPr anchor="ctr">
            <a:normAutofit/>
          </a:bodyPr>
          <a:lstStyle/>
          <a:p>
            <a:pPr algn="ctr"/>
            <a:r>
              <a:rPr lang="en-US" sz="5400" b="1" dirty="0">
                <a:latin typeface="firasans"/>
              </a:rPr>
              <a:t>Professional body engagement</a:t>
            </a:r>
            <a:endParaRPr lang="en-GB" sz="5400" b="1" dirty="0">
              <a:latin typeface="firasan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B3B9A-2B37-591A-4A8F-621CFDFEFB79}"/>
              </a:ext>
            </a:extLst>
          </p:cNvPr>
          <p:cNvSpPr>
            <a:spLocks/>
          </p:cNvSpPr>
          <p:nvPr/>
        </p:nvSpPr>
        <p:spPr>
          <a:xfrm>
            <a:off x="606491" y="1806513"/>
            <a:ext cx="5297118" cy="431107"/>
          </a:xfrm>
          <a:prstGeom prst="rect">
            <a:avLst/>
          </a:prstGeom>
        </p:spPr>
        <p:txBody>
          <a:bodyPr/>
          <a:lstStyle/>
          <a:p>
            <a:pPr defTabSz="713232">
              <a:spcAft>
                <a:spcPts val="600"/>
              </a:spcAft>
            </a:pPr>
            <a:r>
              <a:rPr lang="en-US" b="1" u="sng" dirty="0"/>
              <a:t>Physics/Biology/Clinical/? others</a:t>
            </a:r>
            <a:endParaRPr lang="en-GB" b="1" u="sng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EA76E20-C2A4-6D47-24F9-6085F39BD0DE}"/>
              </a:ext>
            </a:extLst>
          </p:cNvPr>
          <p:cNvSpPr/>
          <p:nvPr/>
        </p:nvSpPr>
        <p:spPr>
          <a:xfrm>
            <a:off x="5177607" y="3466384"/>
            <a:ext cx="1452001" cy="846793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713232">
              <a:spcAft>
                <a:spcPts val="600"/>
              </a:spcAft>
            </a:pPr>
            <a:r>
              <a:rPr lang="en-US" sz="2000" b="1" kern="1200" dirty="0" err="1">
                <a:solidFill>
                  <a:schemeClr val="dk1"/>
                </a:solidFill>
                <a:latin typeface="+mn-lt"/>
                <a:ea typeface="+mn-ea"/>
                <a:cs typeface="+mn-cs"/>
              </a:rPr>
              <a:t>LhARA</a:t>
            </a:r>
            <a:endParaRPr lang="en-GB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8E70B8-982E-849B-EA31-418ADC7F9C38}"/>
              </a:ext>
            </a:extLst>
          </p:cNvPr>
          <p:cNvSpPr txBox="1"/>
          <p:nvPr/>
        </p:nvSpPr>
        <p:spPr>
          <a:xfrm>
            <a:off x="7406427" y="2424631"/>
            <a:ext cx="1575431" cy="662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13232">
              <a:spcAft>
                <a:spcPts val="600"/>
              </a:spcAft>
            </a:pPr>
            <a:r>
              <a:rPr lang="en-US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IPEM</a:t>
            </a:r>
          </a:p>
          <a:p>
            <a:pPr defTabSz="713232">
              <a:spcAft>
                <a:spcPts val="600"/>
              </a:spcAft>
            </a:pPr>
            <a:r>
              <a:rPr lang="en-US" sz="140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Subsection for PT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019AC3-E703-B339-9825-54362DE09090}"/>
              </a:ext>
            </a:extLst>
          </p:cNvPr>
          <p:cNvSpPr txBox="1"/>
          <p:nvPr/>
        </p:nvSpPr>
        <p:spPr>
          <a:xfrm>
            <a:off x="2876148" y="6194399"/>
            <a:ext cx="6330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Plan: Advancing Radiobiology Technology annual meeting-Summer 2024</a:t>
            </a:r>
            <a:endParaRPr lang="en-GB" sz="1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5D97F5-D24B-9208-20DD-95CE26580A3B}"/>
              </a:ext>
            </a:extLst>
          </p:cNvPr>
          <p:cNvSpPr txBox="1"/>
          <p:nvPr/>
        </p:nvSpPr>
        <p:spPr>
          <a:xfrm>
            <a:off x="7950458" y="3668543"/>
            <a:ext cx="209938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RRS</a:t>
            </a:r>
          </a:p>
          <a:p>
            <a:r>
              <a:rPr lang="en-US" sz="1400" dirty="0"/>
              <a:t>? Session in one of their meetings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3B4157-6B42-DBD4-8939-A7817AB71A4D}"/>
              </a:ext>
            </a:extLst>
          </p:cNvPr>
          <p:cNvSpPr txBox="1"/>
          <p:nvPr/>
        </p:nvSpPr>
        <p:spPr>
          <a:xfrm>
            <a:off x="7330063" y="4990505"/>
            <a:ext cx="2099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BIR</a:t>
            </a:r>
          </a:p>
          <a:p>
            <a:r>
              <a:rPr lang="en-US" sz="1400" dirty="0"/>
              <a:t>? Attract clinicians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AD6CEB-2C27-D2EF-3108-4D292E51CE24}"/>
              </a:ext>
            </a:extLst>
          </p:cNvPr>
          <p:cNvSpPr txBox="1"/>
          <p:nvPr/>
        </p:nvSpPr>
        <p:spPr>
          <a:xfrm>
            <a:off x="3872578" y="2504158"/>
            <a:ext cx="1305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AAPM</a:t>
            </a:r>
          </a:p>
          <a:p>
            <a:r>
              <a:rPr lang="en-US" sz="1200" dirty="0"/>
              <a:t>? Not be proactive currently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E998B0-7996-D478-9204-B96887F4A781}"/>
              </a:ext>
            </a:extLst>
          </p:cNvPr>
          <p:cNvSpPr txBox="1"/>
          <p:nvPr/>
        </p:nvSpPr>
        <p:spPr>
          <a:xfrm>
            <a:off x="2961068" y="3699072"/>
            <a:ext cx="1109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EFOMP</a:t>
            </a:r>
          </a:p>
          <a:p>
            <a:r>
              <a:rPr lang="en-US" sz="1200" dirty="0"/>
              <a:t>Link with particle therapy SIG</a:t>
            </a:r>
            <a:endParaRPr lang="en-GB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03C5E9-F5D2-8986-7C47-44EEC956CE43}"/>
              </a:ext>
            </a:extLst>
          </p:cNvPr>
          <p:cNvSpPr txBox="1"/>
          <p:nvPr/>
        </p:nvSpPr>
        <p:spPr>
          <a:xfrm>
            <a:off x="5602591" y="1869823"/>
            <a:ext cx="1278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? Others</a:t>
            </a:r>
            <a:endParaRPr lang="en-GB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DE0C4F-4E55-83FE-0BC1-2FC25B3710B9}"/>
              </a:ext>
            </a:extLst>
          </p:cNvPr>
          <p:cNvSpPr txBox="1"/>
          <p:nvPr/>
        </p:nvSpPr>
        <p:spPr>
          <a:xfrm>
            <a:off x="2855626" y="5071048"/>
            <a:ext cx="19412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CRUK</a:t>
            </a:r>
          </a:p>
          <a:p>
            <a:r>
              <a:rPr lang="en-US" sz="1200" dirty="0"/>
              <a:t>-</a:t>
            </a:r>
            <a:r>
              <a:rPr lang="en-US" sz="1200" dirty="0" err="1"/>
              <a:t>Radnet</a:t>
            </a:r>
            <a:r>
              <a:rPr lang="en-US" sz="1200" dirty="0"/>
              <a:t> emerging technologies group</a:t>
            </a:r>
            <a:endParaRPr lang="en-GB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D5C24B-168F-DB38-182D-12D1890C3FF9}"/>
              </a:ext>
            </a:extLst>
          </p:cNvPr>
          <p:cNvSpPr txBox="1"/>
          <p:nvPr/>
        </p:nvSpPr>
        <p:spPr>
          <a:xfrm>
            <a:off x="4989663" y="5037226"/>
            <a:ext cx="203399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/>
          </a:p>
          <a:p>
            <a:pPr algn="ctr"/>
            <a:r>
              <a:rPr lang="en-US" b="1" dirty="0"/>
              <a:t>IOP</a:t>
            </a:r>
          </a:p>
          <a:p>
            <a:pPr algn="ctr"/>
            <a:r>
              <a:rPr lang="en-US" sz="1200" dirty="0"/>
              <a:t>Special interest group meeting with others SIG</a:t>
            </a:r>
          </a:p>
          <a:p>
            <a:pPr algn="ctr"/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1D46FB-A788-B6B6-97FC-BDDDB4B2C426}"/>
              </a:ext>
            </a:extLst>
          </p:cNvPr>
          <p:cNvCxnSpPr>
            <a:cxnSpLocks/>
          </p:cNvCxnSpPr>
          <p:nvPr/>
        </p:nvCxnSpPr>
        <p:spPr>
          <a:xfrm flipH="1">
            <a:off x="7029195" y="3853540"/>
            <a:ext cx="7755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60E86A6-4927-76A9-0D79-E7EB19869809}"/>
              </a:ext>
            </a:extLst>
          </p:cNvPr>
          <p:cNvCxnSpPr>
            <a:cxnSpLocks/>
          </p:cNvCxnSpPr>
          <p:nvPr/>
        </p:nvCxnSpPr>
        <p:spPr>
          <a:xfrm>
            <a:off x="3962847" y="3878692"/>
            <a:ext cx="7677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7E300E8-FF90-3678-6AD0-740EA44783A3}"/>
              </a:ext>
            </a:extLst>
          </p:cNvPr>
          <p:cNvCxnSpPr>
            <a:cxnSpLocks/>
          </p:cNvCxnSpPr>
          <p:nvPr/>
        </p:nvCxnSpPr>
        <p:spPr>
          <a:xfrm rot="2700000">
            <a:off x="4334322" y="3088117"/>
            <a:ext cx="7677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FB8C2273-15B3-C5DF-2104-864D31E7BB4A}"/>
              </a:ext>
            </a:extLst>
          </p:cNvPr>
          <p:cNvCxnSpPr>
            <a:cxnSpLocks/>
          </p:cNvCxnSpPr>
          <p:nvPr/>
        </p:nvCxnSpPr>
        <p:spPr>
          <a:xfrm rot="18900000" flipH="1">
            <a:off x="6685768" y="3091410"/>
            <a:ext cx="7677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568A39D-4D18-8C66-0D18-7CCBD5A377F3}"/>
              </a:ext>
            </a:extLst>
          </p:cNvPr>
          <p:cNvCxnSpPr>
            <a:cxnSpLocks/>
          </p:cNvCxnSpPr>
          <p:nvPr/>
        </p:nvCxnSpPr>
        <p:spPr>
          <a:xfrm rot="2700000" flipH="1" flipV="1">
            <a:off x="6686985" y="4622117"/>
            <a:ext cx="7677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AF5C20B3-C7E7-8287-26B9-66550FABD10A}"/>
              </a:ext>
            </a:extLst>
          </p:cNvPr>
          <p:cNvCxnSpPr>
            <a:cxnSpLocks/>
          </p:cNvCxnSpPr>
          <p:nvPr/>
        </p:nvCxnSpPr>
        <p:spPr>
          <a:xfrm rot="18900000" flipV="1">
            <a:off x="4414038" y="4703474"/>
            <a:ext cx="7677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57FDEC06-3D63-F4ED-40A1-A3C36A0EEF56}"/>
              </a:ext>
            </a:extLst>
          </p:cNvPr>
          <p:cNvCxnSpPr>
            <a:cxnSpLocks/>
          </p:cNvCxnSpPr>
          <p:nvPr/>
        </p:nvCxnSpPr>
        <p:spPr>
          <a:xfrm rot="5400000">
            <a:off x="5533498" y="2715458"/>
            <a:ext cx="7677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EB945D10-021F-C8D2-32BF-1463B5797CB5}"/>
              </a:ext>
            </a:extLst>
          </p:cNvPr>
          <p:cNvCxnSpPr>
            <a:cxnSpLocks/>
          </p:cNvCxnSpPr>
          <p:nvPr/>
        </p:nvCxnSpPr>
        <p:spPr>
          <a:xfrm rot="16200000" flipV="1">
            <a:off x="5533498" y="4948250"/>
            <a:ext cx="7677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373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E9CBA-DBCC-B05E-C15D-D753FD69B2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65971"/>
            <a:ext cx="9144000" cy="3617589"/>
          </a:xfrm>
        </p:spPr>
        <p:txBody>
          <a:bodyPr>
            <a:normAutofit fontScale="90000"/>
          </a:bodyPr>
          <a:lstStyle/>
          <a:p>
            <a:pPr fontAlgn="base"/>
            <a:br>
              <a:rPr lang="en-US" b="1" i="0" dirty="0">
                <a:solidFill>
                  <a:srgbClr val="161515"/>
                </a:solidFill>
                <a:effectLst/>
                <a:latin typeface="firasans"/>
              </a:rPr>
            </a:br>
            <a:br>
              <a:rPr lang="en-US" b="1" i="0" dirty="0">
                <a:solidFill>
                  <a:srgbClr val="161515"/>
                </a:solidFill>
                <a:effectLst/>
                <a:latin typeface="firasans"/>
              </a:rPr>
            </a:br>
            <a:br>
              <a:rPr lang="en-US" b="1" i="0" dirty="0">
                <a:solidFill>
                  <a:srgbClr val="161515"/>
                </a:solidFill>
                <a:effectLst/>
                <a:latin typeface="firasans"/>
              </a:rPr>
            </a:br>
            <a:br>
              <a:rPr lang="en-US" b="1" i="0" dirty="0">
                <a:solidFill>
                  <a:srgbClr val="161515"/>
                </a:solidFill>
                <a:effectLst/>
                <a:latin typeface="firasans"/>
              </a:rPr>
            </a:br>
            <a:br>
              <a:rPr lang="en-US" b="1" i="0" dirty="0">
                <a:solidFill>
                  <a:srgbClr val="161515"/>
                </a:solidFill>
                <a:effectLst/>
                <a:latin typeface="firasans"/>
              </a:rPr>
            </a:br>
            <a:r>
              <a:rPr lang="en-US" b="1" dirty="0">
                <a:latin typeface="firasans"/>
              </a:rPr>
              <a:t>The formation and aims of International Biology and Clinical Consultant Group (LBCCG)</a:t>
            </a:r>
            <a:br>
              <a:rPr lang="en-US" b="1" dirty="0"/>
            </a:br>
            <a:r>
              <a:rPr lang="en-US" sz="2700" b="1" dirty="0"/>
              <a:t> </a:t>
            </a:r>
            <a:br>
              <a:rPr lang="en-GB" sz="2700" b="1" dirty="0"/>
            </a:br>
            <a:br>
              <a:rPr lang="en-GB" sz="2700" b="1" dirty="0"/>
            </a:br>
            <a:r>
              <a:rPr lang="en-US" sz="2700" b="1" i="0" dirty="0" err="1">
                <a:solidFill>
                  <a:srgbClr val="161515"/>
                </a:solidFill>
                <a:effectLst/>
                <a:latin typeface="firasans"/>
              </a:rPr>
              <a:t>LhARA</a:t>
            </a:r>
            <a:r>
              <a:rPr lang="en-US" sz="2700" b="1" i="0" dirty="0">
                <a:solidFill>
                  <a:srgbClr val="161515"/>
                </a:solidFill>
                <a:effectLst/>
                <a:latin typeface="firasans"/>
              </a:rPr>
              <a:t>: the Laser-hybrid Accelerator for Radiobiological Applications</a:t>
            </a:r>
            <a:br>
              <a:rPr lang="en-US" b="1" i="0" dirty="0">
                <a:solidFill>
                  <a:srgbClr val="161515"/>
                </a:solidFill>
                <a:effectLst/>
                <a:latin typeface="firasans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895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B337C2F-F4B9-764C-45E5-86A1306E17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0176" y="5338644"/>
            <a:ext cx="12202176" cy="1519355"/>
            <a:chOff x="-10176" y="5338644"/>
            <a:chExt cx="12202176" cy="15193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E1E11FF-4A87-A65F-DAEC-E20057A3F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V="1">
              <a:off x="5331238" y="-2767"/>
              <a:ext cx="1519350" cy="12202174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719AAC3-64F6-CEDF-0B56-5C0C6BD3C6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V="1">
              <a:off x="8906919" y="3566802"/>
              <a:ext cx="1507122" cy="5063040"/>
            </a:xfrm>
            <a:prstGeom prst="rect">
              <a:avLst/>
            </a:prstGeom>
            <a:gradFill>
              <a:gsLst>
                <a:gs pos="5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A0DE637-E8FB-63A7-A5E2-E28DBE1A41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V="1">
              <a:off x="3921534" y="1406934"/>
              <a:ext cx="1519355" cy="9382775"/>
            </a:xfrm>
            <a:prstGeom prst="rect">
              <a:avLst/>
            </a:prstGeom>
            <a:gradFill>
              <a:gsLst>
                <a:gs pos="2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02FE86-782D-1F04-3EFF-6A1A7EBFC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113" y="903044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b="1" dirty="0"/>
              <a:t>The aims of LBCCG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endParaRPr lang="en-US" sz="1000" b="1" dirty="0"/>
          </a:p>
          <a:p>
            <a:r>
              <a:rPr lang="en-GB" sz="2400" dirty="0"/>
              <a:t>Support </a:t>
            </a:r>
            <a:r>
              <a:rPr lang="en-GB" sz="2400" dirty="0" err="1"/>
              <a:t>LhARA</a:t>
            </a:r>
            <a:r>
              <a:rPr lang="en-GB" sz="2400" dirty="0"/>
              <a:t> development programme</a:t>
            </a:r>
          </a:p>
          <a:p>
            <a:r>
              <a:rPr lang="en-GB" sz="2400" dirty="0"/>
              <a:t>Undertake horizon scanning and other stakeholder identification</a:t>
            </a:r>
          </a:p>
          <a:p>
            <a:r>
              <a:rPr lang="en-GB" sz="2400" dirty="0"/>
              <a:t>Define those tumours that would benefit from high LET ion radiation</a:t>
            </a:r>
          </a:p>
          <a:p>
            <a:r>
              <a:rPr lang="en-GB" sz="2400" dirty="0"/>
              <a:t>Help support MRC and CRUK in their engagement and advocate for us </a:t>
            </a:r>
          </a:p>
        </p:txBody>
      </p:sp>
    </p:spTree>
    <p:extLst>
      <p:ext uri="{BB962C8B-B14F-4D97-AF65-F5344CB8AC3E}">
        <p14:creationId xmlns:p14="http://schemas.microsoft.com/office/powerpoint/2010/main" val="2119046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14ED94A-C85D-4CD3-4205-438D21CE6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9217" y="-1"/>
            <a:ext cx="5213267" cy="6883030"/>
            <a:chOff x="-19217" y="-1"/>
            <a:chExt cx="5213267" cy="688303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642BDB2-BF67-1D53-1C70-0B41D709E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06" y="0"/>
              <a:ext cx="5204956" cy="6883029"/>
            </a:xfrm>
            <a:prstGeom prst="rect">
              <a:avLst/>
            </a:prstGeom>
            <a:gradFill>
              <a:gsLst>
                <a:gs pos="7000">
                  <a:schemeClr val="accent2"/>
                </a:gs>
                <a:gs pos="100000">
                  <a:schemeClr val="accent5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8E0D8CE-5DBF-B664-EB48-C29BF8AB4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19217" y="1731909"/>
              <a:ext cx="5204963" cy="51444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60000">
                  <a:schemeClr val="accent5">
                    <a:lumMod val="60000"/>
                    <a:lumOff val="40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FD140CE-7DE2-C88F-5EAE-F45EB69E6A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10" y="6723"/>
              <a:ext cx="3834567" cy="6876300"/>
            </a:xfrm>
            <a:prstGeom prst="rect">
              <a:avLst/>
            </a:prstGeom>
            <a:gradFill flip="none" rotWithShape="1">
              <a:gsLst>
                <a:gs pos="3000">
                  <a:schemeClr val="accent2">
                    <a:lumMod val="60000"/>
                    <a:lumOff val="40000"/>
                    <a:alpha val="78000"/>
                  </a:schemeClr>
                </a:gs>
                <a:gs pos="42000">
                  <a:schemeClr val="accent2"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57E87E3-413F-10EF-63D8-6016E986C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-844601" y="833689"/>
              <a:ext cx="6872341" cy="5204961"/>
            </a:xfrm>
            <a:prstGeom prst="rect">
              <a:avLst/>
            </a:prstGeom>
            <a:gradFill>
              <a:gsLst>
                <a:gs pos="0">
                  <a:schemeClr val="accent5">
                    <a:alpha val="86000"/>
                  </a:schemeClr>
                </a:gs>
                <a:gs pos="57000">
                  <a:schemeClr val="accent2">
                    <a:alpha val="0"/>
                  </a:schemeClr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398A9F7-B33C-376C-CF2B-A3CBF07BF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972" y="2811232"/>
            <a:ext cx="3702580" cy="1616203"/>
          </a:xfrm>
        </p:spPr>
        <p:txBody>
          <a:bodyPr anchor="b">
            <a:noAutofit/>
          </a:bodyPr>
          <a:lstStyle/>
          <a:p>
            <a:pPr algn="ctr"/>
            <a:r>
              <a:rPr lang="en-US" sz="5400" b="1" dirty="0">
                <a:latin typeface="+mn-lt"/>
              </a:rPr>
              <a:t>LBCCG </a:t>
            </a:r>
            <a:br>
              <a:rPr lang="en-US" sz="5400" b="1" dirty="0">
                <a:latin typeface="+mn-lt"/>
              </a:rPr>
            </a:br>
            <a:r>
              <a:rPr lang="en-US" sz="5400" b="1" dirty="0">
                <a:latin typeface="+mn-lt"/>
              </a:rPr>
              <a:t>Proposed Members</a:t>
            </a:r>
            <a:endParaRPr lang="en-GB" sz="5400" b="1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6E2705-E353-686D-4970-9089DAC5193F}"/>
              </a:ext>
            </a:extLst>
          </p:cNvPr>
          <p:cNvSpPr txBox="1"/>
          <p:nvPr/>
        </p:nvSpPr>
        <p:spPr>
          <a:xfrm>
            <a:off x="7660430" y="843677"/>
            <a:ext cx="280851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u="sng" dirty="0"/>
              <a:t>United Kingdom :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Anthony Chalmers</a:t>
            </a:r>
          </a:p>
          <a:p>
            <a:pPr algn="just"/>
            <a:r>
              <a:rPr lang="en-US" dirty="0"/>
              <a:t>Adrian </a:t>
            </a:r>
            <a:r>
              <a:rPr lang="en-US" dirty="0" err="1"/>
              <a:t>Crellin</a:t>
            </a:r>
            <a:endParaRPr lang="en-US" dirty="0"/>
          </a:p>
          <a:p>
            <a:pPr algn="just"/>
            <a:r>
              <a:rPr lang="en-US" dirty="0"/>
              <a:t>Kevin Harrington </a:t>
            </a:r>
          </a:p>
          <a:p>
            <a:pPr algn="just"/>
            <a:r>
              <a:rPr lang="en-US" dirty="0"/>
              <a:t>Tim Maughan </a:t>
            </a:r>
          </a:p>
          <a:p>
            <a:pPr algn="just"/>
            <a:r>
              <a:rPr lang="en-US" dirty="0"/>
              <a:t>Ajay </a:t>
            </a:r>
            <a:r>
              <a:rPr lang="en-US" dirty="0" err="1"/>
              <a:t>Aggrawal</a:t>
            </a:r>
            <a:endParaRPr lang="en-US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b="1" u="sng" dirty="0"/>
              <a:t>International: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Britan Sorensen</a:t>
            </a:r>
          </a:p>
          <a:p>
            <a:pPr algn="just"/>
            <a:r>
              <a:rPr lang="en-US" dirty="0"/>
              <a:t>Norman Coleman</a:t>
            </a:r>
          </a:p>
          <a:p>
            <a:pPr algn="just"/>
            <a:r>
              <a:rPr lang="en-US" dirty="0"/>
              <a:t>Philip </a:t>
            </a:r>
            <a:r>
              <a:rPr lang="en-US" dirty="0" err="1"/>
              <a:t>Labonne</a:t>
            </a:r>
            <a:r>
              <a:rPr lang="en-US" dirty="0"/>
              <a:t> </a:t>
            </a:r>
          </a:p>
          <a:p>
            <a:pPr algn="just"/>
            <a:r>
              <a:rPr lang="en-US" dirty="0"/>
              <a:t>Jens Overgaard</a:t>
            </a:r>
          </a:p>
          <a:p>
            <a:pPr algn="just"/>
            <a:r>
              <a:rPr lang="en-US" dirty="0"/>
              <a:t>Jim Betts</a:t>
            </a:r>
          </a:p>
          <a:p>
            <a:pPr algn="just"/>
            <a:r>
              <a:rPr lang="en-US" dirty="0"/>
              <a:t>Simon Powell</a:t>
            </a:r>
          </a:p>
        </p:txBody>
      </p:sp>
    </p:spTree>
    <p:extLst>
      <p:ext uri="{BB962C8B-B14F-4D97-AF65-F5344CB8AC3E}">
        <p14:creationId xmlns:p14="http://schemas.microsoft.com/office/powerpoint/2010/main" val="339239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B337C2F-F4B9-764C-45E5-86A1306E17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0176" y="5338644"/>
            <a:ext cx="12202176" cy="1519355"/>
            <a:chOff x="-10176" y="5338644"/>
            <a:chExt cx="12202176" cy="15193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E1E11FF-4A87-A65F-DAEC-E20057A3F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V="1">
              <a:off x="5331238" y="-2767"/>
              <a:ext cx="1519350" cy="12202174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719AAC3-64F6-CEDF-0B56-5C0C6BD3C6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V="1">
              <a:off x="8906919" y="3566802"/>
              <a:ext cx="1507122" cy="5063040"/>
            </a:xfrm>
            <a:prstGeom prst="rect">
              <a:avLst/>
            </a:prstGeom>
            <a:gradFill>
              <a:gsLst>
                <a:gs pos="5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A0DE637-E8FB-63A7-A5E2-E28DBE1A41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V="1">
              <a:off x="3921534" y="1406934"/>
              <a:ext cx="1519355" cy="9382775"/>
            </a:xfrm>
            <a:prstGeom prst="rect">
              <a:avLst/>
            </a:prstGeom>
            <a:gradFill>
              <a:gsLst>
                <a:gs pos="2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02FE86-782D-1F04-3EFF-6A1A7EBFC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4982"/>
            <a:ext cx="10515600" cy="3062454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b="1" dirty="0"/>
              <a:t>First LBCCG meeting – Spring 2024</a:t>
            </a:r>
          </a:p>
          <a:p>
            <a:pPr marL="0" indent="0">
              <a:buNone/>
            </a:pPr>
            <a:endParaRPr lang="en-US" sz="1000" b="1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Following the formation of LBCCG, first LBCCG meting will take place in Spring 2024. </a:t>
            </a:r>
          </a:p>
          <a:p>
            <a:pPr marL="0" indent="0">
              <a:buNone/>
            </a:pPr>
            <a:r>
              <a:rPr lang="en-US" sz="2400" dirty="0"/>
              <a:t>Date and full agenda to be confirmed.</a:t>
            </a:r>
          </a:p>
          <a:p>
            <a:pPr marL="0" indent="0">
              <a:buNone/>
            </a:pPr>
            <a:r>
              <a:rPr lang="en-US" sz="2400" dirty="0"/>
              <a:t>Purpose &amp; aims of the meeting: For discussion</a:t>
            </a:r>
          </a:p>
        </p:txBody>
      </p:sp>
    </p:spTree>
    <p:extLst>
      <p:ext uri="{BB962C8B-B14F-4D97-AF65-F5344CB8AC3E}">
        <p14:creationId xmlns:p14="http://schemas.microsoft.com/office/powerpoint/2010/main" val="2487152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4EA0A09007754A92777CD64FAAA52A" ma:contentTypeVersion="7" ma:contentTypeDescription="Create a new document." ma:contentTypeScope="" ma:versionID="5967de7505861dab6cef3ccc243a4580">
  <xsd:schema xmlns:xsd="http://www.w3.org/2001/XMLSchema" xmlns:xs="http://www.w3.org/2001/XMLSchema" xmlns:p="http://schemas.microsoft.com/office/2006/metadata/properties" xmlns:ns2="90a99d52-ba47-4372-93dd-ce72592d55a3" targetNamespace="http://schemas.microsoft.com/office/2006/metadata/properties" ma:root="true" ma:fieldsID="1505e7e4fed7d4bf25fd9f97a0946d62" ns2:_="">
    <xsd:import namespace="90a99d52-ba47-4372-93dd-ce72592d55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a99d52-ba47-4372-93dd-ce72592d55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D0E3D5-58E5-400D-88D0-531887BEA73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1D5D40-5AAD-4305-A1B0-8D581F6DAD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a99d52-ba47-4372-93dd-ce72592d55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8867693-88C5-4367-9F0C-517C67ED0905}">
  <ds:schemaRefs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90a99d52-ba47-4372-93dd-ce72592d55a3"/>
    <ds:schemaRef ds:uri="http://schemas.microsoft.com/office/infopath/2007/PartnerControls"/>
    <ds:schemaRef ds:uri="http://schemas.microsoft.com/office/2006/metadata/propertie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Microsoft Office PowerPoint</Application>
  <PresentationFormat>Widescreen</PresentationFormat>
  <Paragraphs>69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firasans</vt:lpstr>
      <vt:lpstr>Office Theme</vt:lpstr>
      <vt:lpstr>        </vt:lpstr>
      <vt:lpstr>Professional body engagement</vt:lpstr>
      <vt:lpstr>     The formation and aims of International Biology and Clinical Consultant Group (LBCCG)    LhARA: the Laser-hybrid Accelerator for Radiobiological Applications </vt:lpstr>
      <vt:lpstr>PowerPoint Presentation</vt:lpstr>
      <vt:lpstr>LBCCG  Proposed Members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 Price</dc:creator>
  <cp:lastModifiedBy>Martina Pokorna</cp:lastModifiedBy>
  <cp:revision>7</cp:revision>
  <dcterms:created xsi:type="dcterms:W3CDTF">2023-11-26T14:13:33Z</dcterms:created>
  <dcterms:modified xsi:type="dcterms:W3CDTF">2023-12-19T12:16:00Z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0x010100424EA0A09007754A92777CD64FAAA52A</vt:lpwstr>
  </property>
</Properties>
</file>