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14"/>
  </p:notesMasterIdLst>
  <p:sldIdLst>
    <p:sldId id="256" r:id="rId3"/>
    <p:sldId id="1528" r:id="rId4"/>
    <p:sldId id="1526" r:id="rId5"/>
    <p:sldId id="1547" r:id="rId6"/>
    <p:sldId id="1520" r:id="rId7"/>
    <p:sldId id="1548" r:id="rId8"/>
    <p:sldId id="258" r:id="rId9"/>
    <p:sldId id="259" r:id="rId10"/>
    <p:sldId id="1545" r:id="rId11"/>
    <p:sldId id="1521" r:id="rId12"/>
    <p:sldId id="154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E6D3"/>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22"/>
    <p:restoredTop sz="94694"/>
  </p:normalViewPr>
  <p:slideViewPr>
    <p:cSldViewPr snapToGrid="0" snapToObjects="1">
      <p:cViewPr varScale="1">
        <p:scale>
          <a:sx n="124" d="100"/>
          <a:sy n="124" d="100"/>
        </p:scale>
        <p:origin x="1088" y="168"/>
      </p:cViewPr>
      <p:guideLst>
        <p:guide orient="horz" pos="2160"/>
        <p:guide pos="3840"/>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086D37-0954-7E4B-8F32-EBEAFC34966C}" type="datetimeFigureOut">
              <a:rPr lang="en-US" smtClean="0"/>
              <a:t>12/19/23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7BC606-1307-F541-9D91-A1E2DB8CC3EC}" type="slidenum">
              <a:rPr lang="en-US" smtClean="0"/>
              <a:t>‹#›</a:t>
            </a:fld>
            <a:endParaRPr lang="en-US"/>
          </a:p>
        </p:txBody>
      </p:sp>
    </p:spTree>
    <p:extLst>
      <p:ext uri="{BB962C8B-B14F-4D97-AF65-F5344CB8AC3E}">
        <p14:creationId xmlns:p14="http://schemas.microsoft.com/office/powerpoint/2010/main" val="78324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21736ab885e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21736ab885e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Fernandez -No strong correlation was found between ILS and any of the dosimetric parameters when all data were included in the analysis (ALL), regardless of the preclinical SFRT mode used. However, strong correlations appeared when MRT and MBRT were analyzed separately.</a:t>
            </a:r>
            <a:endParaRPr/>
          </a:p>
          <a:p>
            <a:pPr marL="0" lvl="0" indent="0" algn="l" rtl="0">
              <a:spcBef>
                <a:spcPts val="0"/>
              </a:spcBef>
              <a:spcAft>
                <a:spcPts val="0"/>
              </a:spcAft>
              <a:buNone/>
            </a:pPr>
            <a:r>
              <a:rPr lang="en"/>
              <a:t>MBRT &gt; 100 micrometers wide</a:t>
            </a:r>
            <a:endParaRPr/>
          </a:p>
          <a:p>
            <a:pPr marL="0" lvl="0" indent="0" algn="l" rtl="0">
              <a:spcBef>
                <a:spcPts val="0"/>
              </a:spcBef>
              <a:spcAft>
                <a:spcPts val="0"/>
              </a:spcAft>
              <a:buNone/>
            </a:pPr>
            <a:r>
              <a:rPr lang="en"/>
              <a:t>MRT &lt;= 100 </a:t>
            </a:r>
            <a:r>
              <a:rPr lang="en">
                <a:solidFill>
                  <a:schemeClr val="dk1"/>
                </a:solidFill>
              </a:rPr>
              <a:t>micrometers wide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98F7A1-B3DA-674A-8AD5-E308556564D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03854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CE1A13D5-2CDD-E98B-002B-968C8EFA539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938" y="-518160"/>
            <a:ext cx="12327875" cy="926351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3BB5725-3BBB-FC4D-83EF-96A6349A2A15}"/>
              </a:ext>
            </a:extLst>
          </p:cNvPr>
          <p:cNvSpPr>
            <a:spLocks noGrp="1"/>
          </p:cNvSpPr>
          <p:nvPr>
            <p:ph type="ctrTitle"/>
          </p:nvPr>
        </p:nvSpPr>
        <p:spPr>
          <a:xfrm>
            <a:off x="1524000" y="1122363"/>
            <a:ext cx="9144000" cy="2387600"/>
          </a:xfrm>
        </p:spPr>
        <p:txBody>
          <a:bodyPr anchor="b"/>
          <a:lstStyle>
            <a:lvl1pPr algn="r">
              <a:defRPr sz="6000" b="1">
                <a:solidFill>
                  <a:srgbClr val="002060"/>
                </a:solidFill>
              </a:defRPr>
            </a:lvl1pPr>
          </a:lstStyle>
          <a:p>
            <a:r>
              <a:rPr lang="en-GB"/>
              <a:t>Click to edit Master title style</a:t>
            </a:r>
            <a:endParaRPr lang="en-US" dirty="0"/>
          </a:p>
        </p:txBody>
      </p:sp>
      <p:sp>
        <p:nvSpPr>
          <p:cNvPr id="3" name="Subtitle 2">
            <a:extLst>
              <a:ext uri="{FF2B5EF4-FFF2-40B4-BE49-F238E27FC236}">
                <a16:creationId xmlns:a16="http://schemas.microsoft.com/office/drawing/2014/main" id="{AE21587B-48A1-CD40-8B83-E3285679429A}"/>
              </a:ext>
            </a:extLst>
          </p:cNvPr>
          <p:cNvSpPr>
            <a:spLocks noGrp="1"/>
          </p:cNvSpPr>
          <p:nvPr>
            <p:ph type="subTitle" idx="1"/>
          </p:nvPr>
        </p:nvSpPr>
        <p:spPr>
          <a:xfrm>
            <a:off x="1524000" y="3602038"/>
            <a:ext cx="9144000" cy="1655762"/>
          </a:xfrm>
        </p:spPr>
        <p:txBody>
          <a:bodyPr>
            <a:normAutofit/>
          </a:bodyPr>
          <a:lstStyle>
            <a:lvl1pPr marL="0" indent="0" algn="r">
              <a:buNone/>
              <a:defRPr sz="2800" b="1">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pic>
        <p:nvPicPr>
          <p:cNvPr id="7" name="Picture 6" descr="image001.png">
            <a:extLst>
              <a:ext uri="{FF2B5EF4-FFF2-40B4-BE49-F238E27FC236}">
                <a16:creationId xmlns:a16="http://schemas.microsoft.com/office/drawing/2014/main" id="{7C753095-58DF-1E47-9C0D-3CE3DFE4D73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3708" cy="359893"/>
          </a:xfrm>
          <a:prstGeom prst="rect">
            <a:avLst/>
          </a:prstGeom>
        </p:spPr>
      </p:pic>
      <p:sp>
        <p:nvSpPr>
          <p:cNvPr id="9" name="TextBox 8">
            <a:extLst>
              <a:ext uri="{FF2B5EF4-FFF2-40B4-BE49-F238E27FC236}">
                <a16:creationId xmlns:a16="http://schemas.microsoft.com/office/drawing/2014/main" id="{211DAF38-58B9-814D-B265-B4CEB098D14D}"/>
              </a:ext>
            </a:extLst>
          </p:cNvPr>
          <p:cNvSpPr txBox="1"/>
          <p:nvPr userDrawn="1"/>
        </p:nvSpPr>
        <p:spPr>
          <a:xfrm>
            <a:off x="4472736" y="6519446"/>
            <a:ext cx="2317558" cy="338554"/>
          </a:xfrm>
          <a:prstGeom prst="rect">
            <a:avLst/>
          </a:prstGeom>
          <a:noFill/>
        </p:spPr>
        <p:txBody>
          <a:bodyPr wrap="none" rtlCol="0">
            <a:spAutoFit/>
          </a:bodyPr>
          <a:lstStyle/>
          <a:p>
            <a:pPr algn="l"/>
            <a:r>
              <a:rPr lang="en-US" sz="1600" b="1" dirty="0">
                <a:solidFill>
                  <a:schemeClr val="tx1"/>
                </a:solidFill>
              </a:rPr>
              <a:t>K. Long;  </a:t>
            </a:r>
            <a:fld id="{B19FB069-7A70-CF49-A3CF-C9513262B04A}" type="datetime3">
              <a:rPr lang="en-GB" sz="1600" b="1" smtClean="0">
                <a:solidFill>
                  <a:schemeClr val="tx1"/>
                </a:solidFill>
              </a:rPr>
              <a:t>19 December, 2023</a:t>
            </a:fld>
            <a:endParaRPr lang="en-US" sz="1600" b="1" dirty="0">
              <a:solidFill>
                <a:schemeClr val="tx1"/>
              </a:solidFill>
            </a:endParaRPr>
          </a:p>
        </p:txBody>
      </p:sp>
      <p:pic>
        <p:nvPicPr>
          <p:cNvPr id="11" name="Picture 10" descr="A close up of a logo&#10;&#10;Description automatically generated">
            <a:extLst>
              <a:ext uri="{FF2B5EF4-FFF2-40B4-BE49-F238E27FC236}">
                <a16:creationId xmlns:a16="http://schemas.microsoft.com/office/drawing/2014/main" id="{3623A61B-8043-9E43-99F2-D218C14E5C9E}"/>
              </a:ext>
            </a:extLst>
          </p:cNvPr>
          <p:cNvPicPr>
            <a:picLocks noChangeAspect="1"/>
          </p:cNvPicPr>
          <p:nvPr userDrawn="1"/>
        </p:nvPicPr>
        <p:blipFill>
          <a:blip r:embed="rId4"/>
          <a:stretch>
            <a:fillRect/>
          </a:stretch>
        </p:blipFill>
        <p:spPr>
          <a:xfrm>
            <a:off x="10555302" y="6072572"/>
            <a:ext cx="1636698" cy="779380"/>
          </a:xfrm>
          <a:prstGeom prst="rect">
            <a:avLst/>
          </a:prstGeom>
        </p:spPr>
      </p:pic>
      <p:pic>
        <p:nvPicPr>
          <p:cNvPr id="5" name="Picture 4" descr="A picture containing icon&#10;&#10;Description automatically generated">
            <a:extLst>
              <a:ext uri="{FF2B5EF4-FFF2-40B4-BE49-F238E27FC236}">
                <a16:creationId xmlns:a16="http://schemas.microsoft.com/office/drawing/2014/main" id="{6D638904-28E6-6D4D-8E2F-98175B8EC10C}"/>
              </a:ext>
            </a:extLst>
          </p:cNvPr>
          <p:cNvPicPr>
            <a:picLocks noChangeAspect="1"/>
          </p:cNvPicPr>
          <p:nvPr userDrawn="1"/>
        </p:nvPicPr>
        <p:blipFill>
          <a:blip r:embed="rId5"/>
          <a:stretch>
            <a:fillRect/>
          </a:stretch>
        </p:blipFill>
        <p:spPr>
          <a:xfrm>
            <a:off x="10701032" y="-17363"/>
            <a:ext cx="1466583" cy="377256"/>
          </a:xfrm>
          <a:prstGeom prst="rect">
            <a:avLst/>
          </a:prstGeom>
        </p:spPr>
      </p:pic>
      <p:pic>
        <p:nvPicPr>
          <p:cNvPr id="10" name="Picture 9" descr="Logo&#10;&#10;Description automatically generated with medium confidence">
            <a:extLst>
              <a:ext uri="{FF2B5EF4-FFF2-40B4-BE49-F238E27FC236}">
                <a16:creationId xmlns:a16="http://schemas.microsoft.com/office/drawing/2014/main" id="{7FB27F37-5029-264F-83A9-85FFD872F8F0}"/>
              </a:ext>
            </a:extLst>
          </p:cNvPr>
          <p:cNvPicPr>
            <a:picLocks noChangeAspect="1"/>
          </p:cNvPicPr>
          <p:nvPr userDrawn="1"/>
        </p:nvPicPr>
        <p:blipFill>
          <a:blip r:embed="rId6"/>
          <a:stretch>
            <a:fillRect/>
          </a:stretch>
        </p:blipFill>
        <p:spPr>
          <a:xfrm>
            <a:off x="0" y="6167120"/>
            <a:ext cx="2031428" cy="684832"/>
          </a:xfrm>
          <a:prstGeom prst="rect">
            <a:avLst/>
          </a:prstGeom>
        </p:spPr>
      </p:pic>
    </p:spTree>
    <p:extLst>
      <p:ext uri="{BB962C8B-B14F-4D97-AF65-F5344CB8AC3E}">
        <p14:creationId xmlns:p14="http://schemas.microsoft.com/office/powerpoint/2010/main" val="163394345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785B0-BE4E-CD49-A4DA-6AD90DEA588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B9483BF-910A-054A-9FAC-0B27251F7C4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3AE9D18-4E71-7A41-AD75-6101BD6E06E8}"/>
              </a:ext>
            </a:extLst>
          </p:cNvPr>
          <p:cNvSpPr>
            <a:spLocks noGrp="1"/>
          </p:cNvSpPr>
          <p:nvPr>
            <p:ph type="dt" sz="half" idx="10"/>
          </p:nvPr>
        </p:nvSpPr>
        <p:spPr/>
        <p:txBody>
          <a:bodyPr/>
          <a:lstStyle/>
          <a:p>
            <a:fld id="{723E5577-9D3A-5740-895E-D28D2517BFB7}" type="datetimeFigureOut">
              <a:rPr lang="en-US" smtClean="0"/>
              <a:t>12/19/23</a:t>
            </a:fld>
            <a:endParaRPr lang="en-US" dirty="0"/>
          </a:p>
        </p:txBody>
      </p:sp>
      <p:sp>
        <p:nvSpPr>
          <p:cNvPr id="5" name="Footer Placeholder 4">
            <a:extLst>
              <a:ext uri="{FF2B5EF4-FFF2-40B4-BE49-F238E27FC236}">
                <a16:creationId xmlns:a16="http://schemas.microsoft.com/office/drawing/2014/main" id="{0CD7E5A4-7C58-7448-B8B0-8B692D3AE04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C04ED69-253A-2C46-9FF9-2BBC61DF7AB6}"/>
              </a:ext>
            </a:extLst>
          </p:cNvPr>
          <p:cNvSpPr>
            <a:spLocks noGrp="1"/>
          </p:cNvSpPr>
          <p:nvPr>
            <p:ph type="sldNum" sz="quarter" idx="12"/>
          </p:nvPr>
        </p:nvSpPr>
        <p:spPr/>
        <p:txBody>
          <a:bodyPr/>
          <a:lstStyle/>
          <a:p>
            <a:fld id="{C428AF43-ECB0-2D42-8C54-5AF8A4A6F92C}" type="slidenum">
              <a:rPr lang="en-US" smtClean="0"/>
              <a:t>‹#›</a:t>
            </a:fld>
            <a:endParaRPr lang="en-US" dirty="0"/>
          </a:p>
        </p:txBody>
      </p:sp>
    </p:spTree>
    <p:extLst>
      <p:ext uri="{BB962C8B-B14F-4D97-AF65-F5344CB8AC3E}">
        <p14:creationId xmlns:p14="http://schemas.microsoft.com/office/powerpoint/2010/main" val="475344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D62473-7246-B545-9BC0-42B85409535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3EB4A34-12F1-6B49-98C8-A5C712E4009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0F01029-BF4B-554E-9213-190417BBCA1A}"/>
              </a:ext>
            </a:extLst>
          </p:cNvPr>
          <p:cNvSpPr>
            <a:spLocks noGrp="1"/>
          </p:cNvSpPr>
          <p:nvPr>
            <p:ph type="dt" sz="half" idx="10"/>
          </p:nvPr>
        </p:nvSpPr>
        <p:spPr/>
        <p:txBody>
          <a:bodyPr/>
          <a:lstStyle/>
          <a:p>
            <a:fld id="{723E5577-9D3A-5740-895E-D28D2517BFB7}" type="datetimeFigureOut">
              <a:rPr lang="en-US" smtClean="0"/>
              <a:t>12/19/23</a:t>
            </a:fld>
            <a:endParaRPr lang="en-US" dirty="0"/>
          </a:p>
        </p:txBody>
      </p:sp>
      <p:sp>
        <p:nvSpPr>
          <p:cNvPr id="5" name="Footer Placeholder 4">
            <a:extLst>
              <a:ext uri="{FF2B5EF4-FFF2-40B4-BE49-F238E27FC236}">
                <a16:creationId xmlns:a16="http://schemas.microsoft.com/office/drawing/2014/main" id="{F586C1C5-92E2-5D4D-9F4C-12114CF139D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C973916-8C01-E94A-BD99-D1D422EAA3CE}"/>
              </a:ext>
            </a:extLst>
          </p:cNvPr>
          <p:cNvSpPr>
            <a:spLocks noGrp="1"/>
          </p:cNvSpPr>
          <p:nvPr>
            <p:ph type="sldNum" sz="quarter" idx="12"/>
          </p:nvPr>
        </p:nvSpPr>
        <p:spPr/>
        <p:txBody>
          <a:bodyPr/>
          <a:lstStyle/>
          <a:p>
            <a:fld id="{C428AF43-ECB0-2D42-8C54-5AF8A4A6F92C}" type="slidenum">
              <a:rPr lang="en-US" smtClean="0"/>
              <a:t>‹#›</a:t>
            </a:fld>
            <a:endParaRPr lang="en-US" dirty="0"/>
          </a:p>
        </p:txBody>
      </p:sp>
    </p:spTree>
    <p:extLst>
      <p:ext uri="{BB962C8B-B14F-4D97-AF65-F5344CB8AC3E}">
        <p14:creationId xmlns:p14="http://schemas.microsoft.com/office/powerpoint/2010/main" val="4079098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194"/>
        <p:cNvGrpSpPr/>
        <p:nvPr/>
      </p:nvGrpSpPr>
      <p:grpSpPr>
        <a:xfrm>
          <a:off x="0" y="0"/>
          <a:ext cx="0" cy="0"/>
          <a:chOff x="0" y="0"/>
          <a:chExt cx="0" cy="0"/>
        </a:xfrm>
      </p:grpSpPr>
      <p:sp>
        <p:nvSpPr>
          <p:cNvPr id="195" name="Google Shape;195;p30"/>
          <p:cNvSpPr txBox="1">
            <a:spLocks noGrp="1"/>
          </p:cNvSpPr>
          <p:nvPr>
            <p:ph type="title"/>
          </p:nvPr>
        </p:nvSpPr>
        <p:spPr>
          <a:xfrm>
            <a:off x="960000" y="720000"/>
            <a:ext cx="102720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196" name="Google Shape;196;p30"/>
          <p:cNvSpPr txBox="1">
            <a:spLocks noGrp="1"/>
          </p:cNvSpPr>
          <p:nvPr>
            <p:ph type="sldNum" idx="12"/>
          </p:nvPr>
        </p:nvSpPr>
        <p:spPr>
          <a:xfrm>
            <a:off x="11409045" y="6333135"/>
            <a:ext cx="731600" cy="524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457873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B0EC2-1E78-1E77-982E-5870C84095B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7685FEC-8F75-99EE-A9FE-82DFD85F0C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EA607F8-4035-98A7-0091-47DC17D1791C}"/>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5" name="Footer Placeholder 4">
            <a:extLst>
              <a:ext uri="{FF2B5EF4-FFF2-40B4-BE49-F238E27FC236}">
                <a16:creationId xmlns:a16="http://schemas.microsoft.com/office/drawing/2014/main" id="{96026F30-6A11-0226-93D8-3D88B2F6CC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9E6A78-B7AC-5D41-9BEA-E93B4289A010}"/>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3468508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47B5A-9A81-0594-C2F2-161D781D77B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460CB12-165A-424E-658D-CF75613821C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2162ACC-CEDF-40D4-BE2E-6F0BBAACCB85}"/>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5" name="Footer Placeholder 4">
            <a:extLst>
              <a:ext uri="{FF2B5EF4-FFF2-40B4-BE49-F238E27FC236}">
                <a16:creationId xmlns:a16="http://schemas.microsoft.com/office/drawing/2014/main" id="{386DD03C-6605-645B-04D2-61E090A95A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42E264-6785-6928-7A64-C7DD47698D9C}"/>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2430977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25CAC-CDBA-C498-991A-3E6833F159C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D6A5545-048B-7EBD-78D1-1C5104483A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B313056-9598-AB9E-040A-4B34D201C7DA}"/>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5" name="Footer Placeholder 4">
            <a:extLst>
              <a:ext uri="{FF2B5EF4-FFF2-40B4-BE49-F238E27FC236}">
                <a16:creationId xmlns:a16="http://schemas.microsoft.com/office/drawing/2014/main" id="{9919CFEF-04A9-D53C-48C8-6A93A0D6E2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37619-8861-2A64-D993-48361AE42444}"/>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3143884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3D0D3-A818-7556-3DF8-B63D6DB27B7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0B5D65E-5658-C7D6-BD73-F2F71B81B42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9D89D8F-0611-8507-CA08-5E9A2696FE5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E73AFF7-A8D8-AACC-A749-F15F31E026D1}"/>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6" name="Footer Placeholder 5">
            <a:extLst>
              <a:ext uri="{FF2B5EF4-FFF2-40B4-BE49-F238E27FC236}">
                <a16:creationId xmlns:a16="http://schemas.microsoft.com/office/drawing/2014/main" id="{3FBC2F58-14DD-8FE7-172A-D76F347D78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B67598-E439-D9D2-E508-851DAF310401}"/>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23715310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92C24-C39E-1AEC-E4FE-A949115CD2A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A540931-C98B-CA61-AC70-5A4DD4C3B4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72F5F6B-1E65-9F8A-0BB2-02DF042E13C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1027606-D6EB-8842-1D57-A21D38C198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19CD2D5-0D58-B6FA-22D7-52DAA9591C5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50D69CE-6D05-8F28-3065-11D42DB6552E}"/>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8" name="Footer Placeholder 7">
            <a:extLst>
              <a:ext uri="{FF2B5EF4-FFF2-40B4-BE49-F238E27FC236}">
                <a16:creationId xmlns:a16="http://schemas.microsoft.com/office/drawing/2014/main" id="{28255644-A201-6104-681D-329211D4FE4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46DE76-F5B9-12BC-777F-8DE05DAB2DAB}"/>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2134364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87214-9DEC-5B59-285D-385462E87BB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E3752C0-A439-A51F-412A-E44DC4203393}"/>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4" name="Footer Placeholder 3">
            <a:extLst>
              <a:ext uri="{FF2B5EF4-FFF2-40B4-BE49-F238E27FC236}">
                <a16:creationId xmlns:a16="http://schemas.microsoft.com/office/drawing/2014/main" id="{20797796-D26E-675E-F4E3-7BE559F4C6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90C892F-AF4B-23F7-62FB-21A4A94B745F}"/>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30953693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FB61B7-1C04-8B04-0856-47C92641843B}"/>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3" name="Footer Placeholder 2">
            <a:extLst>
              <a:ext uri="{FF2B5EF4-FFF2-40B4-BE49-F238E27FC236}">
                <a16:creationId xmlns:a16="http://schemas.microsoft.com/office/drawing/2014/main" id="{D66437C5-3ADC-3972-5791-EC02A4DD13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8FB5D8-0B53-8843-0835-72A56A2A6E0E}"/>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307331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A76B9-B307-5547-9D41-EE174839CB23}"/>
              </a:ext>
            </a:extLst>
          </p:cNvPr>
          <p:cNvSpPr>
            <a:spLocks noGrp="1"/>
          </p:cNvSpPr>
          <p:nvPr>
            <p:ph type="title"/>
          </p:nvPr>
        </p:nvSpPr>
        <p:spPr>
          <a:xfrm>
            <a:off x="0" y="1"/>
            <a:ext cx="12192000" cy="640079"/>
          </a:xfrm>
        </p:spPr>
        <p:txBody>
          <a:bodyPr>
            <a:noAutofit/>
          </a:bodyPr>
          <a:lstStyle>
            <a:lvl1pPr algn="r">
              <a:defRPr sz="4000" b="1">
                <a:solidFill>
                  <a:srgbClr val="C00000"/>
                </a:solidFill>
              </a:defRPr>
            </a:lvl1pPr>
          </a:lstStyle>
          <a:p>
            <a:r>
              <a:rPr lang="en-GB"/>
              <a:t>Click to edit Master title style</a:t>
            </a:r>
            <a:endParaRPr lang="en-US" dirty="0"/>
          </a:p>
        </p:txBody>
      </p:sp>
      <p:sp>
        <p:nvSpPr>
          <p:cNvPr id="3" name="Content Placeholder 2">
            <a:extLst>
              <a:ext uri="{FF2B5EF4-FFF2-40B4-BE49-F238E27FC236}">
                <a16:creationId xmlns:a16="http://schemas.microsoft.com/office/drawing/2014/main" id="{A17AF3D8-FCDB-8A48-A784-F89A834E20B4}"/>
              </a:ext>
            </a:extLst>
          </p:cNvPr>
          <p:cNvSpPr>
            <a:spLocks noGrp="1"/>
          </p:cNvSpPr>
          <p:nvPr>
            <p:ph idx="1"/>
          </p:nvPr>
        </p:nvSpPr>
        <p:spPr>
          <a:xfrm>
            <a:off x="0" y="640080"/>
            <a:ext cx="12192000" cy="6207760"/>
          </a:xfrm>
        </p:spPr>
        <p:txBody>
          <a:bodyPr/>
          <a:lstStyle>
            <a:lvl1pPr>
              <a:defRPr sz="3600" b="1">
                <a:solidFill>
                  <a:schemeClr val="accent1">
                    <a:lumMod val="75000"/>
                  </a:schemeClr>
                </a:solidFill>
              </a:defRPr>
            </a:lvl1pPr>
            <a:lvl2pPr>
              <a:defRPr sz="3200" b="1">
                <a:solidFill>
                  <a:schemeClr val="accent1"/>
                </a:solidFill>
              </a:defRPr>
            </a:lvl2pPr>
            <a:lvl3pPr>
              <a:defRPr sz="2800" b="1">
                <a:solidFill>
                  <a:schemeClr val="accent2"/>
                </a:solidFill>
              </a:defRPr>
            </a:lvl3pPr>
            <a:lvl4pPr>
              <a:defRPr sz="2400" b="1">
                <a:solidFill>
                  <a:schemeClr val="accent4"/>
                </a:solidFill>
              </a:defRPr>
            </a:lvl4pPr>
            <a:lvl5pPr>
              <a:defRPr sz="2000" b="1">
                <a:solidFill>
                  <a:schemeClr val="accent6"/>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a:extLst>
              <a:ext uri="{FF2B5EF4-FFF2-40B4-BE49-F238E27FC236}">
                <a16:creationId xmlns:a16="http://schemas.microsoft.com/office/drawing/2014/main" id="{E4AB9E92-2D1E-6240-8373-27BDDD5B5559}"/>
              </a:ext>
            </a:extLst>
          </p:cNvPr>
          <p:cNvSpPr>
            <a:spLocks noGrp="1"/>
          </p:cNvSpPr>
          <p:nvPr>
            <p:ph type="sldNum" sz="quarter" idx="12"/>
          </p:nvPr>
        </p:nvSpPr>
        <p:spPr>
          <a:xfrm>
            <a:off x="9448800" y="6556894"/>
            <a:ext cx="2743200" cy="290195"/>
          </a:xfrm>
        </p:spPr>
        <p:txBody>
          <a:bodyPr/>
          <a:lstStyle>
            <a:lvl1pPr>
              <a:defRPr sz="1100">
                <a:solidFill>
                  <a:schemeClr val="bg1">
                    <a:lumMod val="50000"/>
                  </a:schemeClr>
                </a:solidFill>
              </a:defRPr>
            </a:lvl1pPr>
          </a:lstStyle>
          <a:p>
            <a:fld id="{C428AF43-ECB0-2D42-8C54-5AF8A4A6F92C}" type="slidenum">
              <a:rPr lang="en-US" smtClean="0"/>
              <a:pPr/>
              <a:t>‹#›</a:t>
            </a:fld>
            <a:endParaRPr lang="en-US" dirty="0"/>
          </a:p>
        </p:txBody>
      </p:sp>
      <p:pic>
        <p:nvPicPr>
          <p:cNvPr id="4" name="Picture 2">
            <a:extLst>
              <a:ext uri="{FF2B5EF4-FFF2-40B4-BE49-F238E27FC236}">
                <a16:creationId xmlns:a16="http://schemas.microsoft.com/office/drawing/2014/main" id="{0A1C2A4C-EB7C-C9CF-6480-BDEBEE9B13E3}"/>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9629"/>
          <a:stretch/>
        </p:blipFill>
        <p:spPr bwMode="auto">
          <a:xfrm>
            <a:off x="0" y="5405120"/>
            <a:ext cx="973926" cy="1452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1632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B89B9-3282-2CD3-4EF0-7672037A3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8CBCCB3-439D-38FC-C6DD-7B8B293019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D80B6E2-920F-8175-D286-EA66B0E514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314F98C-0370-519E-8116-834CDC809630}"/>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6" name="Footer Placeholder 5">
            <a:extLst>
              <a:ext uri="{FF2B5EF4-FFF2-40B4-BE49-F238E27FC236}">
                <a16:creationId xmlns:a16="http://schemas.microsoft.com/office/drawing/2014/main" id="{F6A9183D-427C-CBE4-89D5-35270B0514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F6476E-EC06-4A40-D202-1A6E7458E1BE}"/>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159092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73CB5-8775-5BEE-E10B-D82E7F7A888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9140797-6140-B001-8E2A-486A6D2F7E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FFD9801-45E9-094A-4097-CBE418EC98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770AA5F-928F-0446-29A8-7B4A66320ED1}"/>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6" name="Footer Placeholder 5">
            <a:extLst>
              <a:ext uri="{FF2B5EF4-FFF2-40B4-BE49-F238E27FC236}">
                <a16:creationId xmlns:a16="http://schemas.microsoft.com/office/drawing/2014/main" id="{46C7B73B-2A49-8B39-8B9B-A8E947511B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857073-24AE-47F3-C590-1939DCA9B3E3}"/>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4280636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B13D0-D412-ACC1-C407-5BAB82BEDF3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16748E2-3FC6-DF51-779F-396788F6374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222929-BCBA-B839-B10E-E9D6D6FD25C3}"/>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5" name="Footer Placeholder 4">
            <a:extLst>
              <a:ext uri="{FF2B5EF4-FFF2-40B4-BE49-F238E27FC236}">
                <a16:creationId xmlns:a16="http://schemas.microsoft.com/office/drawing/2014/main" id="{7F1085B8-6181-FD2A-535A-98265AC6C2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000430-45C0-5F02-1047-AC5E12302635}"/>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16751427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3E3D87-AF99-B112-B87E-B2E384D808F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01FAE0A-8C63-0DE8-FBD5-AD4EE78D0A3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93EFD17-92FF-CCD6-FC55-268B87501FC6}"/>
              </a:ext>
            </a:extLst>
          </p:cNvPr>
          <p:cNvSpPr>
            <a:spLocks noGrp="1"/>
          </p:cNvSpPr>
          <p:nvPr>
            <p:ph type="dt" sz="half" idx="10"/>
          </p:nvPr>
        </p:nvSpPr>
        <p:spPr/>
        <p:txBody>
          <a:bodyPr/>
          <a:lstStyle/>
          <a:p>
            <a:fld id="{13E306D8-B7C5-714A-8EF7-9184933FB4C4}" type="datetimeFigureOut">
              <a:rPr lang="en-US" smtClean="0"/>
              <a:t>12/19/23</a:t>
            </a:fld>
            <a:endParaRPr lang="en-US"/>
          </a:p>
        </p:txBody>
      </p:sp>
      <p:sp>
        <p:nvSpPr>
          <p:cNvPr id="5" name="Footer Placeholder 4">
            <a:extLst>
              <a:ext uri="{FF2B5EF4-FFF2-40B4-BE49-F238E27FC236}">
                <a16:creationId xmlns:a16="http://schemas.microsoft.com/office/drawing/2014/main" id="{515EC67B-7873-FDB6-C026-0C58E055C5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E1BFF8-4902-AEB8-ED12-CC07D124FC9A}"/>
              </a:ext>
            </a:extLst>
          </p:cNvPr>
          <p:cNvSpPr>
            <a:spLocks noGrp="1"/>
          </p:cNvSpPr>
          <p:nvPr>
            <p:ph type="sldNum" sz="quarter" idx="12"/>
          </p:nvPr>
        </p:nvSpPr>
        <p:spPr/>
        <p:txBody>
          <a:bodyPr/>
          <a:lstStyle/>
          <a:p>
            <a:fld id="{312F5664-AC38-FE48-98AA-89558D9A7810}" type="slidenum">
              <a:rPr lang="en-US" smtClean="0"/>
              <a:t>‹#›</a:t>
            </a:fld>
            <a:endParaRPr lang="en-US"/>
          </a:p>
        </p:txBody>
      </p:sp>
    </p:spTree>
    <p:extLst>
      <p:ext uri="{BB962C8B-B14F-4D97-AF65-F5344CB8AC3E}">
        <p14:creationId xmlns:p14="http://schemas.microsoft.com/office/powerpoint/2010/main" val="2771161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A4A06-1A91-1943-B51A-D89D1D983B37}"/>
              </a:ext>
            </a:extLst>
          </p:cNvPr>
          <p:cNvSpPr>
            <a:spLocks noGrp="1"/>
          </p:cNvSpPr>
          <p:nvPr>
            <p:ph type="title"/>
          </p:nvPr>
        </p:nvSpPr>
        <p:spPr>
          <a:xfrm>
            <a:off x="831850" y="1709738"/>
            <a:ext cx="10515600" cy="2852737"/>
          </a:xfrm>
        </p:spPr>
        <p:txBody>
          <a:bodyPr anchor="b">
            <a:normAutofit/>
          </a:bodyPr>
          <a:lstStyle>
            <a:lvl1pPr>
              <a:defRPr sz="4400" b="1">
                <a:solidFill>
                  <a:srgbClr val="C00000"/>
                </a:solidFill>
              </a:defRPr>
            </a:lvl1pPr>
          </a:lstStyle>
          <a:p>
            <a:r>
              <a:rPr lang="en-GB"/>
              <a:t>Click to edit Master title style</a:t>
            </a:r>
            <a:endParaRPr lang="en-US" dirty="0"/>
          </a:p>
        </p:txBody>
      </p:sp>
      <p:sp>
        <p:nvSpPr>
          <p:cNvPr id="3" name="Text Placeholder 2">
            <a:extLst>
              <a:ext uri="{FF2B5EF4-FFF2-40B4-BE49-F238E27FC236}">
                <a16:creationId xmlns:a16="http://schemas.microsoft.com/office/drawing/2014/main" id="{6721FAA7-C043-354A-A358-5CFD35EED8C1}"/>
              </a:ext>
            </a:extLst>
          </p:cNvPr>
          <p:cNvSpPr>
            <a:spLocks noGrp="1"/>
          </p:cNvSpPr>
          <p:nvPr>
            <p:ph type="body" idx="1"/>
          </p:nvPr>
        </p:nvSpPr>
        <p:spPr>
          <a:xfrm>
            <a:off x="831850" y="4589463"/>
            <a:ext cx="10515600" cy="1500187"/>
          </a:xfrm>
        </p:spPr>
        <p:txBody>
          <a:bodyPr/>
          <a:lstStyle>
            <a:lvl1pPr marL="0" indent="0">
              <a:buNone/>
              <a:defRPr sz="24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6" name="Slide Number Placeholder 5">
            <a:extLst>
              <a:ext uri="{FF2B5EF4-FFF2-40B4-BE49-F238E27FC236}">
                <a16:creationId xmlns:a16="http://schemas.microsoft.com/office/drawing/2014/main" id="{7F6376AA-06DB-4046-8C16-EC8D1649FD9C}"/>
              </a:ext>
            </a:extLst>
          </p:cNvPr>
          <p:cNvSpPr>
            <a:spLocks noGrp="1"/>
          </p:cNvSpPr>
          <p:nvPr>
            <p:ph type="sldNum" sz="quarter" idx="12"/>
          </p:nvPr>
        </p:nvSpPr>
        <p:spPr>
          <a:xfrm>
            <a:off x="9448800" y="6492875"/>
            <a:ext cx="2743200" cy="365125"/>
          </a:xfrm>
        </p:spPr>
        <p:txBody>
          <a:bodyPr/>
          <a:lstStyle/>
          <a:p>
            <a:fld id="{C428AF43-ECB0-2D42-8C54-5AF8A4A6F92C}" type="slidenum">
              <a:rPr lang="en-US" smtClean="0"/>
              <a:t>‹#›</a:t>
            </a:fld>
            <a:endParaRPr lang="en-US" dirty="0"/>
          </a:p>
        </p:txBody>
      </p:sp>
    </p:spTree>
    <p:extLst>
      <p:ext uri="{BB962C8B-B14F-4D97-AF65-F5344CB8AC3E}">
        <p14:creationId xmlns:p14="http://schemas.microsoft.com/office/powerpoint/2010/main" val="2941769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EFC03-EF36-714D-B45D-98DBE52BCFD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696194F-01C3-0A41-B5EE-CC458FDC040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DEDD8B-68A2-1645-9D26-2235D0A5274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AC23699-8D32-AE49-BA22-27F3AC082639}"/>
              </a:ext>
            </a:extLst>
          </p:cNvPr>
          <p:cNvSpPr>
            <a:spLocks noGrp="1"/>
          </p:cNvSpPr>
          <p:nvPr>
            <p:ph type="dt" sz="half" idx="10"/>
          </p:nvPr>
        </p:nvSpPr>
        <p:spPr/>
        <p:txBody>
          <a:bodyPr/>
          <a:lstStyle/>
          <a:p>
            <a:fld id="{723E5577-9D3A-5740-895E-D28D2517BFB7}" type="datetimeFigureOut">
              <a:rPr lang="en-US" smtClean="0"/>
              <a:t>12/19/23</a:t>
            </a:fld>
            <a:endParaRPr lang="en-US" dirty="0"/>
          </a:p>
        </p:txBody>
      </p:sp>
      <p:sp>
        <p:nvSpPr>
          <p:cNvPr id="6" name="Footer Placeholder 5">
            <a:extLst>
              <a:ext uri="{FF2B5EF4-FFF2-40B4-BE49-F238E27FC236}">
                <a16:creationId xmlns:a16="http://schemas.microsoft.com/office/drawing/2014/main" id="{6B1AC631-0972-F440-B2B3-215293F28CF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3707CAF-F107-D74E-89ED-FEE245417DA9}"/>
              </a:ext>
            </a:extLst>
          </p:cNvPr>
          <p:cNvSpPr>
            <a:spLocks noGrp="1"/>
          </p:cNvSpPr>
          <p:nvPr>
            <p:ph type="sldNum" sz="quarter" idx="12"/>
          </p:nvPr>
        </p:nvSpPr>
        <p:spPr/>
        <p:txBody>
          <a:bodyPr/>
          <a:lstStyle/>
          <a:p>
            <a:fld id="{C428AF43-ECB0-2D42-8C54-5AF8A4A6F92C}" type="slidenum">
              <a:rPr lang="en-US" smtClean="0"/>
              <a:t>‹#›</a:t>
            </a:fld>
            <a:endParaRPr lang="en-US" dirty="0"/>
          </a:p>
        </p:txBody>
      </p:sp>
    </p:spTree>
    <p:extLst>
      <p:ext uri="{BB962C8B-B14F-4D97-AF65-F5344CB8AC3E}">
        <p14:creationId xmlns:p14="http://schemas.microsoft.com/office/powerpoint/2010/main" val="2145043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3C7B1-BBA9-184B-89C6-3DD51557F56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5F1DABB-21DD-E54F-AAFB-A6898BB7B7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D0EBBFD-A6D6-904E-9B92-67C813C2B5E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463A777-7C7D-DD40-BE58-DD1490308D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50B208D-AE21-F141-B476-10382A925E0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45F8752-2A13-6B46-869B-9E6CB19111B6}"/>
              </a:ext>
            </a:extLst>
          </p:cNvPr>
          <p:cNvSpPr>
            <a:spLocks noGrp="1"/>
          </p:cNvSpPr>
          <p:nvPr>
            <p:ph type="dt" sz="half" idx="10"/>
          </p:nvPr>
        </p:nvSpPr>
        <p:spPr/>
        <p:txBody>
          <a:bodyPr/>
          <a:lstStyle/>
          <a:p>
            <a:fld id="{723E5577-9D3A-5740-895E-D28D2517BFB7}" type="datetimeFigureOut">
              <a:rPr lang="en-US" smtClean="0"/>
              <a:t>12/19/23</a:t>
            </a:fld>
            <a:endParaRPr lang="en-US" dirty="0"/>
          </a:p>
        </p:txBody>
      </p:sp>
      <p:sp>
        <p:nvSpPr>
          <p:cNvPr id="8" name="Footer Placeholder 7">
            <a:extLst>
              <a:ext uri="{FF2B5EF4-FFF2-40B4-BE49-F238E27FC236}">
                <a16:creationId xmlns:a16="http://schemas.microsoft.com/office/drawing/2014/main" id="{6BF5A9EE-2FF3-CD4A-B0C4-D6B104BED66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767DB3A0-754C-E348-BAB3-FF4B744EE7B3}"/>
              </a:ext>
            </a:extLst>
          </p:cNvPr>
          <p:cNvSpPr>
            <a:spLocks noGrp="1"/>
          </p:cNvSpPr>
          <p:nvPr>
            <p:ph type="sldNum" sz="quarter" idx="12"/>
          </p:nvPr>
        </p:nvSpPr>
        <p:spPr/>
        <p:txBody>
          <a:bodyPr/>
          <a:lstStyle/>
          <a:p>
            <a:fld id="{C428AF43-ECB0-2D42-8C54-5AF8A4A6F92C}" type="slidenum">
              <a:rPr lang="en-US" smtClean="0"/>
              <a:t>‹#›</a:t>
            </a:fld>
            <a:endParaRPr lang="en-US" dirty="0"/>
          </a:p>
        </p:txBody>
      </p:sp>
    </p:spTree>
    <p:extLst>
      <p:ext uri="{BB962C8B-B14F-4D97-AF65-F5344CB8AC3E}">
        <p14:creationId xmlns:p14="http://schemas.microsoft.com/office/powerpoint/2010/main" val="3111136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F0F02-EC1E-9A4A-9EEF-64B39356E07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E824AD6-0C3D-0E43-B870-D1CC0828A9A2}"/>
              </a:ext>
            </a:extLst>
          </p:cNvPr>
          <p:cNvSpPr>
            <a:spLocks noGrp="1"/>
          </p:cNvSpPr>
          <p:nvPr>
            <p:ph type="dt" sz="half" idx="10"/>
          </p:nvPr>
        </p:nvSpPr>
        <p:spPr/>
        <p:txBody>
          <a:bodyPr/>
          <a:lstStyle/>
          <a:p>
            <a:fld id="{723E5577-9D3A-5740-895E-D28D2517BFB7}" type="datetimeFigureOut">
              <a:rPr lang="en-US" smtClean="0"/>
              <a:t>12/19/23</a:t>
            </a:fld>
            <a:endParaRPr lang="en-US" dirty="0"/>
          </a:p>
        </p:txBody>
      </p:sp>
      <p:sp>
        <p:nvSpPr>
          <p:cNvPr id="4" name="Footer Placeholder 3">
            <a:extLst>
              <a:ext uri="{FF2B5EF4-FFF2-40B4-BE49-F238E27FC236}">
                <a16:creationId xmlns:a16="http://schemas.microsoft.com/office/drawing/2014/main" id="{EBB65CC9-FA18-294A-B371-A3F5B095C85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6C659D4-47A9-3F47-8024-B06237F611AB}"/>
              </a:ext>
            </a:extLst>
          </p:cNvPr>
          <p:cNvSpPr>
            <a:spLocks noGrp="1"/>
          </p:cNvSpPr>
          <p:nvPr>
            <p:ph type="sldNum" sz="quarter" idx="12"/>
          </p:nvPr>
        </p:nvSpPr>
        <p:spPr/>
        <p:txBody>
          <a:bodyPr/>
          <a:lstStyle/>
          <a:p>
            <a:fld id="{C428AF43-ECB0-2D42-8C54-5AF8A4A6F92C}" type="slidenum">
              <a:rPr lang="en-US" smtClean="0"/>
              <a:t>‹#›</a:t>
            </a:fld>
            <a:endParaRPr lang="en-US" dirty="0"/>
          </a:p>
        </p:txBody>
      </p:sp>
    </p:spTree>
    <p:extLst>
      <p:ext uri="{BB962C8B-B14F-4D97-AF65-F5344CB8AC3E}">
        <p14:creationId xmlns:p14="http://schemas.microsoft.com/office/powerpoint/2010/main" val="198199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8AE2210-2BCB-0041-96A8-224F79F1FA71}"/>
              </a:ext>
            </a:extLst>
          </p:cNvPr>
          <p:cNvSpPr>
            <a:spLocks noGrp="1"/>
          </p:cNvSpPr>
          <p:nvPr>
            <p:ph type="dt" sz="half" idx="10"/>
          </p:nvPr>
        </p:nvSpPr>
        <p:spPr/>
        <p:txBody>
          <a:bodyPr/>
          <a:lstStyle/>
          <a:p>
            <a:fld id="{723E5577-9D3A-5740-895E-D28D2517BFB7}" type="datetimeFigureOut">
              <a:rPr lang="en-US" smtClean="0"/>
              <a:t>12/19/23</a:t>
            </a:fld>
            <a:endParaRPr lang="en-US" dirty="0"/>
          </a:p>
        </p:txBody>
      </p:sp>
      <p:sp>
        <p:nvSpPr>
          <p:cNvPr id="3" name="Footer Placeholder 2">
            <a:extLst>
              <a:ext uri="{FF2B5EF4-FFF2-40B4-BE49-F238E27FC236}">
                <a16:creationId xmlns:a16="http://schemas.microsoft.com/office/drawing/2014/main" id="{60C67F05-E7E1-8749-9491-A4E9D08BFBF6}"/>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5E6B9F0D-7D99-084F-9553-87B4A1BFDF66}"/>
              </a:ext>
            </a:extLst>
          </p:cNvPr>
          <p:cNvSpPr>
            <a:spLocks noGrp="1"/>
          </p:cNvSpPr>
          <p:nvPr>
            <p:ph type="sldNum" sz="quarter" idx="12"/>
          </p:nvPr>
        </p:nvSpPr>
        <p:spPr/>
        <p:txBody>
          <a:bodyPr/>
          <a:lstStyle/>
          <a:p>
            <a:fld id="{C428AF43-ECB0-2D42-8C54-5AF8A4A6F92C}" type="slidenum">
              <a:rPr lang="en-US" smtClean="0"/>
              <a:t>‹#›</a:t>
            </a:fld>
            <a:endParaRPr lang="en-US" dirty="0"/>
          </a:p>
        </p:txBody>
      </p:sp>
    </p:spTree>
    <p:extLst>
      <p:ext uri="{BB962C8B-B14F-4D97-AF65-F5344CB8AC3E}">
        <p14:creationId xmlns:p14="http://schemas.microsoft.com/office/powerpoint/2010/main" val="1143882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93B9C-67C3-9844-BF1B-476953FE8E4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3FB53CC-7C9D-EF48-B305-3E1E4A1262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978FD12-DDD6-7846-B50B-364E220515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FBE2823-FAE6-0943-914F-0E7001E76A25}"/>
              </a:ext>
            </a:extLst>
          </p:cNvPr>
          <p:cNvSpPr>
            <a:spLocks noGrp="1"/>
          </p:cNvSpPr>
          <p:nvPr>
            <p:ph type="dt" sz="half" idx="10"/>
          </p:nvPr>
        </p:nvSpPr>
        <p:spPr/>
        <p:txBody>
          <a:bodyPr/>
          <a:lstStyle/>
          <a:p>
            <a:fld id="{723E5577-9D3A-5740-895E-D28D2517BFB7}" type="datetimeFigureOut">
              <a:rPr lang="en-US" smtClean="0"/>
              <a:t>12/19/23</a:t>
            </a:fld>
            <a:endParaRPr lang="en-US" dirty="0"/>
          </a:p>
        </p:txBody>
      </p:sp>
      <p:sp>
        <p:nvSpPr>
          <p:cNvPr id="6" name="Footer Placeholder 5">
            <a:extLst>
              <a:ext uri="{FF2B5EF4-FFF2-40B4-BE49-F238E27FC236}">
                <a16:creationId xmlns:a16="http://schemas.microsoft.com/office/drawing/2014/main" id="{D9E349B2-2E3A-6743-A29D-A95C114561A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C5BF894-F59E-EA41-AEBE-B41624A80B53}"/>
              </a:ext>
            </a:extLst>
          </p:cNvPr>
          <p:cNvSpPr>
            <a:spLocks noGrp="1"/>
          </p:cNvSpPr>
          <p:nvPr>
            <p:ph type="sldNum" sz="quarter" idx="12"/>
          </p:nvPr>
        </p:nvSpPr>
        <p:spPr/>
        <p:txBody>
          <a:bodyPr/>
          <a:lstStyle/>
          <a:p>
            <a:fld id="{C428AF43-ECB0-2D42-8C54-5AF8A4A6F92C}" type="slidenum">
              <a:rPr lang="en-US" smtClean="0"/>
              <a:t>‹#›</a:t>
            </a:fld>
            <a:endParaRPr lang="en-US" dirty="0"/>
          </a:p>
        </p:txBody>
      </p:sp>
    </p:spTree>
    <p:extLst>
      <p:ext uri="{BB962C8B-B14F-4D97-AF65-F5344CB8AC3E}">
        <p14:creationId xmlns:p14="http://schemas.microsoft.com/office/powerpoint/2010/main" val="2279656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07BA3-2239-984F-B148-89F4A87475F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BBF77758-9BA9-BF44-AEAE-915EE2E6FC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a:extLst>
              <a:ext uri="{FF2B5EF4-FFF2-40B4-BE49-F238E27FC236}">
                <a16:creationId xmlns:a16="http://schemas.microsoft.com/office/drawing/2014/main" id="{E97A5466-F14B-4743-ACAE-3162C629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8FDA245-2A96-8248-B711-7D76E6E2069A}"/>
              </a:ext>
            </a:extLst>
          </p:cNvPr>
          <p:cNvSpPr>
            <a:spLocks noGrp="1"/>
          </p:cNvSpPr>
          <p:nvPr>
            <p:ph type="dt" sz="half" idx="10"/>
          </p:nvPr>
        </p:nvSpPr>
        <p:spPr/>
        <p:txBody>
          <a:bodyPr/>
          <a:lstStyle/>
          <a:p>
            <a:fld id="{723E5577-9D3A-5740-895E-D28D2517BFB7}" type="datetimeFigureOut">
              <a:rPr lang="en-US" smtClean="0"/>
              <a:t>12/19/23</a:t>
            </a:fld>
            <a:endParaRPr lang="en-US" dirty="0"/>
          </a:p>
        </p:txBody>
      </p:sp>
      <p:sp>
        <p:nvSpPr>
          <p:cNvPr id="6" name="Footer Placeholder 5">
            <a:extLst>
              <a:ext uri="{FF2B5EF4-FFF2-40B4-BE49-F238E27FC236}">
                <a16:creationId xmlns:a16="http://schemas.microsoft.com/office/drawing/2014/main" id="{087A4554-968C-E446-9200-0D3A2C3FDA7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BF2D0DE-ECD4-D348-9EF2-C75CA8541E91}"/>
              </a:ext>
            </a:extLst>
          </p:cNvPr>
          <p:cNvSpPr>
            <a:spLocks noGrp="1"/>
          </p:cNvSpPr>
          <p:nvPr>
            <p:ph type="sldNum" sz="quarter" idx="12"/>
          </p:nvPr>
        </p:nvSpPr>
        <p:spPr/>
        <p:txBody>
          <a:bodyPr/>
          <a:lstStyle/>
          <a:p>
            <a:fld id="{C428AF43-ECB0-2D42-8C54-5AF8A4A6F92C}" type="slidenum">
              <a:rPr lang="en-US" smtClean="0"/>
              <a:t>‹#›</a:t>
            </a:fld>
            <a:endParaRPr lang="en-US" dirty="0"/>
          </a:p>
        </p:txBody>
      </p:sp>
    </p:spTree>
    <p:extLst>
      <p:ext uri="{BB962C8B-B14F-4D97-AF65-F5344CB8AC3E}">
        <p14:creationId xmlns:p14="http://schemas.microsoft.com/office/powerpoint/2010/main" val="2323255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70A46D-8534-1941-896D-8E002B3D05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876DC3B-1027-5441-84BC-18C39DC3A2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99904AA-4F87-3F41-A276-1F8BB69E87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3E5577-9D3A-5740-895E-D28D2517BFB7}" type="datetimeFigureOut">
              <a:rPr lang="en-US" smtClean="0"/>
              <a:t>12/19/23</a:t>
            </a:fld>
            <a:endParaRPr lang="en-US" dirty="0"/>
          </a:p>
        </p:txBody>
      </p:sp>
      <p:sp>
        <p:nvSpPr>
          <p:cNvPr id="5" name="Footer Placeholder 4">
            <a:extLst>
              <a:ext uri="{FF2B5EF4-FFF2-40B4-BE49-F238E27FC236}">
                <a16:creationId xmlns:a16="http://schemas.microsoft.com/office/drawing/2014/main" id="{7DF5271B-446B-EA4F-822F-CB42D41F16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292C8A42-D138-4942-89C5-84E4216646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28AF43-ECB0-2D42-8C54-5AF8A4A6F92C}" type="slidenum">
              <a:rPr lang="en-US" smtClean="0"/>
              <a:t>‹#›</a:t>
            </a:fld>
            <a:endParaRPr lang="en-US" dirty="0"/>
          </a:p>
        </p:txBody>
      </p:sp>
    </p:spTree>
    <p:extLst>
      <p:ext uri="{BB962C8B-B14F-4D97-AF65-F5344CB8AC3E}">
        <p14:creationId xmlns:p14="http://schemas.microsoft.com/office/powerpoint/2010/main" val="424227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5BE98D-048F-CB13-B416-7499212A60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90F59EF-5CCF-BA68-9FDE-612245D55B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E199236-AA34-E99D-8A1D-11C704EE0F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E306D8-B7C5-714A-8EF7-9184933FB4C4}" type="datetimeFigureOut">
              <a:rPr lang="en-US" smtClean="0"/>
              <a:t>12/19/23</a:t>
            </a:fld>
            <a:endParaRPr lang="en-US"/>
          </a:p>
        </p:txBody>
      </p:sp>
      <p:sp>
        <p:nvSpPr>
          <p:cNvPr id="5" name="Footer Placeholder 4">
            <a:extLst>
              <a:ext uri="{FF2B5EF4-FFF2-40B4-BE49-F238E27FC236}">
                <a16:creationId xmlns:a16="http://schemas.microsoft.com/office/drawing/2014/main" id="{91D56241-1635-6B1F-9F79-6A39366B9E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1FB9EF3-E25D-F993-818D-8BBBB4E5FF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2F5664-AC38-FE48-98AA-89558D9A7810}" type="slidenum">
              <a:rPr lang="en-US" smtClean="0"/>
              <a:t>‹#›</a:t>
            </a:fld>
            <a:endParaRPr lang="en-US"/>
          </a:p>
        </p:txBody>
      </p:sp>
    </p:spTree>
    <p:extLst>
      <p:ext uri="{BB962C8B-B14F-4D97-AF65-F5344CB8AC3E}">
        <p14:creationId xmlns:p14="http://schemas.microsoft.com/office/powerpoint/2010/main" val="71171219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4.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4.xml"/><Relationship Id="rId4" Type="http://schemas.openxmlformats.org/officeDocument/2006/relationships/image" Target="../media/image21.emf"/></Relationships>
</file>

<file path=ppt/slides/_rels/slide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BBAA3-F784-1443-B57E-CB2B839CF3E1}"/>
              </a:ext>
            </a:extLst>
          </p:cNvPr>
          <p:cNvSpPr>
            <a:spLocks noGrp="1"/>
          </p:cNvSpPr>
          <p:nvPr>
            <p:ph type="ctrTitle"/>
          </p:nvPr>
        </p:nvSpPr>
        <p:spPr>
          <a:xfrm>
            <a:off x="7472533" y="566309"/>
            <a:ext cx="4719467" cy="789342"/>
          </a:xfrm>
          <a:solidFill>
            <a:schemeClr val="tx2"/>
          </a:solidFill>
        </p:spPr>
        <p:txBody>
          <a:bodyPr>
            <a:normAutofit/>
          </a:bodyPr>
          <a:lstStyle/>
          <a:p>
            <a:r>
              <a:rPr lang="en-US" sz="4400" dirty="0">
                <a:solidFill>
                  <a:schemeClr val="accent3">
                    <a:lumMod val="60000"/>
                    <a:lumOff val="40000"/>
                  </a:schemeClr>
                </a:solidFill>
              </a:rPr>
              <a:t>Update and news</a:t>
            </a:r>
          </a:p>
        </p:txBody>
      </p:sp>
      <p:sp>
        <p:nvSpPr>
          <p:cNvPr id="3" name="Subtitle 2">
            <a:extLst>
              <a:ext uri="{FF2B5EF4-FFF2-40B4-BE49-F238E27FC236}">
                <a16:creationId xmlns:a16="http://schemas.microsoft.com/office/drawing/2014/main" id="{3B30E161-97AD-4143-99A8-BF40C40EBE86}"/>
              </a:ext>
            </a:extLst>
          </p:cNvPr>
          <p:cNvSpPr>
            <a:spLocks noGrp="1"/>
          </p:cNvSpPr>
          <p:nvPr>
            <p:ph type="subTitle" idx="1"/>
          </p:nvPr>
        </p:nvSpPr>
        <p:spPr/>
        <p:txBody>
          <a:bodyPr/>
          <a:lstStyle/>
          <a:p>
            <a:endParaRPr lang="en-US" dirty="0">
              <a:solidFill>
                <a:srgbClr val="C00000"/>
              </a:solidFill>
            </a:endParaRPr>
          </a:p>
        </p:txBody>
      </p:sp>
      <p:sp>
        <p:nvSpPr>
          <p:cNvPr id="4" name="TextBox 3">
            <a:extLst>
              <a:ext uri="{FF2B5EF4-FFF2-40B4-BE49-F238E27FC236}">
                <a16:creationId xmlns:a16="http://schemas.microsoft.com/office/drawing/2014/main" id="{D1E1ACA1-5C67-7EDF-B053-74674EB6AC24}"/>
              </a:ext>
            </a:extLst>
          </p:cNvPr>
          <p:cNvSpPr txBox="1"/>
          <p:nvPr/>
        </p:nvSpPr>
        <p:spPr>
          <a:xfrm>
            <a:off x="-678094" y="5332288"/>
            <a:ext cx="184731" cy="369332"/>
          </a:xfrm>
          <a:prstGeom prst="rect">
            <a:avLst/>
          </a:prstGeom>
          <a:noFill/>
        </p:spPr>
        <p:txBody>
          <a:bodyPr wrap="none" rtlCol="0">
            <a:spAutoFit/>
          </a:bodyPr>
          <a:lstStyle/>
          <a:p>
            <a:endParaRPr lang="en-US" dirty="0"/>
          </a:p>
        </p:txBody>
      </p:sp>
      <p:sp>
        <p:nvSpPr>
          <p:cNvPr id="5" name="TextBox 4">
            <a:extLst>
              <a:ext uri="{FF2B5EF4-FFF2-40B4-BE49-F238E27FC236}">
                <a16:creationId xmlns:a16="http://schemas.microsoft.com/office/drawing/2014/main" id="{282EBF26-3701-3BC7-C740-21111710B8D2}"/>
              </a:ext>
            </a:extLst>
          </p:cNvPr>
          <p:cNvSpPr txBox="1"/>
          <p:nvPr/>
        </p:nvSpPr>
        <p:spPr>
          <a:xfrm>
            <a:off x="5640512" y="986319"/>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548082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51D57-15B3-90A1-26D0-AD21F7539515}"/>
              </a:ext>
            </a:extLst>
          </p:cNvPr>
          <p:cNvSpPr>
            <a:spLocks noGrp="1"/>
          </p:cNvSpPr>
          <p:nvPr>
            <p:ph type="title"/>
          </p:nvPr>
        </p:nvSpPr>
        <p:spPr/>
        <p:txBody>
          <a:bodyPr>
            <a:normAutofit/>
          </a:bodyPr>
          <a:lstStyle/>
          <a:p>
            <a:r>
              <a:rPr lang="en-US" dirty="0"/>
              <a:t>Options – 1</a:t>
            </a:r>
          </a:p>
        </p:txBody>
      </p:sp>
      <p:sp>
        <p:nvSpPr>
          <p:cNvPr id="3" name="Content Placeholder 2">
            <a:extLst>
              <a:ext uri="{FF2B5EF4-FFF2-40B4-BE49-F238E27FC236}">
                <a16:creationId xmlns:a16="http://schemas.microsoft.com/office/drawing/2014/main" id="{09CA0E5D-3F70-0F9F-A476-C1A1D8A690A7}"/>
              </a:ext>
            </a:extLst>
          </p:cNvPr>
          <p:cNvSpPr>
            <a:spLocks noGrp="1"/>
          </p:cNvSpPr>
          <p:nvPr>
            <p:ph idx="1"/>
          </p:nvPr>
        </p:nvSpPr>
        <p:spPr>
          <a:xfrm>
            <a:off x="735391" y="5303798"/>
            <a:ext cx="3280229" cy="598673"/>
          </a:xfrm>
        </p:spPr>
        <p:txBody>
          <a:bodyPr>
            <a:normAutofit fontScale="92500" lnSpcReduction="20000"/>
          </a:bodyPr>
          <a:lstStyle/>
          <a:p>
            <a:pPr marL="0" indent="0" algn="ctr">
              <a:buNone/>
            </a:pPr>
            <a:r>
              <a:rPr lang="en-US" sz="2400" dirty="0"/>
              <a:t>SCAPA; </a:t>
            </a:r>
            <a:r>
              <a:rPr lang="en-US" sz="2400" dirty="0" err="1"/>
              <a:t>R.Gray</a:t>
            </a:r>
            <a:r>
              <a:rPr lang="en-US" sz="2400" dirty="0"/>
              <a:t> </a:t>
            </a:r>
            <a:br>
              <a:rPr lang="en-US" sz="2400" dirty="0"/>
            </a:br>
            <a:r>
              <a:rPr lang="en-US" sz="2400" dirty="0"/>
              <a:t>0</a:t>
            </a:r>
            <a:r>
              <a:rPr lang="en-US" sz="2400" baseline="30000" dirty="0"/>
              <a:t>th</a:t>
            </a:r>
            <a:r>
              <a:rPr lang="en-US" sz="2400" dirty="0"/>
              <a:t> order outline</a:t>
            </a:r>
          </a:p>
        </p:txBody>
      </p:sp>
      <p:pic>
        <p:nvPicPr>
          <p:cNvPr id="4" name="Picture 3">
            <a:extLst>
              <a:ext uri="{FF2B5EF4-FFF2-40B4-BE49-F238E27FC236}">
                <a16:creationId xmlns:a16="http://schemas.microsoft.com/office/drawing/2014/main" id="{442DA14A-4443-1B29-53D3-7BA3E2D7AB27}"/>
              </a:ext>
            </a:extLst>
          </p:cNvPr>
          <p:cNvPicPr>
            <a:picLocks noChangeAspect="1"/>
          </p:cNvPicPr>
          <p:nvPr/>
        </p:nvPicPr>
        <p:blipFill>
          <a:blip r:embed="rId2"/>
          <a:stretch>
            <a:fillRect/>
          </a:stretch>
        </p:blipFill>
        <p:spPr>
          <a:xfrm>
            <a:off x="103718" y="1539235"/>
            <a:ext cx="4730545" cy="3669591"/>
          </a:xfrm>
          <a:prstGeom prst="rect">
            <a:avLst/>
          </a:prstGeom>
          <a:ln>
            <a:solidFill>
              <a:srgbClr val="FF0000"/>
            </a:solidFill>
          </a:ln>
        </p:spPr>
      </p:pic>
      <p:pic>
        <p:nvPicPr>
          <p:cNvPr id="8" name="Picture 7">
            <a:extLst>
              <a:ext uri="{FF2B5EF4-FFF2-40B4-BE49-F238E27FC236}">
                <a16:creationId xmlns:a16="http://schemas.microsoft.com/office/drawing/2014/main" id="{3BBE8A94-634A-4A0C-86E2-92D8CA07FEE9}"/>
              </a:ext>
            </a:extLst>
          </p:cNvPr>
          <p:cNvPicPr>
            <a:picLocks noChangeAspect="1"/>
          </p:cNvPicPr>
          <p:nvPr/>
        </p:nvPicPr>
        <p:blipFill rotWithShape="1">
          <a:blip r:embed="rId3"/>
          <a:srcRect l="51416" t="41292" r="7121" b="17378"/>
          <a:stretch/>
        </p:blipFill>
        <p:spPr>
          <a:xfrm>
            <a:off x="8176383" y="3341389"/>
            <a:ext cx="3911900" cy="3275385"/>
          </a:xfrm>
          <a:prstGeom prst="rect">
            <a:avLst/>
          </a:prstGeom>
          <a:ln>
            <a:solidFill>
              <a:srgbClr val="FF0000"/>
            </a:solidFill>
          </a:ln>
        </p:spPr>
      </p:pic>
      <p:pic>
        <p:nvPicPr>
          <p:cNvPr id="9" name="Picture 8">
            <a:extLst>
              <a:ext uri="{FF2B5EF4-FFF2-40B4-BE49-F238E27FC236}">
                <a16:creationId xmlns:a16="http://schemas.microsoft.com/office/drawing/2014/main" id="{8DD0F8AE-662B-DB1F-E36F-568DE4E433D4}"/>
              </a:ext>
            </a:extLst>
          </p:cNvPr>
          <p:cNvPicPr>
            <a:picLocks noChangeAspect="1"/>
          </p:cNvPicPr>
          <p:nvPr/>
        </p:nvPicPr>
        <p:blipFill>
          <a:blip r:embed="rId4"/>
          <a:stretch>
            <a:fillRect/>
          </a:stretch>
        </p:blipFill>
        <p:spPr>
          <a:xfrm>
            <a:off x="4972155" y="938015"/>
            <a:ext cx="4556988" cy="2005073"/>
          </a:xfrm>
          <a:prstGeom prst="rect">
            <a:avLst/>
          </a:prstGeom>
          <a:ln>
            <a:solidFill>
              <a:srgbClr val="FF0000"/>
            </a:solidFill>
          </a:ln>
        </p:spPr>
      </p:pic>
    </p:spTree>
    <p:extLst>
      <p:ext uri="{BB962C8B-B14F-4D97-AF65-F5344CB8AC3E}">
        <p14:creationId xmlns:p14="http://schemas.microsoft.com/office/powerpoint/2010/main" val="1421859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a:extLst>
              <a:ext uri="{FF2B5EF4-FFF2-40B4-BE49-F238E27FC236}">
                <a16:creationId xmlns:a16="http://schemas.microsoft.com/office/drawing/2014/main" id="{38563835-1FEB-F65C-8150-FB217E1C6161}"/>
              </a:ext>
            </a:extLst>
          </p:cNvPr>
          <p:cNvCxnSpPr/>
          <p:nvPr/>
        </p:nvCxnSpPr>
        <p:spPr>
          <a:xfrm>
            <a:off x="739036" y="1890087"/>
            <a:ext cx="1078490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 name="5-point Star 7">
            <a:extLst>
              <a:ext uri="{FF2B5EF4-FFF2-40B4-BE49-F238E27FC236}">
                <a16:creationId xmlns:a16="http://schemas.microsoft.com/office/drawing/2014/main" id="{C1998EA4-CE6A-6BC8-A0AC-86EA5E68A859}"/>
              </a:ext>
            </a:extLst>
          </p:cNvPr>
          <p:cNvSpPr/>
          <p:nvPr/>
        </p:nvSpPr>
        <p:spPr>
          <a:xfrm>
            <a:off x="543093" y="1665514"/>
            <a:ext cx="391886" cy="391886"/>
          </a:xfrm>
          <a:prstGeom prst="star5">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CB8405E-3F20-11F9-9761-1F0D70E805F8}"/>
              </a:ext>
            </a:extLst>
          </p:cNvPr>
          <p:cNvGrpSpPr/>
          <p:nvPr/>
        </p:nvGrpSpPr>
        <p:grpSpPr>
          <a:xfrm>
            <a:off x="1621971" y="1607077"/>
            <a:ext cx="1567543" cy="566021"/>
            <a:chOff x="1621971" y="3011335"/>
            <a:chExt cx="1567543" cy="566021"/>
          </a:xfrm>
        </p:grpSpPr>
        <p:sp>
          <p:nvSpPr>
            <p:cNvPr id="6" name="Rectangle 5">
              <a:extLst>
                <a:ext uri="{FF2B5EF4-FFF2-40B4-BE49-F238E27FC236}">
                  <a16:creationId xmlns:a16="http://schemas.microsoft.com/office/drawing/2014/main" id="{5EE87024-1FD5-8CD8-D67D-75B37998559C}"/>
                </a:ext>
              </a:extLst>
            </p:cNvPr>
            <p:cNvSpPr/>
            <p:nvPr/>
          </p:nvSpPr>
          <p:spPr>
            <a:xfrm>
              <a:off x="1621971" y="3011335"/>
              <a:ext cx="359229" cy="2830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B3508608-3F23-6D31-DD79-526FF4BF5FA8}"/>
                </a:ext>
              </a:extLst>
            </p:cNvPr>
            <p:cNvSpPr/>
            <p:nvPr/>
          </p:nvSpPr>
          <p:spPr>
            <a:xfrm>
              <a:off x="2046514" y="3294346"/>
              <a:ext cx="718457" cy="2830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A4AA3CDB-E7F6-AB74-1519-528A9E13B9B2}"/>
                </a:ext>
              </a:extLst>
            </p:cNvPr>
            <p:cNvSpPr/>
            <p:nvPr/>
          </p:nvSpPr>
          <p:spPr>
            <a:xfrm>
              <a:off x="2830285" y="3011335"/>
              <a:ext cx="359229" cy="2830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Summing Junction 14">
            <a:extLst>
              <a:ext uri="{FF2B5EF4-FFF2-40B4-BE49-F238E27FC236}">
                <a16:creationId xmlns:a16="http://schemas.microsoft.com/office/drawing/2014/main" id="{86F5868F-645A-2504-E356-021939D72038}"/>
              </a:ext>
            </a:extLst>
          </p:cNvPr>
          <p:cNvSpPr/>
          <p:nvPr/>
        </p:nvSpPr>
        <p:spPr>
          <a:xfrm>
            <a:off x="10810707" y="1741715"/>
            <a:ext cx="283027" cy="283027"/>
          </a:xfrm>
          <a:prstGeom prst="flowChartSummingJunction">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6" name="Straight Arrow Connector 15">
            <a:extLst>
              <a:ext uri="{FF2B5EF4-FFF2-40B4-BE49-F238E27FC236}">
                <a16:creationId xmlns:a16="http://schemas.microsoft.com/office/drawing/2014/main" id="{DA5854DE-A859-08D6-A22E-3501CDED7284}"/>
              </a:ext>
            </a:extLst>
          </p:cNvPr>
          <p:cNvCxnSpPr/>
          <p:nvPr/>
        </p:nvCxnSpPr>
        <p:spPr>
          <a:xfrm>
            <a:off x="739036" y="4905430"/>
            <a:ext cx="1078490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5-point Star 16">
            <a:extLst>
              <a:ext uri="{FF2B5EF4-FFF2-40B4-BE49-F238E27FC236}">
                <a16:creationId xmlns:a16="http://schemas.microsoft.com/office/drawing/2014/main" id="{5319709C-FFF3-8875-3D2A-A4EEB1FE006C}"/>
              </a:ext>
            </a:extLst>
          </p:cNvPr>
          <p:cNvSpPr/>
          <p:nvPr/>
        </p:nvSpPr>
        <p:spPr>
          <a:xfrm>
            <a:off x="543093" y="4680857"/>
            <a:ext cx="391886" cy="391886"/>
          </a:xfrm>
          <a:prstGeom prst="star5">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Summing Junction 25">
            <a:extLst>
              <a:ext uri="{FF2B5EF4-FFF2-40B4-BE49-F238E27FC236}">
                <a16:creationId xmlns:a16="http://schemas.microsoft.com/office/drawing/2014/main" id="{782EEA4B-1B58-1380-700A-D2D4287D41F4}"/>
              </a:ext>
            </a:extLst>
          </p:cNvPr>
          <p:cNvSpPr/>
          <p:nvPr/>
        </p:nvSpPr>
        <p:spPr>
          <a:xfrm>
            <a:off x="10810707" y="4757058"/>
            <a:ext cx="283027" cy="283027"/>
          </a:xfrm>
          <a:prstGeom prst="flowChartSummingJunction">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1" name="Group 30">
            <a:extLst>
              <a:ext uri="{FF2B5EF4-FFF2-40B4-BE49-F238E27FC236}">
                <a16:creationId xmlns:a16="http://schemas.microsoft.com/office/drawing/2014/main" id="{DC2AAFB5-7D32-7E98-4906-9B1A7F7D8FE8}"/>
              </a:ext>
            </a:extLst>
          </p:cNvPr>
          <p:cNvGrpSpPr/>
          <p:nvPr/>
        </p:nvGrpSpPr>
        <p:grpSpPr>
          <a:xfrm>
            <a:off x="1153885" y="1040999"/>
            <a:ext cx="0" cy="1698174"/>
            <a:chOff x="1153885" y="540257"/>
            <a:chExt cx="0" cy="1698174"/>
          </a:xfrm>
        </p:grpSpPr>
        <p:cxnSp>
          <p:nvCxnSpPr>
            <p:cNvPr id="28" name="Straight Connector 27">
              <a:extLst>
                <a:ext uri="{FF2B5EF4-FFF2-40B4-BE49-F238E27FC236}">
                  <a16:creationId xmlns:a16="http://schemas.microsoft.com/office/drawing/2014/main" id="{4C2CCD5E-3651-DB4C-021E-4D07C6F604C6}"/>
                </a:ext>
              </a:extLst>
            </p:cNvPr>
            <p:cNvCxnSpPr/>
            <p:nvPr/>
          </p:nvCxnSpPr>
          <p:spPr>
            <a:xfrm>
              <a:off x="1153885" y="540257"/>
              <a:ext cx="0" cy="805544"/>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A4D034CE-3D1B-D2E2-AF67-909FF51499D7}"/>
                </a:ext>
              </a:extLst>
            </p:cNvPr>
            <p:cNvCxnSpPr/>
            <p:nvPr/>
          </p:nvCxnSpPr>
          <p:spPr>
            <a:xfrm>
              <a:off x="1153885" y="1432887"/>
              <a:ext cx="0" cy="805544"/>
            </a:xfrm>
            <a:prstGeom prst="line">
              <a:avLst/>
            </a:prstGeom>
            <a:ln w="28575"/>
          </p:spPr>
          <p:style>
            <a:lnRef idx="1">
              <a:schemeClr val="dk1"/>
            </a:lnRef>
            <a:fillRef idx="0">
              <a:schemeClr val="dk1"/>
            </a:fillRef>
            <a:effectRef idx="0">
              <a:schemeClr val="dk1"/>
            </a:effectRef>
            <a:fontRef idx="minor">
              <a:schemeClr val="tx1"/>
            </a:fontRef>
          </p:style>
        </p:cxnSp>
      </p:grpSp>
      <p:grpSp>
        <p:nvGrpSpPr>
          <p:cNvPr id="32" name="Group 31">
            <a:extLst>
              <a:ext uri="{FF2B5EF4-FFF2-40B4-BE49-F238E27FC236}">
                <a16:creationId xmlns:a16="http://schemas.microsoft.com/office/drawing/2014/main" id="{670D8A62-D2F0-ABAA-5CDA-FDD8C8D04913}"/>
              </a:ext>
            </a:extLst>
          </p:cNvPr>
          <p:cNvGrpSpPr/>
          <p:nvPr/>
        </p:nvGrpSpPr>
        <p:grpSpPr>
          <a:xfrm>
            <a:off x="10537371" y="1041000"/>
            <a:ext cx="0" cy="1698174"/>
            <a:chOff x="1153885" y="540257"/>
            <a:chExt cx="0" cy="1698174"/>
          </a:xfrm>
        </p:grpSpPr>
        <p:cxnSp>
          <p:nvCxnSpPr>
            <p:cNvPr id="33" name="Straight Connector 32">
              <a:extLst>
                <a:ext uri="{FF2B5EF4-FFF2-40B4-BE49-F238E27FC236}">
                  <a16:creationId xmlns:a16="http://schemas.microsoft.com/office/drawing/2014/main" id="{4818BB80-F7D6-A5D4-D7C0-82D5627BBBFE}"/>
                </a:ext>
              </a:extLst>
            </p:cNvPr>
            <p:cNvCxnSpPr/>
            <p:nvPr/>
          </p:nvCxnSpPr>
          <p:spPr>
            <a:xfrm>
              <a:off x="1153885" y="540257"/>
              <a:ext cx="0" cy="805544"/>
            </a:xfrm>
            <a:prstGeom prst="line">
              <a:avLst/>
            </a:prstGeom>
            <a:ln w="28575"/>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AB242292-D645-7864-AF2C-462AAAE30534}"/>
                </a:ext>
              </a:extLst>
            </p:cNvPr>
            <p:cNvCxnSpPr/>
            <p:nvPr/>
          </p:nvCxnSpPr>
          <p:spPr>
            <a:xfrm>
              <a:off x="1153885" y="1432887"/>
              <a:ext cx="0" cy="805544"/>
            </a:xfrm>
            <a:prstGeom prst="line">
              <a:avLst/>
            </a:prstGeom>
            <a:ln w="28575"/>
          </p:spPr>
          <p:style>
            <a:lnRef idx="1">
              <a:schemeClr val="dk1"/>
            </a:lnRef>
            <a:fillRef idx="0">
              <a:schemeClr val="dk1"/>
            </a:fillRef>
            <a:effectRef idx="0">
              <a:schemeClr val="dk1"/>
            </a:effectRef>
            <a:fontRef idx="minor">
              <a:schemeClr val="tx1"/>
            </a:fontRef>
          </p:style>
        </p:cxnSp>
      </p:grpSp>
      <p:grpSp>
        <p:nvGrpSpPr>
          <p:cNvPr id="35" name="Group 34">
            <a:extLst>
              <a:ext uri="{FF2B5EF4-FFF2-40B4-BE49-F238E27FC236}">
                <a16:creationId xmlns:a16="http://schemas.microsoft.com/office/drawing/2014/main" id="{10AB8476-0771-AE59-27CA-D1A46D3150B3}"/>
              </a:ext>
            </a:extLst>
          </p:cNvPr>
          <p:cNvGrpSpPr/>
          <p:nvPr/>
        </p:nvGrpSpPr>
        <p:grpSpPr>
          <a:xfrm>
            <a:off x="1121227" y="4056343"/>
            <a:ext cx="0" cy="1698174"/>
            <a:chOff x="1153885" y="540257"/>
            <a:chExt cx="0" cy="1698174"/>
          </a:xfrm>
        </p:grpSpPr>
        <p:cxnSp>
          <p:nvCxnSpPr>
            <p:cNvPr id="36" name="Straight Connector 35">
              <a:extLst>
                <a:ext uri="{FF2B5EF4-FFF2-40B4-BE49-F238E27FC236}">
                  <a16:creationId xmlns:a16="http://schemas.microsoft.com/office/drawing/2014/main" id="{E2A0BE46-07AB-926B-422C-CB1B177BCF0B}"/>
                </a:ext>
              </a:extLst>
            </p:cNvPr>
            <p:cNvCxnSpPr/>
            <p:nvPr/>
          </p:nvCxnSpPr>
          <p:spPr>
            <a:xfrm>
              <a:off x="1153885" y="540257"/>
              <a:ext cx="0" cy="805544"/>
            </a:xfrm>
            <a:prstGeom prst="line">
              <a:avLst/>
            </a:prstGeom>
            <a:ln w="28575"/>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26333224-6D74-14B5-869D-2C138531BF93}"/>
                </a:ext>
              </a:extLst>
            </p:cNvPr>
            <p:cNvCxnSpPr/>
            <p:nvPr/>
          </p:nvCxnSpPr>
          <p:spPr>
            <a:xfrm>
              <a:off x="1153885" y="1432887"/>
              <a:ext cx="0" cy="805544"/>
            </a:xfrm>
            <a:prstGeom prst="line">
              <a:avLst/>
            </a:prstGeom>
            <a:ln w="28575"/>
          </p:spPr>
          <p:style>
            <a:lnRef idx="1">
              <a:schemeClr val="dk1"/>
            </a:lnRef>
            <a:fillRef idx="0">
              <a:schemeClr val="dk1"/>
            </a:fillRef>
            <a:effectRef idx="0">
              <a:schemeClr val="dk1"/>
            </a:effectRef>
            <a:fontRef idx="minor">
              <a:schemeClr val="tx1"/>
            </a:fontRef>
          </p:style>
        </p:cxnSp>
      </p:grpSp>
      <p:grpSp>
        <p:nvGrpSpPr>
          <p:cNvPr id="38" name="Group 37">
            <a:extLst>
              <a:ext uri="{FF2B5EF4-FFF2-40B4-BE49-F238E27FC236}">
                <a16:creationId xmlns:a16="http://schemas.microsoft.com/office/drawing/2014/main" id="{1C17AB2C-CF5E-3052-7066-1C9F825DF6A8}"/>
              </a:ext>
            </a:extLst>
          </p:cNvPr>
          <p:cNvGrpSpPr/>
          <p:nvPr/>
        </p:nvGrpSpPr>
        <p:grpSpPr>
          <a:xfrm>
            <a:off x="10504713" y="4056344"/>
            <a:ext cx="0" cy="1698174"/>
            <a:chOff x="1153885" y="540257"/>
            <a:chExt cx="0" cy="1698174"/>
          </a:xfrm>
        </p:grpSpPr>
        <p:cxnSp>
          <p:nvCxnSpPr>
            <p:cNvPr id="39" name="Straight Connector 38">
              <a:extLst>
                <a:ext uri="{FF2B5EF4-FFF2-40B4-BE49-F238E27FC236}">
                  <a16:creationId xmlns:a16="http://schemas.microsoft.com/office/drawing/2014/main" id="{0F850623-E3F0-5F25-73E2-90C9A5B08690}"/>
                </a:ext>
              </a:extLst>
            </p:cNvPr>
            <p:cNvCxnSpPr/>
            <p:nvPr/>
          </p:nvCxnSpPr>
          <p:spPr>
            <a:xfrm>
              <a:off x="1153885" y="540257"/>
              <a:ext cx="0" cy="805544"/>
            </a:xfrm>
            <a:prstGeom prst="line">
              <a:avLst/>
            </a:prstGeom>
            <a:ln w="28575"/>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BE332593-3C1F-6320-195B-0C75FAF2A7EE}"/>
                </a:ext>
              </a:extLst>
            </p:cNvPr>
            <p:cNvCxnSpPr/>
            <p:nvPr/>
          </p:nvCxnSpPr>
          <p:spPr>
            <a:xfrm>
              <a:off x="1153885" y="1432887"/>
              <a:ext cx="0" cy="805544"/>
            </a:xfrm>
            <a:prstGeom prst="line">
              <a:avLst/>
            </a:prstGeom>
            <a:ln w="28575"/>
          </p:spPr>
          <p:style>
            <a:lnRef idx="1">
              <a:schemeClr val="dk1"/>
            </a:lnRef>
            <a:fillRef idx="0">
              <a:schemeClr val="dk1"/>
            </a:fillRef>
            <a:effectRef idx="0">
              <a:schemeClr val="dk1"/>
            </a:effectRef>
            <a:fontRef idx="minor">
              <a:schemeClr val="tx1"/>
            </a:fontRef>
          </p:style>
        </p:cxnSp>
      </p:grpSp>
      <p:sp>
        <p:nvSpPr>
          <p:cNvPr id="48" name="TextBox 47">
            <a:extLst>
              <a:ext uri="{FF2B5EF4-FFF2-40B4-BE49-F238E27FC236}">
                <a16:creationId xmlns:a16="http://schemas.microsoft.com/office/drawing/2014/main" id="{5945E33D-C9FF-B75D-2107-952B7334AB99}"/>
              </a:ext>
            </a:extLst>
          </p:cNvPr>
          <p:cNvSpPr txBox="1"/>
          <p:nvPr/>
        </p:nvSpPr>
        <p:spPr>
          <a:xfrm>
            <a:off x="313185" y="3065075"/>
            <a:ext cx="808042"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Point</a:t>
            </a:r>
            <a:b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source</a:t>
            </a:r>
          </a:p>
        </p:txBody>
      </p:sp>
      <p:sp>
        <p:nvSpPr>
          <p:cNvPr id="49" name="TextBox 48">
            <a:extLst>
              <a:ext uri="{FF2B5EF4-FFF2-40B4-BE49-F238E27FC236}">
                <a16:creationId xmlns:a16="http://schemas.microsoft.com/office/drawing/2014/main" id="{D1B0B779-5739-6827-C301-2E16B3B4DEA8}"/>
              </a:ext>
            </a:extLst>
          </p:cNvPr>
          <p:cNvSpPr txBox="1"/>
          <p:nvPr/>
        </p:nvSpPr>
        <p:spPr>
          <a:xfrm>
            <a:off x="1847017" y="3065075"/>
            <a:ext cx="972382"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Point to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parallel</a:t>
            </a:r>
          </a:p>
        </p:txBody>
      </p:sp>
      <p:sp>
        <p:nvSpPr>
          <p:cNvPr id="55" name="TextBox 54">
            <a:extLst>
              <a:ext uri="{FF2B5EF4-FFF2-40B4-BE49-F238E27FC236}">
                <a16:creationId xmlns:a16="http://schemas.microsoft.com/office/drawing/2014/main" id="{56A178B7-0766-CAA8-C6CB-CEB1B340BF8C}"/>
              </a:ext>
            </a:extLst>
          </p:cNvPr>
          <p:cNvSpPr txBox="1"/>
          <p:nvPr/>
        </p:nvSpPr>
        <p:spPr>
          <a:xfrm>
            <a:off x="8877300" y="3065075"/>
            <a:ext cx="1209498"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Focus onto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sample</a:t>
            </a:r>
          </a:p>
        </p:txBody>
      </p:sp>
      <p:sp>
        <p:nvSpPr>
          <p:cNvPr id="56" name="TextBox 55">
            <a:extLst>
              <a:ext uri="{FF2B5EF4-FFF2-40B4-BE49-F238E27FC236}">
                <a16:creationId xmlns:a16="http://schemas.microsoft.com/office/drawing/2014/main" id="{E36A71EC-24C0-8764-DCF0-1300CD2E3E9C}"/>
              </a:ext>
            </a:extLst>
          </p:cNvPr>
          <p:cNvSpPr txBox="1"/>
          <p:nvPr/>
        </p:nvSpPr>
        <p:spPr>
          <a:xfrm>
            <a:off x="10549571" y="3228365"/>
            <a:ext cx="875561"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Sample</a:t>
            </a:r>
          </a:p>
        </p:txBody>
      </p:sp>
      <p:sp>
        <p:nvSpPr>
          <p:cNvPr id="2" name="TextBox 1">
            <a:extLst>
              <a:ext uri="{FF2B5EF4-FFF2-40B4-BE49-F238E27FC236}">
                <a16:creationId xmlns:a16="http://schemas.microsoft.com/office/drawing/2014/main" id="{B0CCD389-FBC0-A5F9-9617-9541EAEDB5AB}"/>
              </a:ext>
            </a:extLst>
          </p:cNvPr>
          <p:cNvSpPr txBox="1"/>
          <p:nvPr/>
        </p:nvSpPr>
        <p:spPr>
          <a:xfrm>
            <a:off x="1930035" y="1163559"/>
            <a:ext cx="95141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Triplet 3</a:t>
            </a:r>
          </a:p>
        </p:txBody>
      </p:sp>
      <p:cxnSp>
        <p:nvCxnSpPr>
          <p:cNvPr id="27" name="Straight Arrow Connector 26">
            <a:extLst>
              <a:ext uri="{FF2B5EF4-FFF2-40B4-BE49-F238E27FC236}">
                <a16:creationId xmlns:a16="http://schemas.microsoft.com/office/drawing/2014/main" id="{D44966B0-9D63-7B88-64BD-6525D9C0542B}"/>
              </a:ext>
            </a:extLst>
          </p:cNvPr>
          <p:cNvCxnSpPr/>
          <p:nvPr/>
        </p:nvCxnSpPr>
        <p:spPr>
          <a:xfrm>
            <a:off x="1153885" y="5224553"/>
            <a:ext cx="468086"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6499261-671E-4A43-1DAC-007E1B66191C}"/>
              </a:ext>
            </a:extLst>
          </p:cNvPr>
          <p:cNvSpPr txBox="1"/>
          <p:nvPr/>
        </p:nvSpPr>
        <p:spPr>
          <a:xfrm>
            <a:off x="1101428" y="5219082"/>
            <a:ext cx="582211"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20</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mm</a:t>
            </a:r>
          </a:p>
        </p:txBody>
      </p:sp>
      <p:cxnSp>
        <p:nvCxnSpPr>
          <p:cNvPr id="51" name="Straight Arrow Connector 50">
            <a:extLst>
              <a:ext uri="{FF2B5EF4-FFF2-40B4-BE49-F238E27FC236}">
                <a16:creationId xmlns:a16="http://schemas.microsoft.com/office/drawing/2014/main" id="{79CC7F40-DA25-AC4C-0B3C-83A1ACB488F8}"/>
              </a:ext>
            </a:extLst>
          </p:cNvPr>
          <p:cNvCxnSpPr/>
          <p:nvPr/>
        </p:nvCxnSpPr>
        <p:spPr>
          <a:xfrm>
            <a:off x="1168417" y="2100155"/>
            <a:ext cx="468086"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11CB5BBF-C334-CE37-9414-A03755768C61}"/>
              </a:ext>
            </a:extLst>
          </p:cNvPr>
          <p:cNvSpPr txBox="1"/>
          <p:nvPr/>
        </p:nvSpPr>
        <p:spPr>
          <a:xfrm>
            <a:off x="1115960" y="2094684"/>
            <a:ext cx="582211"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20</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mm</a:t>
            </a:r>
          </a:p>
        </p:txBody>
      </p:sp>
      <p:grpSp>
        <p:nvGrpSpPr>
          <p:cNvPr id="66" name="Group 65">
            <a:extLst>
              <a:ext uri="{FF2B5EF4-FFF2-40B4-BE49-F238E27FC236}">
                <a16:creationId xmlns:a16="http://schemas.microsoft.com/office/drawing/2014/main" id="{395ED7F9-ACFD-FC0A-5DB2-BE44E1DE2EBF}"/>
              </a:ext>
            </a:extLst>
          </p:cNvPr>
          <p:cNvGrpSpPr/>
          <p:nvPr/>
        </p:nvGrpSpPr>
        <p:grpSpPr>
          <a:xfrm>
            <a:off x="1764313" y="2241082"/>
            <a:ext cx="1305135" cy="264636"/>
            <a:chOff x="1764313" y="1740340"/>
            <a:chExt cx="1305135" cy="264636"/>
          </a:xfrm>
        </p:grpSpPr>
        <p:grpSp>
          <p:nvGrpSpPr>
            <p:cNvPr id="60" name="Group 59">
              <a:extLst>
                <a:ext uri="{FF2B5EF4-FFF2-40B4-BE49-F238E27FC236}">
                  <a16:creationId xmlns:a16="http://schemas.microsoft.com/office/drawing/2014/main" id="{C15D2C2A-626E-445A-AA8E-F9A8CA8ECB71}"/>
                </a:ext>
              </a:extLst>
            </p:cNvPr>
            <p:cNvGrpSpPr/>
            <p:nvPr/>
          </p:nvGrpSpPr>
          <p:grpSpPr>
            <a:xfrm>
              <a:off x="1860096" y="1763087"/>
              <a:ext cx="302987" cy="0"/>
              <a:chOff x="1860096" y="1432887"/>
              <a:chExt cx="302987" cy="0"/>
            </a:xfrm>
          </p:grpSpPr>
          <p:cxnSp>
            <p:nvCxnSpPr>
              <p:cNvPr id="58" name="Straight Arrow Connector 57">
                <a:extLst>
                  <a:ext uri="{FF2B5EF4-FFF2-40B4-BE49-F238E27FC236}">
                    <a16:creationId xmlns:a16="http://schemas.microsoft.com/office/drawing/2014/main" id="{3725A8AA-3E30-FB95-0BCD-08A288E5E685}"/>
                  </a:ext>
                </a:extLst>
              </p:cNvPr>
              <p:cNvCxnSpPr/>
              <p:nvPr/>
            </p:nvCxnSpPr>
            <p:spPr>
              <a:xfrm>
                <a:off x="1860096" y="1432887"/>
                <a:ext cx="119743"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A0748087-57CD-B742-5824-5ABAD3AADA50}"/>
                  </a:ext>
                </a:extLst>
              </p:cNvPr>
              <p:cNvCxnSpPr>
                <a:cxnSpLocks/>
              </p:cNvCxnSpPr>
              <p:nvPr/>
            </p:nvCxnSpPr>
            <p:spPr>
              <a:xfrm flipH="1">
                <a:off x="2043339" y="1432887"/>
                <a:ext cx="119744"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498E87A2-A10F-19CC-A9FA-F79204262052}"/>
                </a:ext>
              </a:extLst>
            </p:cNvPr>
            <p:cNvSpPr txBox="1"/>
            <p:nvPr/>
          </p:nvSpPr>
          <p:spPr>
            <a:xfrm>
              <a:off x="1764313" y="1743366"/>
              <a:ext cx="51007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5</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mm</a:t>
              </a:r>
            </a:p>
          </p:txBody>
        </p:sp>
        <p:grpSp>
          <p:nvGrpSpPr>
            <p:cNvPr id="62" name="Group 61">
              <a:extLst>
                <a:ext uri="{FF2B5EF4-FFF2-40B4-BE49-F238E27FC236}">
                  <a16:creationId xmlns:a16="http://schemas.microsoft.com/office/drawing/2014/main" id="{EBF0C3D2-0E43-5AE4-406E-42D060D2F060}"/>
                </a:ext>
              </a:extLst>
            </p:cNvPr>
            <p:cNvGrpSpPr/>
            <p:nvPr/>
          </p:nvGrpSpPr>
          <p:grpSpPr>
            <a:xfrm>
              <a:off x="2655155" y="1760061"/>
              <a:ext cx="302987" cy="0"/>
              <a:chOff x="1860096" y="1432887"/>
              <a:chExt cx="302987" cy="0"/>
            </a:xfrm>
          </p:grpSpPr>
          <p:cxnSp>
            <p:nvCxnSpPr>
              <p:cNvPr id="63" name="Straight Arrow Connector 62">
                <a:extLst>
                  <a:ext uri="{FF2B5EF4-FFF2-40B4-BE49-F238E27FC236}">
                    <a16:creationId xmlns:a16="http://schemas.microsoft.com/office/drawing/2014/main" id="{AF53D51F-BDE3-47BA-35A6-209857EA9AF0}"/>
                  </a:ext>
                </a:extLst>
              </p:cNvPr>
              <p:cNvCxnSpPr/>
              <p:nvPr/>
            </p:nvCxnSpPr>
            <p:spPr>
              <a:xfrm>
                <a:off x="1860096" y="1432887"/>
                <a:ext cx="119743"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42225503-5078-BC05-5F91-DE932544100F}"/>
                  </a:ext>
                </a:extLst>
              </p:cNvPr>
              <p:cNvCxnSpPr>
                <a:cxnSpLocks/>
              </p:cNvCxnSpPr>
              <p:nvPr/>
            </p:nvCxnSpPr>
            <p:spPr>
              <a:xfrm flipH="1">
                <a:off x="2043339" y="1432887"/>
                <a:ext cx="119744"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7D80BB34-76C1-8098-33B5-C51B58A7199C}"/>
                </a:ext>
              </a:extLst>
            </p:cNvPr>
            <p:cNvSpPr txBox="1"/>
            <p:nvPr/>
          </p:nvSpPr>
          <p:spPr>
            <a:xfrm>
              <a:off x="2559372" y="1740340"/>
              <a:ext cx="51007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5</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mm</a:t>
              </a:r>
            </a:p>
          </p:txBody>
        </p:sp>
      </p:grpSp>
      <p:grpSp>
        <p:nvGrpSpPr>
          <p:cNvPr id="79" name="Group 78">
            <a:extLst>
              <a:ext uri="{FF2B5EF4-FFF2-40B4-BE49-F238E27FC236}">
                <a16:creationId xmlns:a16="http://schemas.microsoft.com/office/drawing/2014/main" id="{AB9DA898-45AA-7CFB-C9DE-F6317FC797F8}"/>
              </a:ext>
            </a:extLst>
          </p:cNvPr>
          <p:cNvGrpSpPr/>
          <p:nvPr/>
        </p:nvGrpSpPr>
        <p:grpSpPr>
          <a:xfrm>
            <a:off x="9719731" y="2314310"/>
            <a:ext cx="302987" cy="0"/>
            <a:chOff x="1860096" y="1432887"/>
            <a:chExt cx="302987" cy="0"/>
          </a:xfrm>
        </p:grpSpPr>
        <p:cxnSp>
          <p:nvCxnSpPr>
            <p:cNvPr id="81" name="Straight Arrow Connector 80">
              <a:extLst>
                <a:ext uri="{FF2B5EF4-FFF2-40B4-BE49-F238E27FC236}">
                  <a16:creationId xmlns:a16="http://schemas.microsoft.com/office/drawing/2014/main" id="{F93FC2CD-D1FD-19BD-05FB-3D05F791CFB4}"/>
                </a:ext>
              </a:extLst>
            </p:cNvPr>
            <p:cNvCxnSpPr/>
            <p:nvPr/>
          </p:nvCxnSpPr>
          <p:spPr>
            <a:xfrm>
              <a:off x="1860096" y="1432887"/>
              <a:ext cx="119743"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760D1CBC-72FC-2626-875B-523CB3B10676}"/>
                </a:ext>
              </a:extLst>
            </p:cNvPr>
            <p:cNvCxnSpPr>
              <a:cxnSpLocks/>
            </p:cNvCxnSpPr>
            <p:nvPr/>
          </p:nvCxnSpPr>
          <p:spPr>
            <a:xfrm flipH="1">
              <a:off x="2043339" y="1432887"/>
              <a:ext cx="119744"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AE217F85-3DBA-0EF5-8224-878B414F6877}"/>
              </a:ext>
            </a:extLst>
          </p:cNvPr>
          <p:cNvGrpSpPr/>
          <p:nvPr/>
        </p:nvGrpSpPr>
        <p:grpSpPr>
          <a:xfrm>
            <a:off x="9227659" y="1085271"/>
            <a:ext cx="1106778" cy="1470928"/>
            <a:chOff x="9227659" y="1085271"/>
            <a:chExt cx="1106778" cy="1470928"/>
          </a:xfrm>
        </p:grpSpPr>
        <p:sp>
          <p:nvSpPr>
            <p:cNvPr id="12" name="Rectangle 11">
              <a:extLst>
                <a:ext uri="{FF2B5EF4-FFF2-40B4-BE49-F238E27FC236}">
                  <a16:creationId xmlns:a16="http://schemas.microsoft.com/office/drawing/2014/main" id="{776C8137-EAF8-C461-11A7-C3E52163013F}"/>
                </a:ext>
              </a:extLst>
            </p:cNvPr>
            <p:cNvSpPr/>
            <p:nvPr/>
          </p:nvSpPr>
          <p:spPr>
            <a:xfrm>
              <a:off x="9486900" y="1890395"/>
              <a:ext cx="359229" cy="2830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EBA4D470-65FE-161B-206C-EDA535448BFB}"/>
                </a:ext>
              </a:extLst>
            </p:cNvPr>
            <p:cNvSpPr/>
            <p:nvPr/>
          </p:nvSpPr>
          <p:spPr>
            <a:xfrm>
              <a:off x="9906000" y="1607077"/>
              <a:ext cx="359229" cy="2830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0" name="TextBox 79">
              <a:extLst>
                <a:ext uri="{FF2B5EF4-FFF2-40B4-BE49-F238E27FC236}">
                  <a16:creationId xmlns:a16="http://schemas.microsoft.com/office/drawing/2014/main" id="{4835FB5E-0E9C-A731-8D23-3FF0F52599DE}"/>
                </a:ext>
              </a:extLst>
            </p:cNvPr>
            <p:cNvSpPr txBox="1"/>
            <p:nvPr/>
          </p:nvSpPr>
          <p:spPr>
            <a:xfrm>
              <a:off x="9623948" y="2294589"/>
              <a:ext cx="51007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5</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mm</a:t>
              </a:r>
            </a:p>
          </p:txBody>
        </p:sp>
        <p:sp>
          <p:nvSpPr>
            <p:cNvPr id="4" name="TextBox 3">
              <a:extLst>
                <a:ext uri="{FF2B5EF4-FFF2-40B4-BE49-F238E27FC236}">
                  <a16:creationId xmlns:a16="http://schemas.microsoft.com/office/drawing/2014/main" id="{0A5624D6-3F95-1A93-56D8-172B68F3A2B1}"/>
                </a:ext>
              </a:extLst>
            </p:cNvPr>
            <p:cNvSpPr txBox="1"/>
            <p:nvPr/>
          </p:nvSpPr>
          <p:spPr>
            <a:xfrm>
              <a:off x="9227659" y="1085271"/>
              <a:ext cx="1106778"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Doublet 7</a:t>
              </a:r>
            </a:p>
          </p:txBody>
        </p:sp>
      </p:grpSp>
      <p:grpSp>
        <p:nvGrpSpPr>
          <p:cNvPr id="114" name="Group 113">
            <a:extLst>
              <a:ext uri="{FF2B5EF4-FFF2-40B4-BE49-F238E27FC236}">
                <a16:creationId xmlns:a16="http://schemas.microsoft.com/office/drawing/2014/main" id="{5B77149C-218A-F603-B745-6538AD58200A}"/>
              </a:ext>
            </a:extLst>
          </p:cNvPr>
          <p:cNvGrpSpPr/>
          <p:nvPr/>
        </p:nvGrpSpPr>
        <p:grpSpPr>
          <a:xfrm>
            <a:off x="1366578" y="4108625"/>
            <a:ext cx="1106778" cy="1470928"/>
            <a:chOff x="5374116" y="2762348"/>
            <a:chExt cx="1106778" cy="1470928"/>
          </a:xfrm>
        </p:grpSpPr>
        <p:grpSp>
          <p:nvGrpSpPr>
            <p:cNvPr id="106" name="Group 105">
              <a:extLst>
                <a:ext uri="{FF2B5EF4-FFF2-40B4-BE49-F238E27FC236}">
                  <a16:creationId xmlns:a16="http://schemas.microsoft.com/office/drawing/2014/main" id="{60DBDFC7-ECC2-E78B-E650-7034A4F5F776}"/>
                </a:ext>
              </a:extLst>
            </p:cNvPr>
            <p:cNvGrpSpPr/>
            <p:nvPr/>
          </p:nvGrpSpPr>
          <p:grpSpPr>
            <a:xfrm>
              <a:off x="5866188" y="3991387"/>
              <a:ext cx="302987" cy="0"/>
              <a:chOff x="1860096" y="1432887"/>
              <a:chExt cx="302987" cy="0"/>
            </a:xfrm>
          </p:grpSpPr>
          <p:cxnSp>
            <p:nvCxnSpPr>
              <p:cNvPr id="107" name="Straight Arrow Connector 106">
                <a:extLst>
                  <a:ext uri="{FF2B5EF4-FFF2-40B4-BE49-F238E27FC236}">
                    <a16:creationId xmlns:a16="http://schemas.microsoft.com/office/drawing/2014/main" id="{362BECBF-98FD-F068-0598-0B616650FA58}"/>
                  </a:ext>
                </a:extLst>
              </p:cNvPr>
              <p:cNvCxnSpPr/>
              <p:nvPr/>
            </p:nvCxnSpPr>
            <p:spPr>
              <a:xfrm>
                <a:off x="1860096" y="1432887"/>
                <a:ext cx="119743"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7BC06EB7-6763-2CA4-94FE-54F4409903BC}"/>
                  </a:ext>
                </a:extLst>
              </p:cNvPr>
              <p:cNvCxnSpPr>
                <a:cxnSpLocks/>
              </p:cNvCxnSpPr>
              <p:nvPr/>
            </p:nvCxnSpPr>
            <p:spPr>
              <a:xfrm flipH="1">
                <a:off x="2043339" y="1432887"/>
                <a:ext cx="119744"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9" name="Group 108">
              <a:extLst>
                <a:ext uri="{FF2B5EF4-FFF2-40B4-BE49-F238E27FC236}">
                  <a16:creationId xmlns:a16="http://schemas.microsoft.com/office/drawing/2014/main" id="{F538E25E-A51E-35EC-AD41-D35D13953191}"/>
                </a:ext>
              </a:extLst>
            </p:cNvPr>
            <p:cNvGrpSpPr/>
            <p:nvPr/>
          </p:nvGrpSpPr>
          <p:grpSpPr>
            <a:xfrm>
              <a:off x="5374116" y="2762348"/>
              <a:ext cx="1106778" cy="1470928"/>
              <a:chOff x="9227659" y="1085271"/>
              <a:chExt cx="1106778" cy="1470928"/>
            </a:xfrm>
          </p:grpSpPr>
          <p:sp>
            <p:nvSpPr>
              <p:cNvPr id="110" name="Rectangle 109">
                <a:extLst>
                  <a:ext uri="{FF2B5EF4-FFF2-40B4-BE49-F238E27FC236}">
                    <a16:creationId xmlns:a16="http://schemas.microsoft.com/office/drawing/2014/main" id="{6DE27754-C1EA-4E4B-87E4-26E79DD650DB}"/>
                  </a:ext>
                </a:extLst>
              </p:cNvPr>
              <p:cNvSpPr/>
              <p:nvPr/>
            </p:nvSpPr>
            <p:spPr>
              <a:xfrm>
                <a:off x="9486900" y="1890395"/>
                <a:ext cx="359229" cy="2830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 name="Rectangle 110">
                <a:extLst>
                  <a:ext uri="{FF2B5EF4-FFF2-40B4-BE49-F238E27FC236}">
                    <a16:creationId xmlns:a16="http://schemas.microsoft.com/office/drawing/2014/main" id="{B99F54B6-1123-1AEC-1FA9-A73B43B87D01}"/>
                  </a:ext>
                </a:extLst>
              </p:cNvPr>
              <p:cNvSpPr/>
              <p:nvPr/>
            </p:nvSpPr>
            <p:spPr>
              <a:xfrm>
                <a:off x="9906000" y="1607077"/>
                <a:ext cx="359229" cy="2830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2" name="TextBox 111">
                <a:extLst>
                  <a:ext uri="{FF2B5EF4-FFF2-40B4-BE49-F238E27FC236}">
                    <a16:creationId xmlns:a16="http://schemas.microsoft.com/office/drawing/2014/main" id="{681AF83F-0D0F-236D-639D-913CE9BB2057}"/>
                  </a:ext>
                </a:extLst>
              </p:cNvPr>
              <p:cNvSpPr txBox="1"/>
              <p:nvPr/>
            </p:nvSpPr>
            <p:spPr>
              <a:xfrm>
                <a:off x="9623948" y="2294589"/>
                <a:ext cx="51007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5</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mm</a:t>
                </a:r>
              </a:p>
            </p:txBody>
          </p:sp>
          <p:sp>
            <p:nvSpPr>
              <p:cNvPr id="113" name="TextBox 112">
                <a:extLst>
                  <a:ext uri="{FF2B5EF4-FFF2-40B4-BE49-F238E27FC236}">
                    <a16:creationId xmlns:a16="http://schemas.microsoft.com/office/drawing/2014/main" id="{6723D76F-682D-97B9-2328-E0B006B28ACE}"/>
                  </a:ext>
                </a:extLst>
              </p:cNvPr>
              <p:cNvSpPr txBox="1"/>
              <p:nvPr/>
            </p:nvSpPr>
            <p:spPr>
              <a:xfrm>
                <a:off x="9227659" y="1085271"/>
                <a:ext cx="1106778"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Doublet 7</a:t>
                </a:r>
              </a:p>
            </p:txBody>
          </p:sp>
        </p:grpSp>
      </p:grpSp>
      <p:grpSp>
        <p:nvGrpSpPr>
          <p:cNvPr id="115" name="Group 114">
            <a:extLst>
              <a:ext uri="{FF2B5EF4-FFF2-40B4-BE49-F238E27FC236}">
                <a16:creationId xmlns:a16="http://schemas.microsoft.com/office/drawing/2014/main" id="{75757995-9688-B3BB-2671-978841E5B56D}"/>
              </a:ext>
            </a:extLst>
          </p:cNvPr>
          <p:cNvGrpSpPr/>
          <p:nvPr/>
        </p:nvGrpSpPr>
        <p:grpSpPr>
          <a:xfrm>
            <a:off x="8936967" y="3964319"/>
            <a:ext cx="1624997" cy="1615234"/>
            <a:chOff x="5113561" y="2618042"/>
            <a:chExt cx="1624997" cy="1615234"/>
          </a:xfrm>
        </p:grpSpPr>
        <p:grpSp>
          <p:nvGrpSpPr>
            <p:cNvPr id="116" name="Group 115">
              <a:extLst>
                <a:ext uri="{FF2B5EF4-FFF2-40B4-BE49-F238E27FC236}">
                  <a16:creationId xmlns:a16="http://schemas.microsoft.com/office/drawing/2014/main" id="{54CB1953-893E-C0B9-AB34-DED18A4A0EF4}"/>
                </a:ext>
              </a:extLst>
            </p:cNvPr>
            <p:cNvGrpSpPr/>
            <p:nvPr/>
          </p:nvGrpSpPr>
          <p:grpSpPr>
            <a:xfrm>
              <a:off x="5866188" y="3991387"/>
              <a:ext cx="302987" cy="0"/>
              <a:chOff x="1860096" y="1432887"/>
              <a:chExt cx="302987" cy="0"/>
            </a:xfrm>
          </p:grpSpPr>
          <p:cxnSp>
            <p:nvCxnSpPr>
              <p:cNvPr id="122" name="Straight Arrow Connector 121">
                <a:extLst>
                  <a:ext uri="{FF2B5EF4-FFF2-40B4-BE49-F238E27FC236}">
                    <a16:creationId xmlns:a16="http://schemas.microsoft.com/office/drawing/2014/main" id="{4314F83A-0C59-B2E6-8F23-1F0102D5C9CD}"/>
                  </a:ext>
                </a:extLst>
              </p:cNvPr>
              <p:cNvCxnSpPr/>
              <p:nvPr/>
            </p:nvCxnSpPr>
            <p:spPr>
              <a:xfrm>
                <a:off x="1860096" y="1432887"/>
                <a:ext cx="119743"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44FE7AFF-91AD-708D-AC85-F6859F3F5AD9}"/>
                  </a:ext>
                </a:extLst>
              </p:cNvPr>
              <p:cNvCxnSpPr>
                <a:cxnSpLocks/>
              </p:cNvCxnSpPr>
              <p:nvPr/>
            </p:nvCxnSpPr>
            <p:spPr>
              <a:xfrm flipH="1">
                <a:off x="2043339" y="1432887"/>
                <a:ext cx="119744"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7" name="Group 116">
              <a:extLst>
                <a:ext uri="{FF2B5EF4-FFF2-40B4-BE49-F238E27FC236}">
                  <a16:creationId xmlns:a16="http://schemas.microsoft.com/office/drawing/2014/main" id="{159965DF-8EAA-28CA-A8E3-19BF8ECC2624}"/>
                </a:ext>
              </a:extLst>
            </p:cNvPr>
            <p:cNvGrpSpPr/>
            <p:nvPr/>
          </p:nvGrpSpPr>
          <p:grpSpPr>
            <a:xfrm>
              <a:off x="5113561" y="2618042"/>
              <a:ext cx="1624997" cy="1615234"/>
              <a:chOff x="8967104" y="940965"/>
              <a:chExt cx="1624997" cy="1615234"/>
            </a:xfrm>
          </p:grpSpPr>
          <p:sp>
            <p:nvSpPr>
              <p:cNvPr id="118" name="Rectangle 117">
                <a:extLst>
                  <a:ext uri="{FF2B5EF4-FFF2-40B4-BE49-F238E27FC236}">
                    <a16:creationId xmlns:a16="http://schemas.microsoft.com/office/drawing/2014/main" id="{A1F109C7-6ADB-DA2C-D61D-22CB53C9097D}"/>
                  </a:ext>
                </a:extLst>
              </p:cNvPr>
              <p:cNvSpPr/>
              <p:nvPr/>
            </p:nvSpPr>
            <p:spPr>
              <a:xfrm>
                <a:off x="9486900" y="1890395"/>
                <a:ext cx="359229" cy="2830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9" name="Rectangle 118">
                <a:extLst>
                  <a:ext uri="{FF2B5EF4-FFF2-40B4-BE49-F238E27FC236}">
                    <a16:creationId xmlns:a16="http://schemas.microsoft.com/office/drawing/2014/main" id="{5546F6B2-B911-FACD-6CC6-36CA5C3A83E2}"/>
                  </a:ext>
                </a:extLst>
              </p:cNvPr>
              <p:cNvSpPr/>
              <p:nvPr/>
            </p:nvSpPr>
            <p:spPr>
              <a:xfrm>
                <a:off x="9906000" y="1607077"/>
                <a:ext cx="359229" cy="2830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0" name="TextBox 119">
                <a:extLst>
                  <a:ext uri="{FF2B5EF4-FFF2-40B4-BE49-F238E27FC236}">
                    <a16:creationId xmlns:a16="http://schemas.microsoft.com/office/drawing/2014/main" id="{79C295A6-35CD-2BC2-55BF-BF0C02A599FA}"/>
                  </a:ext>
                </a:extLst>
              </p:cNvPr>
              <p:cNvSpPr txBox="1"/>
              <p:nvPr/>
            </p:nvSpPr>
            <p:spPr>
              <a:xfrm>
                <a:off x="9623948" y="2294589"/>
                <a:ext cx="51007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5</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mm</a:t>
                </a:r>
              </a:p>
            </p:txBody>
          </p:sp>
          <p:sp>
            <p:nvSpPr>
              <p:cNvPr id="121" name="TextBox 120">
                <a:extLst>
                  <a:ext uri="{FF2B5EF4-FFF2-40B4-BE49-F238E27FC236}">
                    <a16:creationId xmlns:a16="http://schemas.microsoft.com/office/drawing/2014/main" id="{7FC4E080-2E9C-279A-1D55-6A11F4F45B69}"/>
                  </a:ext>
                </a:extLst>
              </p:cNvPr>
              <p:cNvSpPr txBox="1"/>
              <p:nvPr/>
            </p:nvSpPr>
            <p:spPr>
              <a:xfrm>
                <a:off x="8967104" y="940965"/>
                <a:ext cx="1624997"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Doublet 7</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or new doublet</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3" name="TextBox 2">
            <a:extLst>
              <a:ext uri="{FF2B5EF4-FFF2-40B4-BE49-F238E27FC236}">
                <a16:creationId xmlns:a16="http://schemas.microsoft.com/office/drawing/2014/main" id="{4A28D5D4-93E7-FE23-8344-67E3AD738D72}"/>
              </a:ext>
            </a:extLst>
          </p:cNvPr>
          <p:cNvSpPr txBox="1"/>
          <p:nvPr/>
        </p:nvSpPr>
        <p:spPr>
          <a:xfrm>
            <a:off x="8170575" y="6407575"/>
            <a:ext cx="3644011" cy="369332"/>
          </a:xfrm>
          <a:prstGeom prst="rect">
            <a:avLst/>
          </a:prstGeom>
          <a:noFill/>
        </p:spPr>
        <p:txBody>
          <a:bodyPr wrap="none" rtlCol="0">
            <a:spAutoFit/>
          </a:bodyPr>
          <a:lstStyle/>
          <a:p>
            <a:r>
              <a:rPr lang="en-US" dirty="0"/>
              <a:t>A. Fernandez Rodrigues simulating …</a:t>
            </a:r>
          </a:p>
        </p:txBody>
      </p:sp>
    </p:spTree>
    <p:extLst>
      <p:ext uri="{BB962C8B-B14F-4D97-AF65-F5344CB8AC3E}">
        <p14:creationId xmlns:p14="http://schemas.microsoft.com/office/powerpoint/2010/main" val="1764750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0B546-ED0B-C139-18E8-5D6D0EA42633}"/>
              </a:ext>
            </a:extLst>
          </p:cNvPr>
          <p:cNvSpPr>
            <a:spLocks noGrp="1"/>
          </p:cNvSpPr>
          <p:nvPr>
            <p:ph type="title"/>
          </p:nvPr>
        </p:nvSpPr>
        <p:spPr/>
        <p:txBody>
          <a:bodyPr/>
          <a:lstStyle/>
          <a:p>
            <a:r>
              <a:rPr lang="en-US" dirty="0"/>
              <a:t>2023</a:t>
            </a:r>
          </a:p>
        </p:txBody>
      </p:sp>
      <p:pic>
        <p:nvPicPr>
          <p:cNvPr id="3" name="Picture 2">
            <a:extLst>
              <a:ext uri="{FF2B5EF4-FFF2-40B4-BE49-F238E27FC236}">
                <a16:creationId xmlns:a16="http://schemas.microsoft.com/office/drawing/2014/main" id="{8853C0F3-8937-4289-8E14-EA126E6BC731}"/>
              </a:ext>
            </a:extLst>
          </p:cNvPr>
          <p:cNvPicPr>
            <a:picLocks noChangeAspect="1"/>
          </p:cNvPicPr>
          <p:nvPr/>
        </p:nvPicPr>
        <p:blipFill rotWithShape="1">
          <a:blip r:embed="rId2"/>
          <a:srcRect l="63149" t="4335" r="6811" b="8669"/>
          <a:stretch/>
        </p:blipFill>
        <p:spPr>
          <a:xfrm>
            <a:off x="51370" y="30822"/>
            <a:ext cx="3084382" cy="4242454"/>
          </a:xfrm>
          <a:prstGeom prst="rect">
            <a:avLst/>
          </a:prstGeom>
          <a:ln>
            <a:solidFill>
              <a:srgbClr val="FF0000"/>
            </a:solidFill>
          </a:ln>
        </p:spPr>
      </p:pic>
      <p:pic>
        <p:nvPicPr>
          <p:cNvPr id="5" name="Picture 4">
            <a:extLst>
              <a:ext uri="{FF2B5EF4-FFF2-40B4-BE49-F238E27FC236}">
                <a16:creationId xmlns:a16="http://schemas.microsoft.com/office/drawing/2014/main" id="{297250BD-3800-08FD-02F6-7F3AFDFBD937}"/>
              </a:ext>
            </a:extLst>
          </p:cNvPr>
          <p:cNvPicPr>
            <a:picLocks noChangeAspect="1"/>
          </p:cNvPicPr>
          <p:nvPr/>
        </p:nvPicPr>
        <p:blipFill>
          <a:blip r:embed="rId3"/>
          <a:stretch>
            <a:fillRect/>
          </a:stretch>
        </p:blipFill>
        <p:spPr>
          <a:xfrm>
            <a:off x="3187122" y="30822"/>
            <a:ext cx="4652060" cy="2452504"/>
          </a:xfrm>
          <a:prstGeom prst="rect">
            <a:avLst/>
          </a:prstGeom>
        </p:spPr>
      </p:pic>
      <p:pic>
        <p:nvPicPr>
          <p:cNvPr id="6" name="Picture 5">
            <a:extLst>
              <a:ext uri="{FF2B5EF4-FFF2-40B4-BE49-F238E27FC236}">
                <a16:creationId xmlns:a16="http://schemas.microsoft.com/office/drawing/2014/main" id="{AEE44AC3-7504-B7CA-D747-C4AA9288946F}"/>
              </a:ext>
            </a:extLst>
          </p:cNvPr>
          <p:cNvPicPr>
            <a:picLocks noChangeAspect="1"/>
          </p:cNvPicPr>
          <p:nvPr/>
        </p:nvPicPr>
        <p:blipFill>
          <a:blip r:embed="rId4"/>
          <a:stretch>
            <a:fillRect/>
          </a:stretch>
        </p:blipFill>
        <p:spPr>
          <a:xfrm>
            <a:off x="3187122" y="2514146"/>
            <a:ext cx="4644724" cy="2612657"/>
          </a:xfrm>
          <a:prstGeom prst="rect">
            <a:avLst/>
          </a:prstGeom>
          <a:ln>
            <a:solidFill>
              <a:srgbClr val="FF0000"/>
            </a:solidFill>
          </a:ln>
        </p:spPr>
      </p:pic>
      <p:pic>
        <p:nvPicPr>
          <p:cNvPr id="7" name="Picture 6">
            <a:extLst>
              <a:ext uri="{FF2B5EF4-FFF2-40B4-BE49-F238E27FC236}">
                <a16:creationId xmlns:a16="http://schemas.microsoft.com/office/drawing/2014/main" id="{FFC19278-F857-43B9-9C0F-9E4DEBC03486}"/>
              </a:ext>
            </a:extLst>
          </p:cNvPr>
          <p:cNvPicPr>
            <a:picLocks noChangeAspect="1"/>
          </p:cNvPicPr>
          <p:nvPr/>
        </p:nvPicPr>
        <p:blipFill>
          <a:blip r:embed="rId5"/>
          <a:stretch>
            <a:fillRect/>
          </a:stretch>
        </p:blipFill>
        <p:spPr>
          <a:xfrm>
            <a:off x="5322013" y="4404361"/>
            <a:ext cx="6818617" cy="2422818"/>
          </a:xfrm>
          <a:prstGeom prst="rect">
            <a:avLst/>
          </a:prstGeom>
          <a:ln>
            <a:solidFill>
              <a:srgbClr val="FF0000"/>
            </a:solidFill>
          </a:ln>
        </p:spPr>
      </p:pic>
      <p:pic>
        <p:nvPicPr>
          <p:cNvPr id="8" name="Picture 7">
            <a:extLst>
              <a:ext uri="{FF2B5EF4-FFF2-40B4-BE49-F238E27FC236}">
                <a16:creationId xmlns:a16="http://schemas.microsoft.com/office/drawing/2014/main" id="{28A3DF18-65DC-81BC-ACC7-924A45E98868}"/>
              </a:ext>
            </a:extLst>
          </p:cNvPr>
          <p:cNvPicPr>
            <a:picLocks noChangeAspect="1"/>
          </p:cNvPicPr>
          <p:nvPr/>
        </p:nvPicPr>
        <p:blipFill>
          <a:blip r:embed="rId6"/>
          <a:stretch>
            <a:fillRect/>
          </a:stretch>
        </p:blipFill>
        <p:spPr>
          <a:xfrm>
            <a:off x="7616090" y="496242"/>
            <a:ext cx="3399466" cy="1912199"/>
          </a:xfrm>
          <a:prstGeom prst="rect">
            <a:avLst/>
          </a:prstGeom>
          <a:ln>
            <a:solidFill>
              <a:srgbClr val="FF0000"/>
            </a:solidFill>
          </a:ln>
        </p:spPr>
      </p:pic>
      <p:pic>
        <p:nvPicPr>
          <p:cNvPr id="9" name="Picture 8">
            <a:extLst>
              <a:ext uri="{FF2B5EF4-FFF2-40B4-BE49-F238E27FC236}">
                <a16:creationId xmlns:a16="http://schemas.microsoft.com/office/drawing/2014/main" id="{E4CAFDFC-E2E5-405C-208C-53EFC1476207}"/>
              </a:ext>
            </a:extLst>
          </p:cNvPr>
          <p:cNvPicPr>
            <a:picLocks noChangeAspect="1"/>
          </p:cNvPicPr>
          <p:nvPr/>
        </p:nvPicPr>
        <p:blipFill>
          <a:blip r:embed="rId7"/>
          <a:stretch>
            <a:fillRect/>
          </a:stretch>
        </p:blipFill>
        <p:spPr>
          <a:xfrm>
            <a:off x="8194484" y="2333990"/>
            <a:ext cx="3946146" cy="2219707"/>
          </a:xfrm>
          <a:prstGeom prst="rect">
            <a:avLst/>
          </a:prstGeom>
          <a:ln>
            <a:solidFill>
              <a:srgbClr val="FF0000"/>
            </a:solidFill>
          </a:ln>
        </p:spPr>
      </p:pic>
      <p:pic>
        <p:nvPicPr>
          <p:cNvPr id="10" name="Picture 9">
            <a:extLst>
              <a:ext uri="{FF2B5EF4-FFF2-40B4-BE49-F238E27FC236}">
                <a16:creationId xmlns:a16="http://schemas.microsoft.com/office/drawing/2014/main" id="{48311B54-0270-23DD-DCFD-7D1424DB3230}"/>
              </a:ext>
            </a:extLst>
          </p:cNvPr>
          <p:cNvPicPr>
            <a:picLocks noChangeAspect="1"/>
          </p:cNvPicPr>
          <p:nvPr/>
        </p:nvPicPr>
        <p:blipFill>
          <a:blip r:embed="rId8"/>
          <a:stretch>
            <a:fillRect/>
          </a:stretch>
        </p:blipFill>
        <p:spPr>
          <a:xfrm>
            <a:off x="1081248" y="4553697"/>
            <a:ext cx="3074985" cy="2304302"/>
          </a:xfrm>
          <a:prstGeom prst="rect">
            <a:avLst/>
          </a:prstGeom>
          <a:ln>
            <a:solidFill>
              <a:srgbClr val="FF0000"/>
            </a:solidFill>
          </a:ln>
        </p:spPr>
      </p:pic>
    </p:spTree>
    <p:extLst>
      <p:ext uri="{BB962C8B-B14F-4D97-AF65-F5344CB8AC3E}">
        <p14:creationId xmlns:p14="http://schemas.microsoft.com/office/powerpoint/2010/main" val="4181721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10" name="Google Shape;410;p45"/>
          <p:cNvSpPr txBox="1"/>
          <p:nvPr/>
        </p:nvSpPr>
        <p:spPr>
          <a:xfrm>
            <a:off x="10109967" y="5940585"/>
            <a:ext cx="2165200" cy="923097"/>
          </a:xfrm>
          <a:prstGeom prst="rect">
            <a:avLst/>
          </a:prstGeom>
          <a:noFill/>
          <a:ln>
            <a:noFill/>
          </a:ln>
        </p:spPr>
        <p:txBody>
          <a:bodyPr spcFirstLastPara="1" wrap="square" lIns="121900" tIns="121900" rIns="121900" bIns="121900" anchor="t" anchorCtr="0">
            <a:spAutoFit/>
          </a:bodyPr>
          <a:lstStyle/>
          <a:p>
            <a:pPr defTabSz="1219170">
              <a:buClr>
                <a:srgbClr val="000000"/>
              </a:buClr>
              <a:defRPr/>
            </a:pPr>
            <a:r>
              <a:rPr lang="en" sz="800" kern="0" dirty="0">
                <a:solidFill>
                  <a:srgbClr val="061653"/>
                </a:solidFill>
                <a:latin typeface="Assistant"/>
                <a:ea typeface="Assistant"/>
                <a:cs typeface="Assistant"/>
                <a:sym typeface="Assistant"/>
              </a:rPr>
              <a:t>Reduced</a:t>
            </a:r>
            <a:r>
              <a:rPr lang="en" sz="533" kern="0" dirty="0">
                <a:solidFill>
                  <a:srgbClr val="061653"/>
                </a:solidFill>
                <a:latin typeface="Assistant"/>
                <a:ea typeface="Assistant"/>
                <a:cs typeface="Assistant"/>
                <a:sym typeface="Assistant"/>
              </a:rPr>
              <a:t>  </a:t>
            </a:r>
            <a:r>
              <a:rPr lang="en" sz="800" kern="0" dirty="0">
                <a:solidFill>
                  <a:srgbClr val="061653"/>
                </a:solidFill>
                <a:latin typeface="Assistant"/>
                <a:ea typeface="Assistant"/>
                <a:cs typeface="Assistant"/>
                <a:sym typeface="Assistant"/>
              </a:rPr>
              <a:t>Ꭓ²</a:t>
            </a:r>
            <a:r>
              <a:rPr lang="en" sz="933" kern="0" dirty="0">
                <a:solidFill>
                  <a:srgbClr val="061653"/>
                </a:solidFill>
                <a:latin typeface="Assistant"/>
                <a:ea typeface="Assistant"/>
                <a:cs typeface="Assistant"/>
                <a:sym typeface="Assistant"/>
              </a:rPr>
              <a:t> = 15.32</a:t>
            </a:r>
            <a:endParaRPr sz="933" kern="0" dirty="0">
              <a:solidFill>
                <a:srgbClr val="061653"/>
              </a:solidFill>
              <a:latin typeface="Assistant"/>
              <a:ea typeface="Assistant"/>
              <a:cs typeface="Assistant"/>
              <a:sym typeface="Assistant"/>
            </a:endParaRPr>
          </a:p>
          <a:p>
            <a:pPr defTabSz="1219170">
              <a:buClr>
                <a:srgbClr val="000000"/>
              </a:buClr>
              <a:defRPr/>
            </a:pPr>
            <a:r>
              <a:rPr lang="en" sz="800" kern="0" dirty="0">
                <a:solidFill>
                  <a:srgbClr val="061653"/>
                </a:solidFill>
                <a:latin typeface="Assistant"/>
                <a:ea typeface="Assistant"/>
                <a:cs typeface="Assistant"/>
                <a:sym typeface="Assistant"/>
              </a:rPr>
              <a:t>Reduced</a:t>
            </a:r>
            <a:r>
              <a:rPr lang="en" sz="533" kern="0" dirty="0">
                <a:solidFill>
                  <a:srgbClr val="061653"/>
                </a:solidFill>
                <a:latin typeface="Assistant"/>
                <a:ea typeface="Assistant"/>
                <a:cs typeface="Assistant"/>
                <a:sym typeface="Assistant"/>
              </a:rPr>
              <a:t>  </a:t>
            </a:r>
            <a:r>
              <a:rPr lang="en" sz="800" kern="0" dirty="0">
                <a:solidFill>
                  <a:srgbClr val="061653"/>
                </a:solidFill>
                <a:latin typeface="Assistant"/>
                <a:ea typeface="Assistant"/>
                <a:cs typeface="Assistant"/>
                <a:sym typeface="Assistant"/>
              </a:rPr>
              <a:t>Ꭓ²</a:t>
            </a:r>
            <a:r>
              <a:rPr lang="en" sz="933" kern="0" dirty="0">
                <a:solidFill>
                  <a:srgbClr val="061653"/>
                </a:solidFill>
                <a:latin typeface="Assistant"/>
                <a:ea typeface="Assistant"/>
                <a:cs typeface="Assistant"/>
                <a:sym typeface="Assistant"/>
              </a:rPr>
              <a:t> for 0 correlation = 30.05</a:t>
            </a:r>
          </a:p>
          <a:p>
            <a:pPr defTabSz="1219170">
              <a:buClr>
                <a:srgbClr val="000000"/>
              </a:buClr>
              <a:defRPr/>
            </a:pPr>
            <a:endParaRPr lang="en-GB" sz="933" kern="0" dirty="0">
              <a:solidFill>
                <a:srgbClr val="061653"/>
              </a:solidFill>
              <a:latin typeface="Assistant"/>
              <a:ea typeface="Assistant"/>
              <a:cs typeface="Assistant"/>
              <a:sym typeface="Assistant"/>
            </a:endParaRPr>
          </a:p>
          <a:p>
            <a:pPr defTabSz="1219170">
              <a:buClr>
                <a:srgbClr val="000000"/>
              </a:buClr>
              <a:defRPr/>
            </a:pPr>
            <a:endParaRPr lang="en-GB" sz="1600" kern="0" dirty="0">
              <a:solidFill>
                <a:srgbClr val="061653"/>
              </a:solidFill>
              <a:latin typeface="Assistant"/>
              <a:ea typeface="Assistant"/>
              <a:cs typeface="Assistant"/>
              <a:sym typeface="Assistant"/>
            </a:endParaRPr>
          </a:p>
        </p:txBody>
      </p:sp>
      <p:sp>
        <p:nvSpPr>
          <p:cNvPr id="384" name="Google Shape;384;p45"/>
          <p:cNvSpPr/>
          <p:nvPr/>
        </p:nvSpPr>
        <p:spPr>
          <a:xfrm>
            <a:off x="10626967" y="3869600"/>
            <a:ext cx="988000" cy="1064800"/>
          </a:xfrm>
          <a:prstGeom prst="rect">
            <a:avLst/>
          </a:prstGeom>
          <a:noFill/>
          <a:ln>
            <a:noFill/>
          </a:ln>
        </p:spPr>
        <p:txBody>
          <a:bodyPr spcFirstLastPara="1" wrap="square" lIns="121900" tIns="121900" rIns="121900" bIns="121900" anchor="ctr" anchorCtr="0">
            <a:noAutofit/>
          </a:bodyPr>
          <a:lstStyle/>
          <a:p>
            <a:pPr defTabSz="1219170">
              <a:buClr>
                <a:srgbClr val="000000"/>
              </a:buClr>
              <a:defRPr/>
            </a:pPr>
            <a:endParaRPr sz="1867" kern="0">
              <a:solidFill>
                <a:srgbClr val="000000"/>
              </a:solidFill>
              <a:latin typeface="Arial"/>
              <a:cs typeface="Arial"/>
              <a:sym typeface="Arial"/>
            </a:endParaRPr>
          </a:p>
        </p:txBody>
      </p:sp>
      <p:sp>
        <p:nvSpPr>
          <p:cNvPr id="385" name="Google Shape;385;p45"/>
          <p:cNvSpPr txBox="1">
            <a:spLocks noGrp="1"/>
          </p:cNvSpPr>
          <p:nvPr>
            <p:ph type="title"/>
          </p:nvPr>
        </p:nvSpPr>
        <p:spPr>
          <a:xfrm>
            <a:off x="3631100" y="0"/>
            <a:ext cx="10272000" cy="763600"/>
          </a:xfrm>
          <a:prstGeom prst="rect">
            <a:avLst/>
          </a:prstGeom>
        </p:spPr>
        <p:txBody>
          <a:bodyPr spcFirstLastPara="1" vert="horz" wrap="square" lIns="121900" tIns="121900" rIns="121900" bIns="121900" rtlCol="0" anchor="t" anchorCtr="0">
            <a:noAutofit/>
          </a:bodyPr>
          <a:lstStyle/>
          <a:p>
            <a:r>
              <a:rPr lang="en"/>
              <a:t>Minibeam &amp; Microbeam result</a:t>
            </a:r>
            <a:endParaRPr/>
          </a:p>
        </p:txBody>
      </p:sp>
      <p:sp>
        <p:nvSpPr>
          <p:cNvPr id="386" name="Google Shape;386;p45"/>
          <p:cNvSpPr txBox="1"/>
          <p:nvPr/>
        </p:nvSpPr>
        <p:spPr>
          <a:xfrm>
            <a:off x="2306667" y="6365601"/>
            <a:ext cx="9379067" cy="761707"/>
          </a:xfrm>
          <a:prstGeom prst="rect">
            <a:avLst/>
          </a:prstGeom>
          <a:noFill/>
          <a:ln>
            <a:noFill/>
          </a:ln>
        </p:spPr>
        <p:txBody>
          <a:bodyPr spcFirstLastPara="1" wrap="square" lIns="121900" tIns="121900" rIns="121900" bIns="121900" anchor="t" anchorCtr="0">
            <a:spAutoFit/>
          </a:bodyPr>
          <a:lstStyle/>
          <a:p>
            <a:pPr defTabSz="1219170">
              <a:spcAft>
                <a:spcPts val="2133"/>
              </a:spcAft>
              <a:buClr>
                <a:srgbClr val="000000"/>
              </a:buClr>
              <a:defRPr/>
            </a:pPr>
            <a:r>
              <a:rPr lang="en" sz="1600" kern="0" dirty="0">
                <a:solidFill>
                  <a:srgbClr val="061653"/>
                </a:solidFill>
                <a:latin typeface="Assistant"/>
                <a:ea typeface="Assistant"/>
                <a:cs typeface="Assistant"/>
                <a:sym typeface="Assistant"/>
              </a:rPr>
              <a:t>Plots of the highest correlation coefficients for each analysis method for the combined data.</a:t>
            </a:r>
            <a:endParaRPr sz="1600" kern="0" dirty="0">
              <a:solidFill>
                <a:srgbClr val="061653"/>
              </a:solidFill>
              <a:latin typeface="Assistant"/>
              <a:ea typeface="Assistant"/>
              <a:cs typeface="Assistant"/>
              <a:sym typeface="Assistant"/>
            </a:endParaRPr>
          </a:p>
        </p:txBody>
      </p:sp>
      <p:sp>
        <p:nvSpPr>
          <p:cNvPr id="388" name="Google Shape;388;p45"/>
          <p:cNvSpPr/>
          <p:nvPr/>
        </p:nvSpPr>
        <p:spPr>
          <a:xfrm rot="-5400000" flipH="1">
            <a:off x="763764" y="4498738"/>
            <a:ext cx="647617" cy="587809"/>
          </a:xfrm>
          <a:custGeom>
            <a:avLst/>
            <a:gdLst/>
            <a:ahLst/>
            <a:cxnLst/>
            <a:rect l="l" t="t" r="r" b="b"/>
            <a:pathLst>
              <a:path w="36713" h="32197" extrusionOk="0">
                <a:moveTo>
                  <a:pt x="10370" y="1"/>
                </a:moveTo>
                <a:cubicBezTo>
                  <a:pt x="9534" y="1"/>
                  <a:pt x="8809" y="447"/>
                  <a:pt x="8391" y="1144"/>
                </a:cubicBezTo>
                <a:lnTo>
                  <a:pt x="419" y="14942"/>
                </a:lnTo>
                <a:cubicBezTo>
                  <a:pt x="1" y="15639"/>
                  <a:pt x="1" y="16531"/>
                  <a:pt x="419" y="17228"/>
                </a:cubicBezTo>
                <a:lnTo>
                  <a:pt x="8391" y="31026"/>
                </a:lnTo>
                <a:cubicBezTo>
                  <a:pt x="8809" y="31723"/>
                  <a:pt x="9590" y="32197"/>
                  <a:pt x="10370" y="32197"/>
                </a:cubicBezTo>
                <a:lnTo>
                  <a:pt x="26343" y="32197"/>
                </a:lnTo>
                <a:cubicBezTo>
                  <a:pt x="27179" y="32197"/>
                  <a:pt x="27904" y="31723"/>
                  <a:pt x="28322" y="31026"/>
                </a:cubicBezTo>
                <a:lnTo>
                  <a:pt x="36295" y="17228"/>
                </a:lnTo>
                <a:cubicBezTo>
                  <a:pt x="36713" y="16531"/>
                  <a:pt x="36713" y="15639"/>
                  <a:pt x="36295" y="14942"/>
                </a:cubicBezTo>
                <a:lnTo>
                  <a:pt x="28322" y="1144"/>
                </a:lnTo>
                <a:cubicBezTo>
                  <a:pt x="27904" y="419"/>
                  <a:pt x="27151" y="1"/>
                  <a:pt x="26343" y="1"/>
                </a:cubicBezTo>
                <a:close/>
              </a:path>
            </a:pathLst>
          </a:custGeom>
          <a:solidFill>
            <a:srgbClr val="6D9EEB"/>
          </a:solidFill>
          <a:ln>
            <a:noFill/>
          </a:ln>
        </p:spPr>
        <p:txBody>
          <a:bodyPr spcFirstLastPara="1" wrap="square" lIns="121900" tIns="121900" rIns="121900" bIns="121900" anchor="ctr" anchorCtr="0">
            <a:noAutofit/>
          </a:bodyPr>
          <a:lstStyle/>
          <a:p>
            <a:pPr defTabSz="1219170">
              <a:buClr>
                <a:srgbClr val="000000"/>
              </a:buClr>
              <a:defRPr/>
            </a:pPr>
            <a:endParaRPr sz="1733" kern="0">
              <a:solidFill>
                <a:srgbClr val="000000"/>
              </a:solidFill>
              <a:latin typeface="Arial"/>
              <a:cs typeface="Arial"/>
              <a:sym typeface="Arial"/>
            </a:endParaRPr>
          </a:p>
        </p:txBody>
      </p:sp>
      <p:sp>
        <p:nvSpPr>
          <p:cNvPr id="389" name="Google Shape;389;p45"/>
          <p:cNvSpPr txBox="1"/>
          <p:nvPr/>
        </p:nvSpPr>
        <p:spPr>
          <a:xfrm>
            <a:off x="313983" y="5003184"/>
            <a:ext cx="1547200" cy="595200"/>
          </a:xfrm>
          <a:prstGeom prst="rect">
            <a:avLst/>
          </a:prstGeom>
          <a:noFill/>
          <a:ln>
            <a:noFill/>
          </a:ln>
        </p:spPr>
        <p:txBody>
          <a:bodyPr spcFirstLastPara="1" wrap="square" lIns="121900" tIns="121900" rIns="121900" bIns="121900" anchor="b" anchorCtr="0">
            <a:noAutofit/>
          </a:bodyPr>
          <a:lstStyle/>
          <a:p>
            <a:pPr algn="ctr" defTabSz="1219170">
              <a:buClr>
                <a:srgbClr val="000000"/>
              </a:buClr>
              <a:defRPr/>
            </a:pPr>
            <a:r>
              <a:rPr lang="en" sz="1067" kern="0">
                <a:solidFill>
                  <a:srgbClr val="1F0270"/>
                </a:solidFill>
                <a:latin typeface="Darker Grotesque Black"/>
                <a:ea typeface="Darker Grotesque Black"/>
                <a:cs typeface="Darker Grotesque Black"/>
                <a:sym typeface="Darker Grotesque Black"/>
              </a:rPr>
              <a:t>LTS % at 3 MONTHS vs Volume Average Dose</a:t>
            </a:r>
            <a:endParaRPr sz="1067" kern="0">
              <a:solidFill>
                <a:srgbClr val="1F0270"/>
              </a:solidFill>
              <a:latin typeface="Darker Grotesque Black"/>
              <a:ea typeface="Darker Grotesque Black"/>
              <a:cs typeface="Darker Grotesque Black"/>
              <a:sym typeface="Darker Grotesque Black"/>
            </a:endParaRPr>
          </a:p>
        </p:txBody>
      </p:sp>
      <p:sp>
        <p:nvSpPr>
          <p:cNvPr id="390" name="Google Shape;390;p45"/>
          <p:cNvSpPr txBox="1"/>
          <p:nvPr/>
        </p:nvSpPr>
        <p:spPr>
          <a:xfrm>
            <a:off x="76567" y="5367300"/>
            <a:ext cx="2022000" cy="647600"/>
          </a:xfrm>
          <a:prstGeom prst="rect">
            <a:avLst/>
          </a:prstGeom>
          <a:noFill/>
          <a:ln>
            <a:noFill/>
          </a:ln>
        </p:spPr>
        <p:txBody>
          <a:bodyPr spcFirstLastPara="1" wrap="square" lIns="121900" tIns="121900" rIns="121900" bIns="121900" anchor="t" anchorCtr="0">
            <a:noAutofit/>
          </a:bodyPr>
          <a:lstStyle/>
          <a:p>
            <a:pPr algn="ctr" defTabSz="1219170">
              <a:lnSpc>
                <a:spcPct val="115000"/>
              </a:lnSpc>
              <a:buClr>
                <a:srgbClr val="000000"/>
              </a:buClr>
              <a:defRPr/>
            </a:pPr>
            <a:r>
              <a:rPr lang="en" sz="800" kern="0">
                <a:solidFill>
                  <a:srgbClr val="061653"/>
                </a:solidFill>
                <a:latin typeface="Assistant"/>
                <a:ea typeface="Assistant"/>
                <a:cs typeface="Assistant"/>
                <a:sym typeface="Assistant"/>
              </a:rPr>
              <a:t>Volume Average Dose had most                                                                                          prominent influence on Long Term Survivors</a:t>
            </a:r>
            <a:endParaRPr sz="800" kern="0">
              <a:solidFill>
                <a:srgbClr val="061653"/>
              </a:solidFill>
              <a:latin typeface="Assistant"/>
              <a:ea typeface="Assistant"/>
              <a:cs typeface="Assistant"/>
              <a:sym typeface="Assistant"/>
            </a:endParaRPr>
          </a:p>
        </p:txBody>
      </p:sp>
      <p:grpSp>
        <p:nvGrpSpPr>
          <p:cNvPr id="391" name="Google Shape;391;p45"/>
          <p:cNvGrpSpPr/>
          <p:nvPr/>
        </p:nvGrpSpPr>
        <p:grpSpPr>
          <a:xfrm>
            <a:off x="937770" y="4650764"/>
            <a:ext cx="299580" cy="283800"/>
            <a:chOff x="-22863675" y="3131775"/>
            <a:chExt cx="299300" cy="293425"/>
          </a:xfrm>
        </p:grpSpPr>
        <p:sp>
          <p:nvSpPr>
            <p:cNvPr id="392" name="Google Shape;392;p45"/>
            <p:cNvSpPr/>
            <p:nvPr/>
          </p:nvSpPr>
          <p:spPr>
            <a:xfrm>
              <a:off x="-22863675" y="3131775"/>
              <a:ext cx="299300" cy="293425"/>
            </a:xfrm>
            <a:custGeom>
              <a:avLst/>
              <a:gdLst/>
              <a:ahLst/>
              <a:cxnLst/>
              <a:rect l="l" t="t" r="r" b="b"/>
              <a:pathLst>
                <a:path w="11972" h="11737" extrusionOk="0">
                  <a:moveTo>
                    <a:pt x="3214" y="5522"/>
                  </a:moveTo>
                  <a:cubicBezTo>
                    <a:pt x="3403" y="5522"/>
                    <a:pt x="3560" y="5679"/>
                    <a:pt x="3560" y="5868"/>
                  </a:cubicBezTo>
                  <a:cubicBezTo>
                    <a:pt x="3560" y="6057"/>
                    <a:pt x="3403" y="6215"/>
                    <a:pt x="3214" y="6215"/>
                  </a:cubicBezTo>
                  <a:cubicBezTo>
                    <a:pt x="3024" y="6215"/>
                    <a:pt x="2867" y="6057"/>
                    <a:pt x="2867" y="5868"/>
                  </a:cubicBezTo>
                  <a:cubicBezTo>
                    <a:pt x="2867" y="5679"/>
                    <a:pt x="3024" y="5522"/>
                    <a:pt x="3214" y="5522"/>
                  </a:cubicBezTo>
                  <a:close/>
                  <a:moveTo>
                    <a:pt x="5986" y="2749"/>
                  </a:moveTo>
                  <a:cubicBezTo>
                    <a:pt x="6931" y="2749"/>
                    <a:pt x="7719" y="3537"/>
                    <a:pt x="7719" y="4482"/>
                  </a:cubicBezTo>
                  <a:cubicBezTo>
                    <a:pt x="7719" y="5427"/>
                    <a:pt x="6963" y="6215"/>
                    <a:pt x="5986" y="6215"/>
                  </a:cubicBezTo>
                  <a:cubicBezTo>
                    <a:pt x="5041" y="6215"/>
                    <a:pt x="4253" y="5427"/>
                    <a:pt x="4253" y="4482"/>
                  </a:cubicBezTo>
                  <a:cubicBezTo>
                    <a:pt x="4253" y="3537"/>
                    <a:pt x="5041" y="2749"/>
                    <a:pt x="5986" y="2749"/>
                  </a:cubicBezTo>
                  <a:close/>
                  <a:moveTo>
                    <a:pt x="8790" y="5522"/>
                  </a:moveTo>
                  <a:cubicBezTo>
                    <a:pt x="8979" y="5522"/>
                    <a:pt x="9136" y="5679"/>
                    <a:pt x="9136" y="5868"/>
                  </a:cubicBezTo>
                  <a:cubicBezTo>
                    <a:pt x="9136" y="6057"/>
                    <a:pt x="8979" y="6215"/>
                    <a:pt x="8790" y="6215"/>
                  </a:cubicBezTo>
                  <a:cubicBezTo>
                    <a:pt x="8569" y="6215"/>
                    <a:pt x="8412" y="6057"/>
                    <a:pt x="8412" y="5868"/>
                  </a:cubicBezTo>
                  <a:cubicBezTo>
                    <a:pt x="8412" y="5679"/>
                    <a:pt x="8569" y="5522"/>
                    <a:pt x="8790" y="5522"/>
                  </a:cubicBezTo>
                  <a:close/>
                  <a:moveTo>
                    <a:pt x="4600" y="7601"/>
                  </a:moveTo>
                  <a:cubicBezTo>
                    <a:pt x="4789" y="7601"/>
                    <a:pt x="4946" y="7759"/>
                    <a:pt x="4946" y="7948"/>
                  </a:cubicBezTo>
                  <a:cubicBezTo>
                    <a:pt x="4946" y="8168"/>
                    <a:pt x="4789" y="8326"/>
                    <a:pt x="4600" y="8326"/>
                  </a:cubicBezTo>
                  <a:cubicBezTo>
                    <a:pt x="4411" y="8326"/>
                    <a:pt x="4253" y="8168"/>
                    <a:pt x="4253" y="7948"/>
                  </a:cubicBezTo>
                  <a:cubicBezTo>
                    <a:pt x="4253" y="7759"/>
                    <a:pt x="4411" y="7601"/>
                    <a:pt x="4600" y="7601"/>
                  </a:cubicBezTo>
                  <a:close/>
                  <a:moveTo>
                    <a:pt x="6679" y="6939"/>
                  </a:moveTo>
                  <a:cubicBezTo>
                    <a:pt x="7278" y="6939"/>
                    <a:pt x="7719" y="7412"/>
                    <a:pt x="7719" y="7948"/>
                  </a:cubicBezTo>
                  <a:cubicBezTo>
                    <a:pt x="7719" y="8515"/>
                    <a:pt x="7246" y="8987"/>
                    <a:pt x="6679" y="8987"/>
                  </a:cubicBezTo>
                  <a:cubicBezTo>
                    <a:pt x="6080" y="8987"/>
                    <a:pt x="5671" y="8515"/>
                    <a:pt x="5671" y="7948"/>
                  </a:cubicBezTo>
                  <a:cubicBezTo>
                    <a:pt x="5671" y="7412"/>
                    <a:pt x="6143" y="6939"/>
                    <a:pt x="6679" y="6939"/>
                  </a:cubicBezTo>
                  <a:close/>
                  <a:moveTo>
                    <a:pt x="5309" y="1"/>
                  </a:moveTo>
                  <a:cubicBezTo>
                    <a:pt x="5222" y="1"/>
                    <a:pt x="5135" y="24"/>
                    <a:pt x="5072" y="71"/>
                  </a:cubicBezTo>
                  <a:cubicBezTo>
                    <a:pt x="4946" y="197"/>
                    <a:pt x="4946" y="449"/>
                    <a:pt x="5072" y="544"/>
                  </a:cubicBezTo>
                  <a:cubicBezTo>
                    <a:pt x="5356" y="828"/>
                    <a:pt x="5545" y="1080"/>
                    <a:pt x="5639" y="1363"/>
                  </a:cubicBezTo>
                  <a:cubicBezTo>
                    <a:pt x="5356" y="1426"/>
                    <a:pt x="5041" y="1458"/>
                    <a:pt x="4757" y="1552"/>
                  </a:cubicBezTo>
                  <a:cubicBezTo>
                    <a:pt x="4474" y="1017"/>
                    <a:pt x="4096" y="796"/>
                    <a:pt x="3592" y="576"/>
                  </a:cubicBezTo>
                  <a:cubicBezTo>
                    <a:pt x="3552" y="560"/>
                    <a:pt x="3507" y="552"/>
                    <a:pt x="3460" y="552"/>
                  </a:cubicBezTo>
                  <a:cubicBezTo>
                    <a:pt x="3320" y="552"/>
                    <a:pt x="3166" y="623"/>
                    <a:pt x="3119" y="765"/>
                  </a:cubicBezTo>
                  <a:cubicBezTo>
                    <a:pt x="3024" y="922"/>
                    <a:pt x="3119" y="1143"/>
                    <a:pt x="3277" y="1206"/>
                  </a:cubicBezTo>
                  <a:cubicBezTo>
                    <a:pt x="3623" y="1363"/>
                    <a:pt x="3907" y="1552"/>
                    <a:pt x="4064" y="1804"/>
                  </a:cubicBezTo>
                  <a:cubicBezTo>
                    <a:pt x="3781" y="1930"/>
                    <a:pt x="3529" y="2088"/>
                    <a:pt x="3308" y="2245"/>
                  </a:cubicBezTo>
                  <a:cubicBezTo>
                    <a:pt x="2867" y="1836"/>
                    <a:pt x="2394" y="1773"/>
                    <a:pt x="1890" y="1741"/>
                  </a:cubicBezTo>
                  <a:cubicBezTo>
                    <a:pt x="1701" y="1741"/>
                    <a:pt x="1544" y="1836"/>
                    <a:pt x="1481" y="2056"/>
                  </a:cubicBezTo>
                  <a:cubicBezTo>
                    <a:pt x="1481" y="2245"/>
                    <a:pt x="1607" y="2403"/>
                    <a:pt x="1796" y="2434"/>
                  </a:cubicBezTo>
                  <a:cubicBezTo>
                    <a:pt x="2205" y="2466"/>
                    <a:pt x="2489" y="2529"/>
                    <a:pt x="2741" y="2718"/>
                  </a:cubicBezTo>
                  <a:cubicBezTo>
                    <a:pt x="2552" y="2907"/>
                    <a:pt x="2363" y="3159"/>
                    <a:pt x="2205" y="3379"/>
                  </a:cubicBezTo>
                  <a:cubicBezTo>
                    <a:pt x="1949" y="3294"/>
                    <a:pt x="1725" y="3260"/>
                    <a:pt x="1508" y="3260"/>
                  </a:cubicBezTo>
                  <a:cubicBezTo>
                    <a:pt x="1243" y="3260"/>
                    <a:pt x="987" y="3310"/>
                    <a:pt x="693" y="3379"/>
                  </a:cubicBezTo>
                  <a:cubicBezTo>
                    <a:pt x="504" y="3411"/>
                    <a:pt x="441" y="3631"/>
                    <a:pt x="473" y="3821"/>
                  </a:cubicBezTo>
                  <a:cubicBezTo>
                    <a:pt x="498" y="3970"/>
                    <a:pt x="621" y="4060"/>
                    <a:pt x="781" y="4060"/>
                  </a:cubicBezTo>
                  <a:cubicBezTo>
                    <a:pt x="823" y="4060"/>
                    <a:pt x="868" y="4054"/>
                    <a:pt x="914" y="4041"/>
                  </a:cubicBezTo>
                  <a:cubicBezTo>
                    <a:pt x="1160" y="3979"/>
                    <a:pt x="1366" y="3931"/>
                    <a:pt x="1567" y="3931"/>
                  </a:cubicBezTo>
                  <a:cubicBezTo>
                    <a:pt x="1674" y="3931"/>
                    <a:pt x="1780" y="3945"/>
                    <a:pt x="1890" y="3978"/>
                  </a:cubicBezTo>
                  <a:cubicBezTo>
                    <a:pt x="1764" y="4262"/>
                    <a:pt x="1638" y="4514"/>
                    <a:pt x="1607" y="4797"/>
                  </a:cubicBezTo>
                  <a:cubicBezTo>
                    <a:pt x="1071" y="4797"/>
                    <a:pt x="630" y="4986"/>
                    <a:pt x="189" y="5301"/>
                  </a:cubicBezTo>
                  <a:cubicBezTo>
                    <a:pt x="32" y="5427"/>
                    <a:pt x="0" y="5616"/>
                    <a:pt x="126" y="5774"/>
                  </a:cubicBezTo>
                  <a:cubicBezTo>
                    <a:pt x="186" y="5874"/>
                    <a:pt x="296" y="5935"/>
                    <a:pt x="409" y="5935"/>
                  </a:cubicBezTo>
                  <a:cubicBezTo>
                    <a:pt x="474" y="5935"/>
                    <a:pt x="541" y="5915"/>
                    <a:pt x="599" y="5868"/>
                  </a:cubicBezTo>
                  <a:cubicBezTo>
                    <a:pt x="914" y="5616"/>
                    <a:pt x="1166" y="5459"/>
                    <a:pt x="1481" y="5459"/>
                  </a:cubicBezTo>
                  <a:cubicBezTo>
                    <a:pt x="1481" y="5585"/>
                    <a:pt x="1449" y="5742"/>
                    <a:pt x="1449" y="5868"/>
                  </a:cubicBezTo>
                  <a:cubicBezTo>
                    <a:pt x="1449" y="6026"/>
                    <a:pt x="1449" y="6183"/>
                    <a:pt x="1481" y="6341"/>
                  </a:cubicBezTo>
                  <a:cubicBezTo>
                    <a:pt x="945" y="6530"/>
                    <a:pt x="662" y="6876"/>
                    <a:pt x="347" y="7318"/>
                  </a:cubicBezTo>
                  <a:cubicBezTo>
                    <a:pt x="221" y="7475"/>
                    <a:pt x="284" y="7664"/>
                    <a:pt x="441" y="7790"/>
                  </a:cubicBezTo>
                  <a:cubicBezTo>
                    <a:pt x="507" y="7843"/>
                    <a:pt x="584" y="7868"/>
                    <a:pt x="658" y="7868"/>
                  </a:cubicBezTo>
                  <a:cubicBezTo>
                    <a:pt x="761" y="7868"/>
                    <a:pt x="859" y="7819"/>
                    <a:pt x="914" y="7727"/>
                  </a:cubicBezTo>
                  <a:cubicBezTo>
                    <a:pt x="1134" y="7349"/>
                    <a:pt x="1323" y="7129"/>
                    <a:pt x="1607" y="7002"/>
                  </a:cubicBezTo>
                  <a:cubicBezTo>
                    <a:pt x="1701" y="7286"/>
                    <a:pt x="1764" y="7570"/>
                    <a:pt x="1922" y="7822"/>
                  </a:cubicBezTo>
                  <a:cubicBezTo>
                    <a:pt x="1481" y="8200"/>
                    <a:pt x="1323" y="8609"/>
                    <a:pt x="1166" y="9145"/>
                  </a:cubicBezTo>
                  <a:cubicBezTo>
                    <a:pt x="1134" y="9334"/>
                    <a:pt x="1260" y="9523"/>
                    <a:pt x="1418" y="9554"/>
                  </a:cubicBezTo>
                  <a:cubicBezTo>
                    <a:pt x="1452" y="9566"/>
                    <a:pt x="1486" y="9571"/>
                    <a:pt x="1519" y="9571"/>
                  </a:cubicBezTo>
                  <a:cubicBezTo>
                    <a:pt x="1671" y="9571"/>
                    <a:pt x="1807" y="9463"/>
                    <a:pt x="1859" y="9334"/>
                  </a:cubicBezTo>
                  <a:cubicBezTo>
                    <a:pt x="1953" y="8924"/>
                    <a:pt x="2048" y="8672"/>
                    <a:pt x="2268" y="8420"/>
                  </a:cubicBezTo>
                  <a:cubicBezTo>
                    <a:pt x="2426" y="8672"/>
                    <a:pt x="2646" y="8893"/>
                    <a:pt x="2835" y="9082"/>
                  </a:cubicBezTo>
                  <a:cubicBezTo>
                    <a:pt x="2520" y="9554"/>
                    <a:pt x="2552" y="10027"/>
                    <a:pt x="2583" y="10594"/>
                  </a:cubicBezTo>
                  <a:cubicBezTo>
                    <a:pt x="2583" y="10783"/>
                    <a:pt x="2741" y="10909"/>
                    <a:pt x="2961" y="10909"/>
                  </a:cubicBezTo>
                  <a:lnTo>
                    <a:pt x="2993" y="10909"/>
                  </a:lnTo>
                  <a:cubicBezTo>
                    <a:pt x="3182" y="10909"/>
                    <a:pt x="3308" y="10720"/>
                    <a:pt x="3308" y="10500"/>
                  </a:cubicBezTo>
                  <a:cubicBezTo>
                    <a:pt x="3277" y="10090"/>
                    <a:pt x="3277" y="9806"/>
                    <a:pt x="3371" y="9523"/>
                  </a:cubicBezTo>
                  <a:cubicBezTo>
                    <a:pt x="3623" y="9680"/>
                    <a:pt x="3844" y="9838"/>
                    <a:pt x="4127" y="9964"/>
                  </a:cubicBezTo>
                  <a:cubicBezTo>
                    <a:pt x="4001" y="10500"/>
                    <a:pt x="4159" y="10941"/>
                    <a:pt x="4411" y="11445"/>
                  </a:cubicBezTo>
                  <a:cubicBezTo>
                    <a:pt x="4452" y="11589"/>
                    <a:pt x="4561" y="11652"/>
                    <a:pt x="4684" y="11652"/>
                  </a:cubicBezTo>
                  <a:cubicBezTo>
                    <a:pt x="4749" y="11652"/>
                    <a:pt x="4818" y="11635"/>
                    <a:pt x="4883" y="11602"/>
                  </a:cubicBezTo>
                  <a:cubicBezTo>
                    <a:pt x="5041" y="11539"/>
                    <a:pt x="5104" y="11350"/>
                    <a:pt x="5041" y="11130"/>
                  </a:cubicBezTo>
                  <a:cubicBezTo>
                    <a:pt x="4883" y="10783"/>
                    <a:pt x="4757" y="10500"/>
                    <a:pt x="4789" y="10184"/>
                  </a:cubicBezTo>
                  <a:lnTo>
                    <a:pt x="4789" y="10184"/>
                  </a:lnTo>
                  <a:cubicBezTo>
                    <a:pt x="5072" y="10279"/>
                    <a:pt x="5356" y="10311"/>
                    <a:pt x="5671" y="10342"/>
                  </a:cubicBezTo>
                  <a:cubicBezTo>
                    <a:pt x="5734" y="10909"/>
                    <a:pt x="6049" y="11256"/>
                    <a:pt x="6427" y="11665"/>
                  </a:cubicBezTo>
                  <a:cubicBezTo>
                    <a:pt x="6474" y="11712"/>
                    <a:pt x="6561" y="11736"/>
                    <a:pt x="6651" y="11736"/>
                  </a:cubicBezTo>
                  <a:cubicBezTo>
                    <a:pt x="6742" y="11736"/>
                    <a:pt x="6837" y="11712"/>
                    <a:pt x="6900" y="11665"/>
                  </a:cubicBezTo>
                  <a:cubicBezTo>
                    <a:pt x="6994" y="11539"/>
                    <a:pt x="6994" y="11287"/>
                    <a:pt x="6900" y="11193"/>
                  </a:cubicBezTo>
                  <a:cubicBezTo>
                    <a:pt x="6616" y="10909"/>
                    <a:pt x="6427" y="10657"/>
                    <a:pt x="6333" y="10342"/>
                  </a:cubicBezTo>
                  <a:cubicBezTo>
                    <a:pt x="6616" y="10311"/>
                    <a:pt x="6931" y="10279"/>
                    <a:pt x="7215" y="10184"/>
                  </a:cubicBezTo>
                  <a:cubicBezTo>
                    <a:pt x="7467" y="10720"/>
                    <a:pt x="7876" y="10941"/>
                    <a:pt x="8380" y="11130"/>
                  </a:cubicBezTo>
                  <a:cubicBezTo>
                    <a:pt x="8424" y="11156"/>
                    <a:pt x="8474" y="11167"/>
                    <a:pt x="8526" y="11167"/>
                  </a:cubicBezTo>
                  <a:cubicBezTo>
                    <a:pt x="8662" y="11167"/>
                    <a:pt x="8807" y="11086"/>
                    <a:pt x="8853" y="10972"/>
                  </a:cubicBezTo>
                  <a:cubicBezTo>
                    <a:pt x="8947" y="10815"/>
                    <a:pt x="8853" y="10594"/>
                    <a:pt x="8695" y="10500"/>
                  </a:cubicBezTo>
                  <a:cubicBezTo>
                    <a:pt x="8349" y="10374"/>
                    <a:pt x="8065" y="10184"/>
                    <a:pt x="7908" y="9932"/>
                  </a:cubicBezTo>
                  <a:cubicBezTo>
                    <a:pt x="8191" y="9806"/>
                    <a:pt x="8412" y="9649"/>
                    <a:pt x="8664" y="9491"/>
                  </a:cubicBezTo>
                  <a:cubicBezTo>
                    <a:pt x="9105" y="9901"/>
                    <a:pt x="9578" y="9964"/>
                    <a:pt x="10082" y="9995"/>
                  </a:cubicBezTo>
                  <a:lnTo>
                    <a:pt x="10113" y="9995"/>
                  </a:lnTo>
                  <a:cubicBezTo>
                    <a:pt x="10302" y="9995"/>
                    <a:pt x="10428" y="9869"/>
                    <a:pt x="10460" y="9680"/>
                  </a:cubicBezTo>
                  <a:cubicBezTo>
                    <a:pt x="10460" y="9491"/>
                    <a:pt x="10365" y="9334"/>
                    <a:pt x="10145" y="9302"/>
                  </a:cubicBezTo>
                  <a:cubicBezTo>
                    <a:pt x="9767" y="9239"/>
                    <a:pt x="9483" y="9208"/>
                    <a:pt x="9199" y="9019"/>
                  </a:cubicBezTo>
                  <a:cubicBezTo>
                    <a:pt x="9388" y="8830"/>
                    <a:pt x="9609" y="8578"/>
                    <a:pt x="9767" y="8357"/>
                  </a:cubicBezTo>
                  <a:cubicBezTo>
                    <a:pt x="9980" y="8437"/>
                    <a:pt x="10181" y="8466"/>
                    <a:pt x="10384" y="8466"/>
                  </a:cubicBezTo>
                  <a:cubicBezTo>
                    <a:pt x="10660" y="8466"/>
                    <a:pt x="10938" y="8412"/>
                    <a:pt x="11247" y="8357"/>
                  </a:cubicBezTo>
                  <a:cubicBezTo>
                    <a:pt x="11468" y="8294"/>
                    <a:pt x="11531" y="8105"/>
                    <a:pt x="11499" y="7916"/>
                  </a:cubicBezTo>
                  <a:cubicBezTo>
                    <a:pt x="11472" y="7751"/>
                    <a:pt x="11300" y="7658"/>
                    <a:pt x="11131" y="7658"/>
                  </a:cubicBezTo>
                  <a:cubicBezTo>
                    <a:pt x="11107" y="7658"/>
                    <a:pt x="11082" y="7660"/>
                    <a:pt x="11058" y="7664"/>
                  </a:cubicBezTo>
                  <a:cubicBezTo>
                    <a:pt x="10806" y="7748"/>
                    <a:pt x="10596" y="7804"/>
                    <a:pt x="10391" y="7804"/>
                  </a:cubicBezTo>
                  <a:cubicBezTo>
                    <a:pt x="10288" y="7804"/>
                    <a:pt x="10187" y="7790"/>
                    <a:pt x="10082" y="7759"/>
                  </a:cubicBezTo>
                  <a:cubicBezTo>
                    <a:pt x="10208" y="7475"/>
                    <a:pt x="10302" y="7192"/>
                    <a:pt x="10365" y="6939"/>
                  </a:cubicBezTo>
                  <a:lnTo>
                    <a:pt x="10397" y="6939"/>
                  </a:lnTo>
                  <a:cubicBezTo>
                    <a:pt x="10932" y="6939"/>
                    <a:pt x="11342" y="6687"/>
                    <a:pt x="11751" y="6372"/>
                  </a:cubicBezTo>
                  <a:cubicBezTo>
                    <a:pt x="11940" y="6246"/>
                    <a:pt x="11972" y="6057"/>
                    <a:pt x="11846" y="5900"/>
                  </a:cubicBezTo>
                  <a:cubicBezTo>
                    <a:pt x="11789" y="5843"/>
                    <a:pt x="11687" y="5798"/>
                    <a:pt x="11580" y="5798"/>
                  </a:cubicBezTo>
                  <a:cubicBezTo>
                    <a:pt x="11509" y="5798"/>
                    <a:pt x="11436" y="5818"/>
                    <a:pt x="11373" y="5868"/>
                  </a:cubicBezTo>
                  <a:cubicBezTo>
                    <a:pt x="11058" y="6120"/>
                    <a:pt x="10775" y="6278"/>
                    <a:pt x="10460" y="6278"/>
                  </a:cubicBezTo>
                  <a:cubicBezTo>
                    <a:pt x="10460" y="6152"/>
                    <a:pt x="10491" y="5994"/>
                    <a:pt x="10491" y="5868"/>
                  </a:cubicBezTo>
                  <a:cubicBezTo>
                    <a:pt x="10491" y="5711"/>
                    <a:pt x="10491" y="5553"/>
                    <a:pt x="10460" y="5396"/>
                  </a:cubicBezTo>
                  <a:cubicBezTo>
                    <a:pt x="11027" y="5207"/>
                    <a:pt x="11279" y="4860"/>
                    <a:pt x="11594" y="4419"/>
                  </a:cubicBezTo>
                  <a:cubicBezTo>
                    <a:pt x="11720" y="4262"/>
                    <a:pt x="11688" y="4073"/>
                    <a:pt x="11531" y="3947"/>
                  </a:cubicBezTo>
                  <a:cubicBezTo>
                    <a:pt x="11465" y="3894"/>
                    <a:pt x="11394" y="3869"/>
                    <a:pt x="11324" y="3869"/>
                  </a:cubicBezTo>
                  <a:cubicBezTo>
                    <a:pt x="11226" y="3869"/>
                    <a:pt x="11132" y="3918"/>
                    <a:pt x="11058" y="4010"/>
                  </a:cubicBezTo>
                  <a:cubicBezTo>
                    <a:pt x="10838" y="4388"/>
                    <a:pt x="10617" y="4608"/>
                    <a:pt x="10365" y="4734"/>
                  </a:cubicBezTo>
                  <a:cubicBezTo>
                    <a:pt x="10271" y="4451"/>
                    <a:pt x="10176" y="4167"/>
                    <a:pt x="10019" y="3915"/>
                  </a:cubicBezTo>
                  <a:cubicBezTo>
                    <a:pt x="10460" y="3537"/>
                    <a:pt x="10617" y="3127"/>
                    <a:pt x="10775" y="2592"/>
                  </a:cubicBezTo>
                  <a:cubicBezTo>
                    <a:pt x="10806" y="2403"/>
                    <a:pt x="10712" y="2214"/>
                    <a:pt x="10554" y="2182"/>
                  </a:cubicBezTo>
                  <a:cubicBezTo>
                    <a:pt x="10520" y="2171"/>
                    <a:pt x="10485" y="2166"/>
                    <a:pt x="10450" y="2166"/>
                  </a:cubicBezTo>
                  <a:cubicBezTo>
                    <a:pt x="10292" y="2166"/>
                    <a:pt x="10139" y="2274"/>
                    <a:pt x="10113" y="2403"/>
                  </a:cubicBezTo>
                  <a:cubicBezTo>
                    <a:pt x="9987" y="2812"/>
                    <a:pt x="9924" y="3064"/>
                    <a:pt x="9672" y="3316"/>
                  </a:cubicBezTo>
                  <a:cubicBezTo>
                    <a:pt x="9515" y="3064"/>
                    <a:pt x="9325" y="2844"/>
                    <a:pt x="9136" y="2655"/>
                  </a:cubicBezTo>
                  <a:cubicBezTo>
                    <a:pt x="9451" y="2182"/>
                    <a:pt x="9388" y="1710"/>
                    <a:pt x="9357" y="1143"/>
                  </a:cubicBezTo>
                  <a:cubicBezTo>
                    <a:pt x="9357" y="954"/>
                    <a:pt x="9168" y="828"/>
                    <a:pt x="8979" y="828"/>
                  </a:cubicBezTo>
                  <a:cubicBezTo>
                    <a:pt x="8790" y="828"/>
                    <a:pt x="8664" y="1017"/>
                    <a:pt x="8664" y="1237"/>
                  </a:cubicBezTo>
                  <a:cubicBezTo>
                    <a:pt x="8695" y="1647"/>
                    <a:pt x="8695" y="1930"/>
                    <a:pt x="8569" y="2214"/>
                  </a:cubicBezTo>
                  <a:cubicBezTo>
                    <a:pt x="8349" y="2056"/>
                    <a:pt x="8097" y="1899"/>
                    <a:pt x="7813" y="1773"/>
                  </a:cubicBezTo>
                  <a:cubicBezTo>
                    <a:pt x="7939" y="1237"/>
                    <a:pt x="7782" y="796"/>
                    <a:pt x="7561" y="292"/>
                  </a:cubicBezTo>
                  <a:cubicBezTo>
                    <a:pt x="7493" y="178"/>
                    <a:pt x="7375" y="97"/>
                    <a:pt x="7243" y="97"/>
                  </a:cubicBezTo>
                  <a:cubicBezTo>
                    <a:pt x="7193" y="97"/>
                    <a:pt x="7141" y="108"/>
                    <a:pt x="7089" y="134"/>
                  </a:cubicBezTo>
                  <a:cubicBezTo>
                    <a:pt x="6931" y="197"/>
                    <a:pt x="6837" y="386"/>
                    <a:pt x="6931" y="607"/>
                  </a:cubicBezTo>
                  <a:cubicBezTo>
                    <a:pt x="7089" y="954"/>
                    <a:pt x="7215" y="1237"/>
                    <a:pt x="7152" y="1552"/>
                  </a:cubicBezTo>
                  <a:cubicBezTo>
                    <a:pt x="6900" y="1458"/>
                    <a:pt x="6616" y="1426"/>
                    <a:pt x="6301" y="1395"/>
                  </a:cubicBezTo>
                  <a:cubicBezTo>
                    <a:pt x="6206" y="828"/>
                    <a:pt x="5891" y="481"/>
                    <a:pt x="5545" y="71"/>
                  </a:cubicBezTo>
                  <a:cubicBezTo>
                    <a:pt x="5482" y="24"/>
                    <a:pt x="5395" y="1"/>
                    <a:pt x="5309" y="1"/>
                  </a:cubicBezTo>
                  <a:close/>
                </a:path>
              </a:pathLst>
            </a:custGeom>
            <a:solidFill>
              <a:srgbClr val="1155CC"/>
            </a:solidFill>
            <a:ln>
              <a:noFill/>
            </a:ln>
          </p:spPr>
          <p:txBody>
            <a:bodyPr spcFirstLastPara="1" wrap="square" lIns="121900" tIns="121900" rIns="121900" bIns="121900" anchor="ctr" anchorCtr="0">
              <a:noAutofit/>
            </a:bodyPr>
            <a:lstStyle/>
            <a:p>
              <a:pPr defTabSz="1219170">
                <a:buClr>
                  <a:srgbClr val="000000"/>
                </a:buClr>
                <a:defRPr/>
              </a:pPr>
              <a:endParaRPr sz="1733" kern="0">
                <a:solidFill>
                  <a:srgbClr val="000000"/>
                </a:solidFill>
                <a:latin typeface="Arial"/>
                <a:cs typeface="Arial"/>
                <a:sym typeface="Arial"/>
              </a:endParaRPr>
            </a:p>
          </p:txBody>
        </p:sp>
        <p:sp>
          <p:nvSpPr>
            <p:cNvPr id="393" name="Google Shape;393;p45"/>
            <p:cNvSpPr/>
            <p:nvPr/>
          </p:nvSpPr>
          <p:spPr>
            <a:xfrm>
              <a:off x="-22740025" y="3217825"/>
              <a:ext cx="52000" cy="51225"/>
            </a:xfrm>
            <a:custGeom>
              <a:avLst/>
              <a:gdLst/>
              <a:ahLst/>
              <a:cxnLst/>
              <a:rect l="l" t="t" r="r" b="b"/>
              <a:pathLst>
                <a:path w="2080" h="2049" extrusionOk="0">
                  <a:moveTo>
                    <a:pt x="1040" y="0"/>
                  </a:moveTo>
                  <a:cubicBezTo>
                    <a:pt x="441" y="0"/>
                    <a:pt x="0" y="473"/>
                    <a:pt x="0" y="1009"/>
                  </a:cubicBezTo>
                  <a:cubicBezTo>
                    <a:pt x="0" y="1607"/>
                    <a:pt x="473" y="2048"/>
                    <a:pt x="1040" y="2048"/>
                  </a:cubicBezTo>
                  <a:cubicBezTo>
                    <a:pt x="1607" y="2048"/>
                    <a:pt x="2048" y="1576"/>
                    <a:pt x="2048" y="1009"/>
                  </a:cubicBezTo>
                  <a:cubicBezTo>
                    <a:pt x="2080" y="473"/>
                    <a:pt x="1607" y="0"/>
                    <a:pt x="1040" y="0"/>
                  </a:cubicBezTo>
                  <a:close/>
                </a:path>
              </a:pathLst>
            </a:custGeom>
            <a:solidFill>
              <a:srgbClr val="1155CC"/>
            </a:solidFill>
            <a:ln>
              <a:noFill/>
            </a:ln>
          </p:spPr>
          <p:txBody>
            <a:bodyPr spcFirstLastPara="1" wrap="square" lIns="121900" tIns="121900" rIns="121900" bIns="121900" anchor="ctr" anchorCtr="0">
              <a:noAutofit/>
            </a:bodyPr>
            <a:lstStyle/>
            <a:p>
              <a:pPr defTabSz="1219170">
                <a:buClr>
                  <a:srgbClr val="000000"/>
                </a:buClr>
                <a:defRPr/>
              </a:pPr>
              <a:endParaRPr sz="1733" kern="0">
                <a:solidFill>
                  <a:srgbClr val="000000"/>
                </a:solidFill>
                <a:latin typeface="Arial"/>
                <a:cs typeface="Arial"/>
                <a:sym typeface="Arial"/>
              </a:endParaRPr>
            </a:p>
          </p:txBody>
        </p:sp>
        <p:sp>
          <p:nvSpPr>
            <p:cNvPr id="394" name="Google Shape;394;p45"/>
            <p:cNvSpPr/>
            <p:nvPr/>
          </p:nvSpPr>
          <p:spPr>
            <a:xfrm>
              <a:off x="-22705375" y="3321800"/>
              <a:ext cx="17350" cy="18125"/>
            </a:xfrm>
            <a:custGeom>
              <a:avLst/>
              <a:gdLst/>
              <a:ahLst/>
              <a:cxnLst/>
              <a:rect l="l" t="t" r="r" b="b"/>
              <a:pathLst>
                <a:path w="694" h="725" extrusionOk="0">
                  <a:moveTo>
                    <a:pt x="347" y="0"/>
                  </a:moveTo>
                  <a:cubicBezTo>
                    <a:pt x="158" y="0"/>
                    <a:pt x="1" y="158"/>
                    <a:pt x="1" y="347"/>
                  </a:cubicBezTo>
                  <a:cubicBezTo>
                    <a:pt x="1" y="567"/>
                    <a:pt x="158" y="725"/>
                    <a:pt x="347" y="725"/>
                  </a:cubicBezTo>
                  <a:cubicBezTo>
                    <a:pt x="536" y="725"/>
                    <a:pt x="694" y="567"/>
                    <a:pt x="694" y="347"/>
                  </a:cubicBezTo>
                  <a:cubicBezTo>
                    <a:pt x="694" y="158"/>
                    <a:pt x="536" y="0"/>
                    <a:pt x="347" y="0"/>
                  </a:cubicBezTo>
                  <a:close/>
                </a:path>
              </a:pathLst>
            </a:custGeom>
            <a:solidFill>
              <a:srgbClr val="1155CC"/>
            </a:solidFill>
            <a:ln>
              <a:noFill/>
            </a:ln>
          </p:spPr>
          <p:txBody>
            <a:bodyPr spcFirstLastPara="1" wrap="square" lIns="121900" tIns="121900" rIns="121900" bIns="121900" anchor="ctr" anchorCtr="0">
              <a:noAutofit/>
            </a:bodyPr>
            <a:lstStyle/>
            <a:p>
              <a:pPr defTabSz="1219170">
                <a:buClr>
                  <a:srgbClr val="000000"/>
                </a:buClr>
                <a:defRPr/>
              </a:pPr>
              <a:endParaRPr sz="1733" kern="0">
                <a:solidFill>
                  <a:srgbClr val="000000"/>
                </a:solidFill>
                <a:latin typeface="Arial"/>
                <a:cs typeface="Arial"/>
                <a:sym typeface="Arial"/>
              </a:endParaRPr>
            </a:p>
          </p:txBody>
        </p:sp>
      </p:grpSp>
      <p:sp>
        <p:nvSpPr>
          <p:cNvPr id="395" name="Google Shape;395;p45"/>
          <p:cNvSpPr/>
          <p:nvPr/>
        </p:nvSpPr>
        <p:spPr>
          <a:xfrm rot="-5400000" flipH="1">
            <a:off x="10689897" y="4498738"/>
            <a:ext cx="647617" cy="587809"/>
          </a:xfrm>
          <a:custGeom>
            <a:avLst/>
            <a:gdLst/>
            <a:ahLst/>
            <a:cxnLst/>
            <a:rect l="l" t="t" r="r" b="b"/>
            <a:pathLst>
              <a:path w="36713" h="32197" extrusionOk="0">
                <a:moveTo>
                  <a:pt x="10370" y="1"/>
                </a:moveTo>
                <a:cubicBezTo>
                  <a:pt x="9534" y="1"/>
                  <a:pt x="8809" y="447"/>
                  <a:pt x="8391" y="1144"/>
                </a:cubicBezTo>
                <a:lnTo>
                  <a:pt x="419" y="14942"/>
                </a:lnTo>
                <a:cubicBezTo>
                  <a:pt x="1" y="15639"/>
                  <a:pt x="1" y="16531"/>
                  <a:pt x="419" y="17228"/>
                </a:cubicBezTo>
                <a:lnTo>
                  <a:pt x="8391" y="31026"/>
                </a:lnTo>
                <a:cubicBezTo>
                  <a:pt x="8809" y="31723"/>
                  <a:pt x="9590" y="32197"/>
                  <a:pt x="10370" y="32197"/>
                </a:cubicBezTo>
                <a:lnTo>
                  <a:pt x="26343" y="32197"/>
                </a:lnTo>
                <a:cubicBezTo>
                  <a:pt x="27179" y="32197"/>
                  <a:pt x="27904" y="31723"/>
                  <a:pt x="28322" y="31026"/>
                </a:cubicBezTo>
                <a:lnTo>
                  <a:pt x="36295" y="17228"/>
                </a:lnTo>
                <a:cubicBezTo>
                  <a:pt x="36713" y="16531"/>
                  <a:pt x="36713" y="15639"/>
                  <a:pt x="36295" y="14942"/>
                </a:cubicBezTo>
                <a:lnTo>
                  <a:pt x="28322" y="1144"/>
                </a:lnTo>
                <a:cubicBezTo>
                  <a:pt x="27904" y="419"/>
                  <a:pt x="27151" y="1"/>
                  <a:pt x="26343" y="1"/>
                </a:cubicBezTo>
                <a:close/>
              </a:path>
            </a:pathLst>
          </a:custGeom>
          <a:solidFill>
            <a:srgbClr val="6D9EEB"/>
          </a:solidFill>
          <a:ln>
            <a:noFill/>
          </a:ln>
        </p:spPr>
        <p:txBody>
          <a:bodyPr spcFirstLastPara="1" wrap="square" lIns="121900" tIns="121900" rIns="121900" bIns="121900" anchor="ctr" anchorCtr="0">
            <a:noAutofit/>
          </a:bodyPr>
          <a:lstStyle/>
          <a:p>
            <a:pPr defTabSz="1219170">
              <a:buClr>
                <a:srgbClr val="000000"/>
              </a:buClr>
              <a:defRPr/>
            </a:pPr>
            <a:endParaRPr sz="1733" kern="0">
              <a:solidFill>
                <a:srgbClr val="000000"/>
              </a:solidFill>
              <a:latin typeface="Arial"/>
              <a:cs typeface="Arial"/>
              <a:sym typeface="Arial"/>
            </a:endParaRPr>
          </a:p>
        </p:txBody>
      </p:sp>
      <p:sp>
        <p:nvSpPr>
          <p:cNvPr id="396" name="Google Shape;396;p45"/>
          <p:cNvSpPr txBox="1"/>
          <p:nvPr/>
        </p:nvSpPr>
        <p:spPr>
          <a:xfrm>
            <a:off x="10240116" y="5003184"/>
            <a:ext cx="1547200" cy="595200"/>
          </a:xfrm>
          <a:prstGeom prst="rect">
            <a:avLst/>
          </a:prstGeom>
          <a:noFill/>
          <a:ln>
            <a:noFill/>
          </a:ln>
        </p:spPr>
        <p:txBody>
          <a:bodyPr spcFirstLastPara="1" wrap="square" lIns="121900" tIns="121900" rIns="121900" bIns="121900" anchor="b" anchorCtr="0">
            <a:noAutofit/>
          </a:bodyPr>
          <a:lstStyle/>
          <a:p>
            <a:pPr algn="ctr" defTabSz="1219170">
              <a:buClr>
                <a:srgbClr val="000000"/>
              </a:buClr>
              <a:defRPr/>
            </a:pPr>
            <a:r>
              <a:rPr lang="en" sz="1067" kern="0">
                <a:solidFill>
                  <a:srgbClr val="1F0270"/>
                </a:solidFill>
                <a:latin typeface="Darker Grotesque Black"/>
                <a:ea typeface="Darker Grotesque Black"/>
                <a:cs typeface="Darker Grotesque Black"/>
                <a:sym typeface="Darker Grotesque Black"/>
              </a:rPr>
              <a:t>LTS % at 6 MONTHS vs Volume Average Dose</a:t>
            </a:r>
            <a:endParaRPr sz="1067" kern="0">
              <a:solidFill>
                <a:srgbClr val="1F0270"/>
              </a:solidFill>
              <a:latin typeface="Darker Grotesque Black"/>
              <a:ea typeface="Darker Grotesque Black"/>
              <a:cs typeface="Darker Grotesque Black"/>
              <a:sym typeface="Darker Grotesque Black"/>
            </a:endParaRPr>
          </a:p>
        </p:txBody>
      </p:sp>
      <p:sp>
        <p:nvSpPr>
          <p:cNvPr id="397" name="Google Shape;397;p45"/>
          <p:cNvSpPr txBox="1"/>
          <p:nvPr/>
        </p:nvSpPr>
        <p:spPr>
          <a:xfrm>
            <a:off x="10002700" y="5367300"/>
            <a:ext cx="2022000" cy="647600"/>
          </a:xfrm>
          <a:prstGeom prst="rect">
            <a:avLst/>
          </a:prstGeom>
          <a:noFill/>
          <a:ln>
            <a:noFill/>
          </a:ln>
        </p:spPr>
        <p:txBody>
          <a:bodyPr spcFirstLastPara="1" wrap="square" lIns="121900" tIns="121900" rIns="121900" bIns="121900" anchor="t" anchorCtr="0">
            <a:noAutofit/>
          </a:bodyPr>
          <a:lstStyle/>
          <a:p>
            <a:pPr algn="ctr" defTabSz="1219170">
              <a:lnSpc>
                <a:spcPct val="115000"/>
              </a:lnSpc>
              <a:buClr>
                <a:srgbClr val="000000"/>
              </a:buClr>
              <a:defRPr/>
            </a:pPr>
            <a:r>
              <a:rPr lang="en" sz="800" kern="0">
                <a:solidFill>
                  <a:srgbClr val="061653"/>
                </a:solidFill>
                <a:latin typeface="Assistant"/>
                <a:ea typeface="Assistant"/>
                <a:cs typeface="Assistant"/>
                <a:sym typeface="Assistant"/>
              </a:rPr>
              <a:t>Volume Average Dose had most                                                                                          prominent influence on Long Term Survivors</a:t>
            </a:r>
            <a:endParaRPr sz="800" kern="0">
              <a:solidFill>
                <a:srgbClr val="061653"/>
              </a:solidFill>
              <a:latin typeface="Assistant"/>
              <a:ea typeface="Assistant"/>
              <a:cs typeface="Assistant"/>
              <a:sym typeface="Assistant"/>
            </a:endParaRPr>
          </a:p>
        </p:txBody>
      </p:sp>
      <p:grpSp>
        <p:nvGrpSpPr>
          <p:cNvPr id="398" name="Google Shape;398;p45"/>
          <p:cNvGrpSpPr/>
          <p:nvPr/>
        </p:nvGrpSpPr>
        <p:grpSpPr>
          <a:xfrm>
            <a:off x="10863903" y="4650764"/>
            <a:ext cx="299580" cy="283800"/>
            <a:chOff x="-22863675" y="3131775"/>
            <a:chExt cx="299300" cy="293425"/>
          </a:xfrm>
        </p:grpSpPr>
        <p:sp>
          <p:nvSpPr>
            <p:cNvPr id="399" name="Google Shape;399;p45"/>
            <p:cNvSpPr/>
            <p:nvPr/>
          </p:nvSpPr>
          <p:spPr>
            <a:xfrm>
              <a:off x="-22863675" y="3131775"/>
              <a:ext cx="299300" cy="293425"/>
            </a:xfrm>
            <a:custGeom>
              <a:avLst/>
              <a:gdLst/>
              <a:ahLst/>
              <a:cxnLst/>
              <a:rect l="l" t="t" r="r" b="b"/>
              <a:pathLst>
                <a:path w="11972" h="11737" extrusionOk="0">
                  <a:moveTo>
                    <a:pt x="3214" y="5522"/>
                  </a:moveTo>
                  <a:cubicBezTo>
                    <a:pt x="3403" y="5522"/>
                    <a:pt x="3560" y="5679"/>
                    <a:pt x="3560" y="5868"/>
                  </a:cubicBezTo>
                  <a:cubicBezTo>
                    <a:pt x="3560" y="6057"/>
                    <a:pt x="3403" y="6215"/>
                    <a:pt x="3214" y="6215"/>
                  </a:cubicBezTo>
                  <a:cubicBezTo>
                    <a:pt x="3024" y="6215"/>
                    <a:pt x="2867" y="6057"/>
                    <a:pt x="2867" y="5868"/>
                  </a:cubicBezTo>
                  <a:cubicBezTo>
                    <a:pt x="2867" y="5679"/>
                    <a:pt x="3024" y="5522"/>
                    <a:pt x="3214" y="5522"/>
                  </a:cubicBezTo>
                  <a:close/>
                  <a:moveTo>
                    <a:pt x="5986" y="2749"/>
                  </a:moveTo>
                  <a:cubicBezTo>
                    <a:pt x="6931" y="2749"/>
                    <a:pt x="7719" y="3537"/>
                    <a:pt x="7719" y="4482"/>
                  </a:cubicBezTo>
                  <a:cubicBezTo>
                    <a:pt x="7719" y="5427"/>
                    <a:pt x="6963" y="6215"/>
                    <a:pt x="5986" y="6215"/>
                  </a:cubicBezTo>
                  <a:cubicBezTo>
                    <a:pt x="5041" y="6215"/>
                    <a:pt x="4253" y="5427"/>
                    <a:pt x="4253" y="4482"/>
                  </a:cubicBezTo>
                  <a:cubicBezTo>
                    <a:pt x="4253" y="3537"/>
                    <a:pt x="5041" y="2749"/>
                    <a:pt x="5986" y="2749"/>
                  </a:cubicBezTo>
                  <a:close/>
                  <a:moveTo>
                    <a:pt x="8790" y="5522"/>
                  </a:moveTo>
                  <a:cubicBezTo>
                    <a:pt x="8979" y="5522"/>
                    <a:pt x="9136" y="5679"/>
                    <a:pt x="9136" y="5868"/>
                  </a:cubicBezTo>
                  <a:cubicBezTo>
                    <a:pt x="9136" y="6057"/>
                    <a:pt x="8979" y="6215"/>
                    <a:pt x="8790" y="6215"/>
                  </a:cubicBezTo>
                  <a:cubicBezTo>
                    <a:pt x="8569" y="6215"/>
                    <a:pt x="8412" y="6057"/>
                    <a:pt x="8412" y="5868"/>
                  </a:cubicBezTo>
                  <a:cubicBezTo>
                    <a:pt x="8412" y="5679"/>
                    <a:pt x="8569" y="5522"/>
                    <a:pt x="8790" y="5522"/>
                  </a:cubicBezTo>
                  <a:close/>
                  <a:moveTo>
                    <a:pt x="4600" y="7601"/>
                  </a:moveTo>
                  <a:cubicBezTo>
                    <a:pt x="4789" y="7601"/>
                    <a:pt x="4946" y="7759"/>
                    <a:pt x="4946" y="7948"/>
                  </a:cubicBezTo>
                  <a:cubicBezTo>
                    <a:pt x="4946" y="8168"/>
                    <a:pt x="4789" y="8326"/>
                    <a:pt x="4600" y="8326"/>
                  </a:cubicBezTo>
                  <a:cubicBezTo>
                    <a:pt x="4411" y="8326"/>
                    <a:pt x="4253" y="8168"/>
                    <a:pt x="4253" y="7948"/>
                  </a:cubicBezTo>
                  <a:cubicBezTo>
                    <a:pt x="4253" y="7759"/>
                    <a:pt x="4411" y="7601"/>
                    <a:pt x="4600" y="7601"/>
                  </a:cubicBezTo>
                  <a:close/>
                  <a:moveTo>
                    <a:pt x="6679" y="6939"/>
                  </a:moveTo>
                  <a:cubicBezTo>
                    <a:pt x="7278" y="6939"/>
                    <a:pt x="7719" y="7412"/>
                    <a:pt x="7719" y="7948"/>
                  </a:cubicBezTo>
                  <a:cubicBezTo>
                    <a:pt x="7719" y="8515"/>
                    <a:pt x="7246" y="8987"/>
                    <a:pt x="6679" y="8987"/>
                  </a:cubicBezTo>
                  <a:cubicBezTo>
                    <a:pt x="6080" y="8987"/>
                    <a:pt x="5671" y="8515"/>
                    <a:pt x="5671" y="7948"/>
                  </a:cubicBezTo>
                  <a:cubicBezTo>
                    <a:pt x="5671" y="7412"/>
                    <a:pt x="6143" y="6939"/>
                    <a:pt x="6679" y="6939"/>
                  </a:cubicBezTo>
                  <a:close/>
                  <a:moveTo>
                    <a:pt x="5309" y="1"/>
                  </a:moveTo>
                  <a:cubicBezTo>
                    <a:pt x="5222" y="1"/>
                    <a:pt x="5135" y="24"/>
                    <a:pt x="5072" y="71"/>
                  </a:cubicBezTo>
                  <a:cubicBezTo>
                    <a:pt x="4946" y="197"/>
                    <a:pt x="4946" y="449"/>
                    <a:pt x="5072" y="544"/>
                  </a:cubicBezTo>
                  <a:cubicBezTo>
                    <a:pt x="5356" y="828"/>
                    <a:pt x="5545" y="1080"/>
                    <a:pt x="5639" y="1363"/>
                  </a:cubicBezTo>
                  <a:cubicBezTo>
                    <a:pt x="5356" y="1426"/>
                    <a:pt x="5041" y="1458"/>
                    <a:pt x="4757" y="1552"/>
                  </a:cubicBezTo>
                  <a:cubicBezTo>
                    <a:pt x="4474" y="1017"/>
                    <a:pt x="4096" y="796"/>
                    <a:pt x="3592" y="576"/>
                  </a:cubicBezTo>
                  <a:cubicBezTo>
                    <a:pt x="3552" y="560"/>
                    <a:pt x="3507" y="552"/>
                    <a:pt x="3460" y="552"/>
                  </a:cubicBezTo>
                  <a:cubicBezTo>
                    <a:pt x="3320" y="552"/>
                    <a:pt x="3166" y="623"/>
                    <a:pt x="3119" y="765"/>
                  </a:cubicBezTo>
                  <a:cubicBezTo>
                    <a:pt x="3024" y="922"/>
                    <a:pt x="3119" y="1143"/>
                    <a:pt x="3277" y="1206"/>
                  </a:cubicBezTo>
                  <a:cubicBezTo>
                    <a:pt x="3623" y="1363"/>
                    <a:pt x="3907" y="1552"/>
                    <a:pt x="4064" y="1804"/>
                  </a:cubicBezTo>
                  <a:cubicBezTo>
                    <a:pt x="3781" y="1930"/>
                    <a:pt x="3529" y="2088"/>
                    <a:pt x="3308" y="2245"/>
                  </a:cubicBezTo>
                  <a:cubicBezTo>
                    <a:pt x="2867" y="1836"/>
                    <a:pt x="2394" y="1773"/>
                    <a:pt x="1890" y="1741"/>
                  </a:cubicBezTo>
                  <a:cubicBezTo>
                    <a:pt x="1701" y="1741"/>
                    <a:pt x="1544" y="1836"/>
                    <a:pt x="1481" y="2056"/>
                  </a:cubicBezTo>
                  <a:cubicBezTo>
                    <a:pt x="1481" y="2245"/>
                    <a:pt x="1607" y="2403"/>
                    <a:pt x="1796" y="2434"/>
                  </a:cubicBezTo>
                  <a:cubicBezTo>
                    <a:pt x="2205" y="2466"/>
                    <a:pt x="2489" y="2529"/>
                    <a:pt x="2741" y="2718"/>
                  </a:cubicBezTo>
                  <a:cubicBezTo>
                    <a:pt x="2552" y="2907"/>
                    <a:pt x="2363" y="3159"/>
                    <a:pt x="2205" y="3379"/>
                  </a:cubicBezTo>
                  <a:cubicBezTo>
                    <a:pt x="1949" y="3294"/>
                    <a:pt x="1725" y="3260"/>
                    <a:pt x="1508" y="3260"/>
                  </a:cubicBezTo>
                  <a:cubicBezTo>
                    <a:pt x="1243" y="3260"/>
                    <a:pt x="987" y="3310"/>
                    <a:pt x="693" y="3379"/>
                  </a:cubicBezTo>
                  <a:cubicBezTo>
                    <a:pt x="504" y="3411"/>
                    <a:pt x="441" y="3631"/>
                    <a:pt x="473" y="3821"/>
                  </a:cubicBezTo>
                  <a:cubicBezTo>
                    <a:pt x="498" y="3970"/>
                    <a:pt x="621" y="4060"/>
                    <a:pt x="781" y="4060"/>
                  </a:cubicBezTo>
                  <a:cubicBezTo>
                    <a:pt x="823" y="4060"/>
                    <a:pt x="868" y="4054"/>
                    <a:pt x="914" y="4041"/>
                  </a:cubicBezTo>
                  <a:cubicBezTo>
                    <a:pt x="1160" y="3979"/>
                    <a:pt x="1366" y="3931"/>
                    <a:pt x="1567" y="3931"/>
                  </a:cubicBezTo>
                  <a:cubicBezTo>
                    <a:pt x="1674" y="3931"/>
                    <a:pt x="1780" y="3945"/>
                    <a:pt x="1890" y="3978"/>
                  </a:cubicBezTo>
                  <a:cubicBezTo>
                    <a:pt x="1764" y="4262"/>
                    <a:pt x="1638" y="4514"/>
                    <a:pt x="1607" y="4797"/>
                  </a:cubicBezTo>
                  <a:cubicBezTo>
                    <a:pt x="1071" y="4797"/>
                    <a:pt x="630" y="4986"/>
                    <a:pt x="189" y="5301"/>
                  </a:cubicBezTo>
                  <a:cubicBezTo>
                    <a:pt x="32" y="5427"/>
                    <a:pt x="0" y="5616"/>
                    <a:pt x="126" y="5774"/>
                  </a:cubicBezTo>
                  <a:cubicBezTo>
                    <a:pt x="186" y="5874"/>
                    <a:pt x="296" y="5935"/>
                    <a:pt x="409" y="5935"/>
                  </a:cubicBezTo>
                  <a:cubicBezTo>
                    <a:pt x="474" y="5935"/>
                    <a:pt x="541" y="5915"/>
                    <a:pt x="599" y="5868"/>
                  </a:cubicBezTo>
                  <a:cubicBezTo>
                    <a:pt x="914" y="5616"/>
                    <a:pt x="1166" y="5459"/>
                    <a:pt x="1481" y="5459"/>
                  </a:cubicBezTo>
                  <a:cubicBezTo>
                    <a:pt x="1481" y="5585"/>
                    <a:pt x="1449" y="5742"/>
                    <a:pt x="1449" y="5868"/>
                  </a:cubicBezTo>
                  <a:cubicBezTo>
                    <a:pt x="1449" y="6026"/>
                    <a:pt x="1449" y="6183"/>
                    <a:pt x="1481" y="6341"/>
                  </a:cubicBezTo>
                  <a:cubicBezTo>
                    <a:pt x="945" y="6530"/>
                    <a:pt x="662" y="6876"/>
                    <a:pt x="347" y="7318"/>
                  </a:cubicBezTo>
                  <a:cubicBezTo>
                    <a:pt x="221" y="7475"/>
                    <a:pt x="284" y="7664"/>
                    <a:pt x="441" y="7790"/>
                  </a:cubicBezTo>
                  <a:cubicBezTo>
                    <a:pt x="507" y="7843"/>
                    <a:pt x="584" y="7868"/>
                    <a:pt x="658" y="7868"/>
                  </a:cubicBezTo>
                  <a:cubicBezTo>
                    <a:pt x="761" y="7868"/>
                    <a:pt x="859" y="7819"/>
                    <a:pt x="914" y="7727"/>
                  </a:cubicBezTo>
                  <a:cubicBezTo>
                    <a:pt x="1134" y="7349"/>
                    <a:pt x="1323" y="7129"/>
                    <a:pt x="1607" y="7002"/>
                  </a:cubicBezTo>
                  <a:cubicBezTo>
                    <a:pt x="1701" y="7286"/>
                    <a:pt x="1764" y="7570"/>
                    <a:pt x="1922" y="7822"/>
                  </a:cubicBezTo>
                  <a:cubicBezTo>
                    <a:pt x="1481" y="8200"/>
                    <a:pt x="1323" y="8609"/>
                    <a:pt x="1166" y="9145"/>
                  </a:cubicBezTo>
                  <a:cubicBezTo>
                    <a:pt x="1134" y="9334"/>
                    <a:pt x="1260" y="9523"/>
                    <a:pt x="1418" y="9554"/>
                  </a:cubicBezTo>
                  <a:cubicBezTo>
                    <a:pt x="1452" y="9566"/>
                    <a:pt x="1486" y="9571"/>
                    <a:pt x="1519" y="9571"/>
                  </a:cubicBezTo>
                  <a:cubicBezTo>
                    <a:pt x="1671" y="9571"/>
                    <a:pt x="1807" y="9463"/>
                    <a:pt x="1859" y="9334"/>
                  </a:cubicBezTo>
                  <a:cubicBezTo>
                    <a:pt x="1953" y="8924"/>
                    <a:pt x="2048" y="8672"/>
                    <a:pt x="2268" y="8420"/>
                  </a:cubicBezTo>
                  <a:cubicBezTo>
                    <a:pt x="2426" y="8672"/>
                    <a:pt x="2646" y="8893"/>
                    <a:pt x="2835" y="9082"/>
                  </a:cubicBezTo>
                  <a:cubicBezTo>
                    <a:pt x="2520" y="9554"/>
                    <a:pt x="2552" y="10027"/>
                    <a:pt x="2583" y="10594"/>
                  </a:cubicBezTo>
                  <a:cubicBezTo>
                    <a:pt x="2583" y="10783"/>
                    <a:pt x="2741" y="10909"/>
                    <a:pt x="2961" y="10909"/>
                  </a:cubicBezTo>
                  <a:lnTo>
                    <a:pt x="2993" y="10909"/>
                  </a:lnTo>
                  <a:cubicBezTo>
                    <a:pt x="3182" y="10909"/>
                    <a:pt x="3308" y="10720"/>
                    <a:pt x="3308" y="10500"/>
                  </a:cubicBezTo>
                  <a:cubicBezTo>
                    <a:pt x="3277" y="10090"/>
                    <a:pt x="3277" y="9806"/>
                    <a:pt x="3371" y="9523"/>
                  </a:cubicBezTo>
                  <a:cubicBezTo>
                    <a:pt x="3623" y="9680"/>
                    <a:pt x="3844" y="9838"/>
                    <a:pt x="4127" y="9964"/>
                  </a:cubicBezTo>
                  <a:cubicBezTo>
                    <a:pt x="4001" y="10500"/>
                    <a:pt x="4159" y="10941"/>
                    <a:pt x="4411" y="11445"/>
                  </a:cubicBezTo>
                  <a:cubicBezTo>
                    <a:pt x="4452" y="11589"/>
                    <a:pt x="4561" y="11652"/>
                    <a:pt x="4684" y="11652"/>
                  </a:cubicBezTo>
                  <a:cubicBezTo>
                    <a:pt x="4749" y="11652"/>
                    <a:pt x="4818" y="11635"/>
                    <a:pt x="4883" y="11602"/>
                  </a:cubicBezTo>
                  <a:cubicBezTo>
                    <a:pt x="5041" y="11539"/>
                    <a:pt x="5104" y="11350"/>
                    <a:pt x="5041" y="11130"/>
                  </a:cubicBezTo>
                  <a:cubicBezTo>
                    <a:pt x="4883" y="10783"/>
                    <a:pt x="4757" y="10500"/>
                    <a:pt x="4789" y="10184"/>
                  </a:cubicBezTo>
                  <a:lnTo>
                    <a:pt x="4789" y="10184"/>
                  </a:lnTo>
                  <a:cubicBezTo>
                    <a:pt x="5072" y="10279"/>
                    <a:pt x="5356" y="10311"/>
                    <a:pt x="5671" y="10342"/>
                  </a:cubicBezTo>
                  <a:cubicBezTo>
                    <a:pt x="5734" y="10909"/>
                    <a:pt x="6049" y="11256"/>
                    <a:pt x="6427" y="11665"/>
                  </a:cubicBezTo>
                  <a:cubicBezTo>
                    <a:pt x="6474" y="11712"/>
                    <a:pt x="6561" y="11736"/>
                    <a:pt x="6651" y="11736"/>
                  </a:cubicBezTo>
                  <a:cubicBezTo>
                    <a:pt x="6742" y="11736"/>
                    <a:pt x="6837" y="11712"/>
                    <a:pt x="6900" y="11665"/>
                  </a:cubicBezTo>
                  <a:cubicBezTo>
                    <a:pt x="6994" y="11539"/>
                    <a:pt x="6994" y="11287"/>
                    <a:pt x="6900" y="11193"/>
                  </a:cubicBezTo>
                  <a:cubicBezTo>
                    <a:pt x="6616" y="10909"/>
                    <a:pt x="6427" y="10657"/>
                    <a:pt x="6333" y="10342"/>
                  </a:cubicBezTo>
                  <a:cubicBezTo>
                    <a:pt x="6616" y="10311"/>
                    <a:pt x="6931" y="10279"/>
                    <a:pt x="7215" y="10184"/>
                  </a:cubicBezTo>
                  <a:cubicBezTo>
                    <a:pt x="7467" y="10720"/>
                    <a:pt x="7876" y="10941"/>
                    <a:pt x="8380" y="11130"/>
                  </a:cubicBezTo>
                  <a:cubicBezTo>
                    <a:pt x="8424" y="11156"/>
                    <a:pt x="8474" y="11167"/>
                    <a:pt x="8526" y="11167"/>
                  </a:cubicBezTo>
                  <a:cubicBezTo>
                    <a:pt x="8662" y="11167"/>
                    <a:pt x="8807" y="11086"/>
                    <a:pt x="8853" y="10972"/>
                  </a:cubicBezTo>
                  <a:cubicBezTo>
                    <a:pt x="8947" y="10815"/>
                    <a:pt x="8853" y="10594"/>
                    <a:pt x="8695" y="10500"/>
                  </a:cubicBezTo>
                  <a:cubicBezTo>
                    <a:pt x="8349" y="10374"/>
                    <a:pt x="8065" y="10184"/>
                    <a:pt x="7908" y="9932"/>
                  </a:cubicBezTo>
                  <a:cubicBezTo>
                    <a:pt x="8191" y="9806"/>
                    <a:pt x="8412" y="9649"/>
                    <a:pt x="8664" y="9491"/>
                  </a:cubicBezTo>
                  <a:cubicBezTo>
                    <a:pt x="9105" y="9901"/>
                    <a:pt x="9578" y="9964"/>
                    <a:pt x="10082" y="9995"/>
                  </a:cubicBezTo>
                  <a:lnTo>
                    <a:pt x="10113" y="9995"/>
                  </a:lnTo>
                  <a:cubicBezTo>
                    <a:pt x="10302" y="9995"/>
                    <a:pt x="10428" y="9869"/>
                    <a:pt x="10460" y="9680"/>
                  </a:cubicBezTo>
                  <a:cubicBezTo>
                    <a:pt x="10460" y="9491"/>
                    <a:pt x="10365" y="9334"/>
                    <a:pt x="10145" y="9302"/>
                  </a:cubicBezTo>
                  <a:cubicBezTo>
                    <a:pt x="9767" y="9239"/>
                    <a:pt x="9483" y="9208"/>
                    <a:pt x="9199" y="9019"/>
                  </a:cubicBezTo>
                  <a:cubicBezTo>
                    <a:pt x="9388" y="8830"/>
                    <a:pt x="9609" y="8578"/>
                    <a:pt x="9767" y="8357"/>
                  </a:cubicBezTo>
                  <a:cubicBezTo>
                    <a:pt x="9980" y="8437"/>
                    <a:pt x="10181" y="8466"/>
                    <a:pt x="10384" y="8466"/>
                  </a:cubicBezTo>
                  <a:cubicBezTo>
                    <a:pt x="10660" y="8466"/>
                    <a:pt x="10938" y="8412"/>
                    <a:pt x="11247" y="8357"/>
                  </a:cubicBezTo>
                  <a:cubicBezTo>
                    <a:pt x="11468" y="8294"/>
                    <a:pt x="11531" y="8105"/>
                    <a:pt x="11499" y="7916"/>
                  </a:cubicBezTo>
                  <a:cubicBezTo>
                    <a:pt x="11472" y="7751"/>
                    <a:pt x="11300" y="7658"/>
                    <a:pt x="11131" y="7658"/>
                  </a:cubicBezTo>
                  <a:cubicBezTo>
                    <a:pt x="11107" y="7658"/>
                    <a:pt x="11082" y="7660"/>
                    <a:pt x="11058" y="7664"/>
                  </a:cubicBezTo>
                  <a:cubicBezTo>
                    <a:pt x="10806" y="7748"/>
                    <a:pt x="10596" y="7804"/>
                    <a:pt x="10391" y="7804"/>
                  </a:cubicBezTo>
                  <a:cubicBezTo>
                    <a:pt x="10288" y="7804"/>
                    <a:pt x="10187" y="7790"/>
                    <a:pt x="10082" y="7759"/>
                  </a:cubicBezTo>
                  <a:cubicBezTo>
                    <a:pt x="10208" y="7475"/>
                    <a:pt x="10302" y="7192"/>
                    <a:pt x="10365" y="6939"/>
                  </a:cubicBezTo>
                  <a:lnTo>
                    <a:pt x="10397" y="6939"/>
                  </a:lnTo>
                  <a:cubicBezTo>
                    <a:pt x="10932" y="6939"/>
                    <a:pt x="11342" y="6687"/>
                    <a:pt x="11751" y="6372"/>
                  </a:cubicBezTo>
                  <a:cubicBezTo>
                    <a:pt x="11940" y="6246"/>
                    <a:pt x="11972" y="6057"/>
                    <a:pt x="11846" y="5900"/>
                  </a:cubicBezTo>
                  <a:cubicBezTo>
                    <a:pt x="11789" y="5843"/>
                    <a:pt x="11687" y="5798"/>
                    <a:pt x="11580" y="5798"/>
                  </a:cubicBezTo>
                  <a:cubicBezTo>
                    <a:pt x="11509" y="5798"/>
                    <a:pt x="11436" y="5818"/>
                    <a:pt x="11373" y="5868"/>
                  </a:cubicBezTo>
                  <a:cubicBezTo>
                    <a:pt x="11058" y="6120"/>
                    <a:pt x="10775" y="6278"/>
                    <a:pt x="10460" y="6278"/>
                  </a:cubicBezTo>
                  <a:cubicBezTo>
                    <a:pt x="10460" y="6152"/>
                    <a:pt x="10491" y="5994"/>
                    <a:pt x="10491" y="5868"/>
                  </a:cubicBezTo>
                  <a:cubicBezTo>
                    <a:pt x="10491" y="5711"/>
                    <a:pt x="10491" y="5553"/>
                    <a:pt x="10460" y="5396"/>
                  </a:cubicBezTo>
                  <a:cubicBezTo>
                    <a:pt x="11027" y="5207"/>
                    <a:pt x="11279" y="4860"/>
                    <a:pt x="11594" y="4419"/>
                  </a:cubicBezTo>
                  <a:cubicBezTo>
                    <a:pt x="11720" y="4262"/>
                    <a:pt x="11688" y="4073"/>
                    <a:pt x="11531" y="3947"/>
                  </a:cubicBezTo>
                  <a:cubicBezTo>
                    <a:pt x="11465" y="3894"/>
                    <a:pt x="11394" y="3869"/>
                    <a:pt x="11324" y="3869"/>
                  </a:cubicBezTo>
                  <a:cubicBezTo>
                    <a:pt x="11226" y="3869"/>
                    <a:pt x="11132" y="3918"/>
                    <a:pt x="11058" y="4010"/>
                  </a:cubicBezTo>
                  <a:cubicBezTo>
                    <a:pt x="10838" y="4388"/>
                    <a:pt x="10617" y="4608"/>
                    <a:pt x="10365" y="4734"/>
                  </a:cubicBezTo>
                  <a:cubicBezTo>
                    <a:pt x="10271" y="4451"/>
                    <a:pt x="10176" y="4167"/>
                    <a:pt x="10019" y="3915"/>
                  </a:cubicBezTo>
                  <a:cubicBezTo>
                    <a:pt x="10460" y="3537"/>
                    <a:pt x="10617" y="3127"/>
                    <a:pt x="10775" y="2592"/>
                  </a:cubicBezTo>
                  <a:cubicBezTo>
                    <a:pt x="10806" y="2403"/>
                    <a:pt x="10712" y="2214"/>
                    <a:pt x="10554" y="2182"/>
                  </a:cubicBezTo>
                  <a:cubicBezTo>
                    <a:pt x="10520" y="2171"/>
                    <a:pt x="10485" y="2166"/>
                    <a:pt x="10450" y="2166"/>
                  </a:cubicBezTo>
                  <a:cubicBezTo>
                    <a:pt x="10292" y="2166"/>
                    <a:pt x="10139" y="2274"/>
                    <a:pt x="10113" y="2403"/>
                  </a:cubicBezTo>
                  <a:cubicBezTo>
                    <a:pt x="9987" y="2812"/>
                    <a:pt x="9924" y="3064"/>
                    <a:pt x="9672" y="3316"/>
                  </a:cubicBezTo>
                  <a:cubicBezTo>
                    <a:pt x="9515" y="3064"/>
                    <a:pt x="9325" y="2844"/>
                    <a:pt x="9136" y="2655"/>
                  </a:cubicBezTo>
                  <a:cubicBezTo>
                    <a:pt x="9451" y="2182"/>
                    <a:pt x="9388" y="1710"/>
                    <a:pt x="9357" y="1143"/>
                  </a:cubicBezTo>
                  <a:cubicBezTo>
                    <a:pt x="9357" y="954"/>
                    <a:pt x="9168" y="828"/>
                    <a:pt x="8979" y="828"/>
                  </a:cubicBezTo>
                  <a:cubicBezTo>
                    <a:pt x="8790" y="828"/>
                    <a:pt x="8664" y="1017"/>
                    <a:pt x="8664" y="1237"/>
                  </a:cubicBezTo>
                  <a:cubicBezTo>
                    <a:pt x="8695" y="1647"/>
                    <a:pt x="8695" y="1930"/>
                    <a:pt x="8569" y="2214"/>
                  </a:cubicBezTo>
                  <a:cubicBezTo>
                    <a:pt x="8349" y="2056"/>
                    <a:pt x="8097" y="1899"/>
                    <a:pt x="7813" y="1773"/>
                  </a:cubicBezTo>
                  <a:cubicBezTo>
                    <a:pt x="7939" y="1237"/>
                    <a:pt x="7782" y="796"/>
                    <a:pt x="7561" y="292"/>
                  </a:cubicBezTo>
                  <a:cubicBezTo>
                    <a:pt x="7493" y="178"/>
                    <a:pt x="7375" y="97"/>
                    <a:pt x="7243" y="97"/>
                  </a:cubicBezTo>
                  <a:cubicBezTo>
                    <a:pt x="7193" y="97"/>
                    <a:pt x="7141" y="108"/>
                    <a:pt x="7089" y="134"/>
                  </a:cubicBezTo>
                  <a:cubicBezTo>
                    <a:pt x="6931" y="197"/>
                    <a:pt x="6837" y="386"/>
                    <a:pt x="6931" y="607"/>
                  </a:cubicBezTo>
                  <a:cubicBezTo>
                    <a:pt x="7089" y="954"/>
                    <a:pt x="7215" y="1237"/>
                    <a:pt x="7152" y="1552"/>
                  </a:cubicBezTo>
                  <a:cubicBezTo>
                    <a:pt x="6900" y="1458"/>
                    <a:pt x="6616" y="1426"/>
                    <a:pt x="6301" y="1395"/>
                  </a:cubicBezTo>
                  <a:cubicBezTo>
                    <a:pt x="6206" y="828"/>
                    <a:pt x="5891" y="481"/>
                    <a:pt x="5545" y="71"/>
                  </a:cubicBezTo>
                  <a:cubicBezTo>
                    <a:pt x="5482" y="24"/>
                    <a:pt x="5395" y="1"/>
                    <a:pt x="5309" y="1"/>
                  </a:cubicBezTo>
                  <a:close/>
                </a:path>
              </a:pathLst>
            </a:custGeom>
            <a:solidFill>
              <a:srgbClr val="1155CC"/>
            </a:solidFill>
            <a:ln>
              <a:noFill/>
            </a:ln>
          </p:spPr>
          <p:txBody>
            <a:bodyPr spcFirstLastPara="1" wrap="square" lIns="121900" tIns="121900" rIns="121900" bIns="121900" anchor="ctr" anchorCtr="0">
              <a:noAutofit/>
            </a:bodyPr>
            <a:lstStyle/>
            <a:p>
              <a:pPr defTabSz="1219170">
                <a:buClr>
                  <a:srgbClr val="000000"/>
                </a:buClr>
                <a:defRPr/>
              </a:pPr>
              <a:endParaRPr sz="1733" kern="0">
                <a:solidFill>
                  <a:srgbClr val="000000"/>
                </a:solidFill>
                <a:latin typeface="Arial"/>
                <a:cs typeface="Arial"/>
                <a:sym typeface="Arial"/>
              </a:endParaRPr>
            </a:p>
          </p:txBody>
        </p:sp>
        <p:sp>
          <p:nvSpPr>
            <p:cNvPr id="400" name="Google Shape;400;p45"/>
            <p:cNvSpPr/>
            <p:nvPr/>
          </p:nvSpPr>
          <p:spPr>
            <a:xfrm>
              <a:off x="-22740025" y="3217825"/>
              <a:ext cx="52000" cy="51225"/>
            </a:xfrm>
            <a:custGeom>
              <a:avLst/>
              <a:gdLst/>
              <a:ahLst/>
              <a:cxnLst/>
              <a:rect l="l" t="t" r="r" b="b"/>
              <a:pathLst>
                <a:path w="2080" h="2049" extrusionOk="0">
                  <a:moveTo>
                    <a:pt x="1040" y="0"/>
                  </a:moveTo>
                  <a:cubicBezTo>
                    <a:pt x="441" y="0"/>
                    <a:pt x="0" y="473"/>
                    <a:pt x="0" y="1009"/>
                  </a:cubicBezTo>
                  <a:cubicBezTo>
                    <a:pt x="0" y="1607"/>
                    <a:pt x="473" y="2048"/>
                    <a:pt x="1040" y="2048"/>
                  </a:cubicBezTo>
                  <a:cubicBezTo>
                    <a:pt x="1607" y="2048"/>
                    <a:pt x="2048" y="1576"/>
                    <a:pt x="2048" y="1009"/>
                  </a:cubicBezTo>
                  <a:cubicBezTo>
                    <a:pt x="2080" y="473"/>
                    <a:pt x="1607" y="0"/>
                    <a:pt x="1040" y="0"/>
                  </a:cubicBezTo>
                  <a:close/>
                </a:path>
              </a:pathLst>
            </a:custGeom>
            <a:solidFill>
              <a:srgbClr val="1155CC"/>
            </a:solidFill>
            <a:ln>
              <a:noFill/>
            </a:ln>
          </p:spPr>
          <p:txBody>
            <a:bodyPr spcFirstLastPara="1" wrap="square" lIns="121900" tIns="121900" rIns="121900" bIns="121900" anchor="ctr" anchorCtr="0">
              <a:noAutofit/>
            </a:bodyPr>
            <a:lstStyle/>
            <a:p>
              <a:pPr defTabSz="1219170">
                <a:buClr>
                  <a:srgbClr val="000000"/>
                </a:buClr>
                <a:defRPr/>
              </a:pPr>
              <a:endParaRPr sz="1733" kern="0">
                <a:solidFill>
                  <a:srgbClr val="000000"/>
                </a:solidFill>
                <a:latin typeface="Arial"/>
                <a:cs typeface="Arial"/>
                <a:sym typeface="Arial"/>
              </a:endParaRPr>
            </a:p>
          </p:txBody>
        </p:sp>
        <p:sp>
          <p:nvSpPr>
            <p:cNvPr id="401" name="Google Shape;401;p45"/>
            <p:cNvSpPr/>
            <p:nvPr/>
          </p:nvSpPr>
          <p:spPr>
            <a:xfrm>
              <a:off x="-22705375" y="3321800"/>
              <a:ext cx="17350" cy="18125"/>
            </a:xfrm>
            <a:custGeom>
              <a:avLst/>
              <a:gdLst/>
              <a:ahLst/>
              <a:cxnLst/>
              <a:rect l="l" t="t" r="r" b="b"/>
              <a:pathLst>
                <a:path w="694" h="725" extrusionOk="0">
                  <a:moveTo>
                    <a:pt x="347" y="0"/>
                  </a:moveTo>
                  <a:cubicBezTo>
                    <a:pt x="158" y="0"/>
                    <a:pt x="1" y="158"/>
                    <a:pt x="1" y="347"/>
                  </a:cubicBezTo>
                  <a:cubicBezTo>
                    <a:pt x="1" y="567"/>
                    <a:pt x="158" y="725"/>
                    <a:pt x="347" y="725"/>
                  </a:cubicBezTo>
                  <a:cubicBezTo>
                    <a:pt x="536" y="725"/>
                    <a:pt x="694" y="567"/>
                    <a:pt x="694" y="347"/>
                  </a:cubicBezTo>
                  <a:cubicBezTo>
                    <a:pt x="694" y="158"/>
                    <a:pt x="536" y="0"/>
                    <a:pt x="347" y="0"/>
                  </a:cubicBezTo>
                  <a:close/>
                </a:path>
              </a:pathLst>
            </a:custGeom>
            <a:solidFill>
              <a:srgbClr val="1155CC"/>
            </a:solidFill>
            <a:ln>
              <a:noFill/>
            </a:ln>
          </p:spPr>
          <p:txBody>
            <a:bodyPr spcFirstLastPara="1" wrap="square" lIns="121900" tIns="121900" rIns="121900" bIns="121900" anchor="ctr" anchorCtr="0">
              <a:noAutofit/>
            </a:bodyPr>
            <a:lstStyle/>
            <a:p>
              <a:pPr defTabSz="1219170">
                <a:buClr>
                  <a:srgbClr val="000000"/>
                </a:buClr>
                <a:defRPr/>
              </a:pPr>
              <a:endParaRPr sz="1733" kern="0">
                <a:solidFill>
                  <a:srgbClr val="000000"/>
                </a:solidFill>
                <a:latin typeface="Arial"/>
                <a:cs typeface="Arial"/>
                <a:sym typeface="Arial"/>
              </a:endParaRPr>
            </a:p>
          </p:txBody>
        </p:sp>
      </p:grpSp>
      <p:sp>
        <p:nvSpPr>
          <p:cNvPr id="402" name="Google Shape;402;p45"/>
          <p:cNvSpPr/>
          <p:nvPr/>
        </p:nvSpPr>
        <p:spPr>
          <a:xfrm rot="-5400000" flipH="1">
            <a:off x="10753581" y="1394638"/>
            <a:ext cx="647617" cy="587809"/>
          </a:xfrm>
          <a:custGeom>
            <a:avLst/>
            <a:gdLst/>
            <a:ahLst/>
            <a:cxnLst/>
            <a:rect l="l" t="t" r="r" b="b"/>
            <a:pathLst>
              <a:path w="36713" h="32197" extrusionOk="0">
                <a:moveTo>
                  <a:pt x="10370" y="1"/>
                </a:moveTo>
                <a:cubicBezTo>
                  <a:pt x="9534" y="1"/>
                  <a:pt x="8809" y="447"/>
                  <a:pt x="8391" y="1144"/>
                </a:cubicBezTo>
                <a:lnTo>
                  <a:pt x="419" y="14942"/>
                </a:lnTo>
                <a:cubicBezTo>
                  <a:pt x="1" y="15639"/>
                  <a:pt x="1" y="16531"/>
                  <a:pt x="419" y="17228"/>
                </a:cubicBezTo>
                <a:lnTo>
                  <a:pt x="8391" y="31026"/>
                </a:lnTo>
                <a:cubicBezTo>
                  <a:pt x="8809" y="31723"/>
                  <a:pt x="9590" y="32197"/>
                  <a:pt x="10370" y="32197"/>
                </a:cubicBezTo>
                <a:lnTo>
                  <a:pt x="26343" y="32197"/>
                </a:lnTo>
                <a:cubicBezTo>
                  <a:pt x="27179" y="32197"/>
                  <a:pt x="27904" y="31723"/>
                  <a:pt x="28322" y="31026"/>
                </a:cubicBezTo>
                <a:lnTo>
                  <a:pt x="36295" y="17228"/>
                </a:lnTo>
                <a:cubicBezTo>
                  <a:pt x="36713" y="16531"/>
                  <a:pt x="36713" y="15639"/>
                  <a:pt x="36295" y="14942"/>
                </a:cubicBezTo>
                <a:lnTo>
                  <a:pt x="28322" y="1144"/>
                </a:lnTo>
                <a:cubicBezTo>
                  <a:pt x="27904" y="419"/>
                  <a:pt x="27151" y="1"/>
                  <a:pt x="26343" y="1"/>
                </a:cubicBezTo>
                <a:close/>
              </a:path>
            </a:pathLst>
          </a:custGeom>
          <a:solidFill>
            <a:srgbClr val="6D9EEB"/>
          </a:solidFill>
          <a:ln>
            <a:noFill/>
          </a:ln>
        </p:spPr>
        <p:txBody>
          <a:bodyPr spcFirstLastPara="1" wrap="square" lIns="121900" tIns="121900" rIns="121900" bIns="121900" anchor="ctr" anchorCtr="0">
            <a:noAutofit/>
          </a:bodyPr>
          <a:lstStyle/>
          <a:p>
            <a:pPr defTabSz="1219170">
              <a:buClr>
                <a:srgbClr val="000000"/>
              </a:buClr>
              <a:defRPr/>
            </a:pPr>
            <a:endParaRPr sz="1733" kern="0">
              <a:solidFill>
                <a:srgbClr val="000000"/>
              </a:solidFill>
              <a:latin typeface="Arial"/>
              <a:cs typeface="Arial"/>
              <a:sym typeface="Arial"/>
            </a:endParaRPr>
          </a:p>
        </p:txBody>
      </p:sp>
      <p:sp>
        <p:nvSpPr>
          <p:cNvPr id="403" name="Google Shape;403;p45"/>
          <p:cNvSpPr txBox="1"/>
          <p:nvPr/>
        </p:nvSpPr>
        <p:spPr>
          <a:xfrm>
            <a:off x="10303800" y="1899084"/>
            <a:ext cx="1547200" cy="595200"/>
          </a:xfrm>
          <a:prstGeom prst="rect">
            <a:avLst/>
          </a:prstGeom>
          <a:noFill/>
          <a:ln>
            <a:noFill/>
          </a:ln>
        </p:spPr>
        <p:txBody>
          <a:bodyPr spcFirstLastPara="1" wrap="square" lIns="121900" tIns="121900" rIns="121900" bIns="121900" anchor="b" anchorCtr="0">
            <a:noAutofit/>
          </a:bodyPr>
          <a:lstStyle/>
          <a:p>
            <a:pPr algn="ctr" defTabSz="1219170">
              <a:buClr>
                <a:srgbClr val="000000"/>
              </a:buClr>
              <a:defRPr/>
            </a:pPr>
            <a:r>
              <a:rPr lang="en" sz="1067" kern="0">
                <a:solidFill>
                  <a:srgbClr val="1F0270"/>
                </a:solidFill>
                <a:latin typeface="Darker Grotesque Black"/>
                <a:ea typeface="Darker Grotesque Black"/>
                <a:cs typeface="Darker Grotesque Black"/>
                <a:sym typeface="Darker Grotesque Black"/>
              </a:rPr>
              <a:t>Increased Lifespan vs Valley Dose</a:t>
            </a:r>
            <a:endParaRPr sz="1067" kern="0">
              <a:solidFill>
                <a:srgbClr val="1F0270"/>
              </a:solidFill>
              <a:latin typeface="Darker Grotesque Black"/>
              <a:ea typeface="Darker Grotesque Black"/>
              <a:cs typeface="Darker Grotesque Black"/>
              <a:sym typeface="Darker Grotesque Black"/>
            </a:endParaRPr>
          </a:p>
        </p:txBody>
      </p:sp>
      <p:sp>
        <p:nvSpPr>
          <p:cNvPr id="404" name="Google Shape;404;p45"/>
          <p:cNvSpPr txBox="1"/>
          <p:nvPr/>
        </p:nvSpPr>
        <p:spPr>
          <a:xfrm>
            <a:off x="10066384" y="2263200"/>
            <a:ext cx="2022000" cy="647600"/>
          </a:xfrm>
          <a:prstGeom prst="rect">
            <a:avLst/>
          </a:prstGeom>
          <a:noFill/>
          <a:ln>
            <a:noFill/>
          </a:ln>
        </p:spPr>
        <p:txBody>
          <a:bodyPr spcFirstLastPara="1" wrap="square" lIns="121900" tIns="121900" rIns="121900" bIns="121900" anchor="t" anchorCtr="0">
            <a:noAutofit/>
          </a:bodyPr>
          <a:lstStyle/>
          <a:p>
            <a:pPr algn="ctr" defTabSz="1219170">
              <a:lnSpc>
                <a:spcPct val="115000"/>
              </a:lnSpc>
              <a:buClr>
                <a:srgbClr val="000000"/>
              </a:buClr>
              <a:defRPr/>
            </a:pPr>
            <a:r>
              <a:rPr lang="en" sz="800" kern="0">
                <a:solidFill>
                  <a:srgbClr val="061653"/>
                </a:solidFill>
                <a:latin typeface="Assistant"/>
                <a:ea typeface="Assistant"/>
                <a:cs typeface="Assistant"/>
                <a:sym typeface="Assistant"/>
              </a:rPr>
              <a:t>Valley Dose had most                                                                                          prominent influence on Increased  Lifespan</a:t>
            </a:r>
            <a:endParaRPr sz="800" kern="0">
              <a:solidFill>
                <a:srgbClr val="061653"/>
              </a:solidFill>
              <a:latin typeface="Assistant"/>
              <a:ea typeface="Assistant"/>
              <a:cs typeface="Assistant"/>
              <a:sym typeface="Assistant"/>
            </a:endParaRPr>
          </a:p>
        </p:txBody>
      </p:sp>
      <p:grpSp>
        <p:nvGrpSpPr>
          <p:cNvPr id="405" name="Google Shape;405;p45"/>
          <p:cNvGrpSpPr/>
          <p:nvPr/>
        </p:nvGrpSpPr>
        <p:grpSpPr>
          <a:xfrm>
            <a:off x="10927603" y="1546651"/>
            <a:ext cx="299563" cy="283815"/>
            <a:chOff x="-22845575" y="3504075"/>
            <a:chExt cx="296950" cy="295025"/>
          </a:xfrm>
        </p:grpSpPr>
        <p:sp>
          <p:nvSpPr>
            <p:cNvPr id="406" name="Google Shape;406;p45"/>
            <p:cNvSpPr/>
            <p:nvPr/>
          </p:nvSpPr>
          <p:spPr>
            <a:xfrm>
              <a:off x="-22688825" y="3504100"/>
              <a:ext cx="140200" cy="295000"/>
            </a:xfrm>
            <a:custGeom>
              <a:avLst/>
              <a:gdLst/>
              <a:ahLst/>
              <a:cxnLst/>
              <a:rect l="l" t="t" r="r" b="b"/>
              <a:pathLst>
                <a:path w="5608" h="11800" extrusionOk="0">
                  <a:moveTo>
                    <a:pt x="1465" y="2908"/>
                  </a:moveTo>
                  <a:cubicBezTo>
                    <a:pt x="1552" y="2908"/>
                    <a:pt x="1638" y="2931"/>
                    <a:pt x="1701" y="2979"/>
                  </a:cubicBezTo>
                  <a:cubicBezTo>
                    <a:pt x="1827" y="3105"/>
                    <a:pt x="1827" y="3357"/>
                    <a:pt x="1701" y="3451"/>
                  </a:cubicBezTo>
                  <a:cubicBezTo>
                    <a:pt x="1292" y="3861"/>
                    <a:pt x="1292" y="4522"/>
                    <a:pt x="1701" y="4932"/>
                  </a:cubicBezTo>
                  <a:cubicBezTo>
                    <a:pt x="1827" y="5026"/>
                    <a:pt x="1827" y="5279"/>
                    <a:pt x="1701" y="5373"/>
                  </a:cubicBezTo>
                  <a:cubicBezTo>
                    <a:pt x="1632" y="5477"/>
                    <a:pt x="1544" y="5524"/>
                    <a:pt x="1452" y="5524"/>
                  </a:cubicBezTo>
                  <a:cubicBezTo>
                    <a:pt x="1377" y="5524"/>
                    <a:pt x="1300" y="5493"/>
                    <a:pt x="1229" y="5436"/>
                  </a:cubicBezTo>
                  <a:cubicBezTo>
                    <a:pt x="567" y="4774"/>
                    <a:pt x="567" y="3672"/>
                    <a:pt x="1229" y="2979"/>
                  </a:cubicBezTo>
                  <a:cubicBezTo>
                    <a:pt x="1292" y="2931"/>
                    <a:pt x="1378" y="2908"/>
                    <a:pt x="1465" y="2908"/>
                  </a:cubicBezTo>
                  <a:close/>
                  <a:moveTo>
                    <a:pt x="2461" y="7313"/>
                  </a:moveTo>
                  <a:cubicBezTo>
                    <a:pt x="2532" y="7313"/>
                    <a:pt x="2605" y="7318"/>
                    <a:pt x="2678" y="7326"/>
                  </a:cubicBezTo>
                  <a:cubicBezTo>
                    <a:pt x="2867" y="7358"/>
                    <a:pt x="3025" y="7515"/>
                    <a:pt x="2993" y="7704"/>
                  </a:cubicBezTo>
                  <a:cubicBezTo>
                    <a:pt x="2962" y="7925"/>
                    <a:pt x="2804" y="8019"/>
                    <a:pt x="2615" y="8019"/>
                  </a:cubicBezTo>
                  <a:cubicBezTo>
                    <a:pt x="2579" y="8016"/>
                    <a:pt x="2543" y="8014"/>
                    <a:pt x="2507" y="8014"/>
                  </a:cubicBezTo>
                  <a:cubicBezTo>
                    <a:pt x="1947" y="8014"/>
                    <a:pt x="1418" y="8467"/>
                    <a:pt x="1418" y="9059"/>
                  </a:cubicBezTo>
                  <a:cubicBezTo>
                    <a:pt x="1418" y="9248"/>
                    <a:pt x="1260" y="9406"/>
                    <a:pt x="1071" y="9406"/>
                  </a:cubicBezTo>
                  <a:cubicBezTo>
                    <a:pt x="882" y="9406"/>
                    <a:pt x="725" y="9248"/>
                    <a:pt x="725" y="9059"/>
                  </a:cubicBezTo>
                  <a:cubicBezTo>
                    <a:pt x="725" y="8091"/>
                    <a:pt x="1490" y="7313"/>
                    <a:pt x="2461" y="7313"/>
                  </a:cubicBezTo>
                  <a:close/>
                  <a:moveTo>
                    <a:pt x="1060" y="0"/>
                  </a:moveTo>
                  <a:cubicBezTo>
                    <a:pt x="689" y="0"/>
                    <a:pt x="327" y="130"/>
                    <a:pt x="0" y="364"/>
                  </a:cubicBezTo>
                  <a:lnTo>
                    <a:pt x="0" y="5247"/>
                  </a:lnTo>
                  <a:cubicBezTo>
                    <a:pt x="0" y="5814"/>
                    <a:pt x="473" y="6255"/>
                    <a:pt x="1040" y="6255"/>
                  </a:cubicBezTo>
                  <a:cubicBezTo>
                    <a:pt x="1229" y="6255"/>
                    <a:pt x="1386" y="6413"/>
                    <a:pt x="1386" y="6602"/>
                  </a:cubicBezTo>
                  <a:cubicBezTo>
                    <a:pt x="1386" y="6822"/>
                    <a:pt x="1229" y="6948"/>
                    <a:pt x="1040" y="6948"/>
                  </a:cubicBezTo>
                  <a:cubicBezTo>
                    <a:pt x="630" y="6948"/>
                    <a:pt x="284" y="6854"/>
                    <a:pt x="0" y="6602"/>
                  </a:cubicBezTo>
                  <a:lnTo>
                    <a:pt x="0" y="11453"/>
                  </a:lnTo>
                  <a:cubicBezTo>
                    <a:pt x="284" y="11705"/>
                    <a:pt x="630" y="11800"/>
                    <a:pt x="1040" y="11800"/>
                  </a:cubicBezTo>
                  <a:cubicBezTo>
                    <a:pt x="1733" y="11800"/>
                    <a:pt x="2363" y="11359"/>
                    <a:pt x="2647" y="10760"/>
                  </a:cubicBezTo>
                  <a:cubicBezTo>
                    <a:pt x="3497" y="10634"/>
                    <a:pt x="4190" y="9910"/>
                    <a:pt x="4190" y="9028"/>
                  </a:cubicBezTo>
                  <a:cubicBezTo>
                    <a:pt x="4190" y="8902"/>
                    <a:pt x="4159" y="8776"/>
                    <a:pt x="4159" y="8618"/>
                  </a:cubicBezTo>
                  <a:cubicBezTo>
                    <a:pt x="4505" y="8555"/>
                    <a:pt x="4820" y="8397"/>
                    <a:pt x="5104" y="8145"/>
                  </a:cubicBezTo>
                  <a:cubicBezTo>
                    <a:pt x="5419" y="7830"/>
                    <a:pt x="5608" y="7389"/>
                    <a:pt x="5608" y="6917"/>
                  </a:cubicBezTo>
                  <a:cubicBezTo>
                    <a:pt x="5608" y="6539"/>
                    <a:pt x="5482" y="6192"/>
                    <a:pt x="5261" y="5909"/>
                  </a:cubicBezTo>
                  <a:cubicBezTo>
                    <a:pt x="5482" y="5594"/>
                    <a:pt x="5608" y="5247"/>
                    <a:pt x="5608" y="4869"/>
                  </a:cubicBezTo>
                  <a:cubicBezTo>
                    <a:pt x="5608" y="4396"/>
                    <a:pt x="5387" y="3987"/>
                    <a:pt x="5072" y="3672"/>
                  </a:cubicBezTo>
                  <a:cubicBezTo>
                    <a:pt x="4852" y="3420"/>
                    <a:pt x="4505" y="3262"/>
                    <a:pt x="4127" y="3199"/>
                  </a:cubicBezTo>
                  <a:cubicBezTo>
                    <a:pt x="4253" y="2632"/>
                    <a:pt x="4096" y="2002"/>
                    <a:pt x="3655" y="1561"/>
                  </a:cubicBezTo>
                  <a:cubicBezTo>
                    <a:pt x="3403" y="1309"/>
                    <a:pt x="3025" y="1120"/>
                    <a:pt x="2647" y="1088"/>
                  </a:cubicBezTo>
                  <a:cubicBezTo>
                    <a:pt x="2394" y="584"/>
                    <a:pt x="1985" y="143"/>
                    <a:pt x="1449" y="49"/>
                  </a:cubicBezTo>
                  <a:cubicBezTo>
                    <a:pt x="1319" y="16"/>
                    <a:pt x="1189" y="0"/>
                    <a:pt x="1060" y="0"/>
                  </a:cubicBezTo>
                  <a:close/>
                </a:path>
              </a:pathLst>
            </a:custGeom>
            <a:solidFill>
              <a:srgbClr val="1155CC"/>
            </a:solidFill>
            <a:ln>
              <a:noFill/>
            </a:ln>
          </p:spPr>
          <p:txBody>
            <a:bodyPr spcFirstLastPara="1" wrap="square" lIns="121900" tIns="121900" rIns="121900" bIns="121900" anchor="ctr" anchorCtr="0">
              <a:noAutofit/>
            </a:bodyPr>
            <a:lstStyle/>
            <a:p>
              <a:pPr defTabSz="1219170">
                <a:buClr>
                  <a:srgbClr val="000000"/>
                </a:buClr>
                <a:defRPr/>
              </a:pPr>
              <a:endParaRPr sz="1867" kern="0">
                <a:solidFill>
                  <a:srgbClr val="000000"/>
                </a:solidFill>
                <a:latin typeface="Arial"/>
                <a:cs typeface="Arial"/>
                <a:sym typeface="Arial"/>
              </a:endParaRPr>
            </a:p>
          </p:txBody>
        </p:sp>
        <p:sp>
          <p:nvSpPr>
            <p:cNvPr id="407" name="Google Shape;407;p45"/>
            <p:cNvSpPr/>
            <p:nvPr/>
          </p:nvSpPr>
          <p:spPr>
            <a:xfrm>
              <a:off x="-22845575" y="3504075"/>
              <a:ext cx="139425" cy="294250"/>
            </a:xfrm>
            <a:custGeom>
              <a:avLst/>
              <a:gdLst/>
              <a:ahLst/>
              <a:cxnLst/>
              <a:rect l="l" t="t" r="r" b="b"/>
              <a:pathLst>
                <a:path w="5577" h="11770" extrusionOk="0">
                  <a:moveTo>
                    <a:pt x="4187" y="2948"/>
                  </a:moveTo>
                  <a:cubicBezTo>
                    <a:pt x="4277" y="2948"/>
                    <a:pt x="4364" y="2980"/>
                    <a:pt x="4411" y="3043"/>
                  </a:cubicBezTo>
                  <a:cubicBezTo>
                    <a:pt x="5104" y="3673"/>
                    <a:pt x="5104" y="4775"/>
                    <a:pt x="4411" y="5437"/>
                  </a:cubicBezTo>
                  <a:cubicBezTo>
                    <a:pt x="4364" y="5500"/>
                    <a:pt x="4277" y="5532"/>
                    <a:pt x="4187" y="5532"/>
                  </a:cubicBezTo>
                  <a:cubicBezTo>
                    <a:pt x="4096" y="5532"/>
                    <a:pt x="4002" y="5500"/>
                    <a:pt x="3939" y="5437"/>
                  </a:cubicBezTo>
                  <a:cubicBezTo>
                    <a:pt x="3844" y="5311"/>
                    <a:pt x="3844" y="5090"/>
                    <a:pt x="3939" y="4964"/>
                  </a:cubicBezTo>
                  <a:cubicBezTo>
                    <a:pt x="4348" y="4555"/>
                    <a:pt x="4348" y="3893"/>
                    <a:pt x="3939" y="3515"/>
                  </a:cubicBezTo>
                  <a:cubicBezTo>
                    <a:pt x="3844" y="3389"/>
                    <a:pt x="3844" y="3137"/>
                    <a:pt x="3939" y="3043"/>
                  </a:cubicBezTo>
                  <a:cubicBezTo>
                    <a:pt x="4002" y="2980"/>
                    <a:pt x="4096" y="2948"/>
                    <a:pt x="4187" y="2948"/>
                  </a:cubicBezTo>
                  <a:close/>
                  <a:moveTo>
                    <a:pt x="3148" y="7314"/>
                  </a:moveTo>
                  <a:cubicBezTo>
                    <a:pt x="4123" y="7314"/>
                    <a:pt x="4915" y="8092"/>
                    <a:pt x="4915" y="9060"/>
                  </a:cubicBezTo>
                  <a:cubicBezTo>
                    <a:pt x="4915" y="9249"/>
                    <a:pt x="4726" y="9407"/>
                    <a:pt x="4537" y="9407"/>
                  </a:cubicBezTo>
                  <a:cubicBezTo>
                    <a:pt x="4348" y="9407"/>
                    <a:pt x="4191" y="9249"/>
                    <a:pt x="4191" y="9060"/>
                  </a:cubicBezTo>
                  <a:cubicBezTo>
                    <a:pt x="4191" y="8468"/>
                    <a:pt x="3662" y="8015"/>
                    <a:pt x="3101" y="8015"/>
                  </a:cubicBezTo>
                  <a:cubicBezTo>
                    <a:pt x="3066" y="8015"/>
                    <a:pt x="3030" y="8017"/>
                    <a:pt x="2994" y="8020"/>
                  </a:cubicBezTo>
                  <a:cubicBezTo>
                    <a:pt x="2968" y="8029"/>
                    <a:pt x="2944" y="8033"/>
                    <a:pt x="2920" y="8033"/>
                  </a:cubicBezTo>
                  <a:cubicBezTo>
                    <a:pt x="2765" y="8033"/>
                    <a:pt x="2643" y="7869"/>
                    <a:pt x="2616" y="7705"/>
                  </a:cubicBezTo>
                  <a:cubicBezTo>
                    <a:pt x="2584" y="7516"/>
                    <a:pt x="2742" y="7359"/>
                    <a:pt x="2931" y="7327"/>
                  </a:cubicBezTo>
                  <a:cubicBezTo>
                    <a:pt x="3004" y="7319"/>
                    <a:pt x="3077" y="7314"/>
                    <a:pt x="3148" y="7314"/>
                  </a:cubicBezTo>
                  <a:close/>
                  <a:moveTo>
                    <a:pt x="4581" y="0"/>
                  </a:moveTo>
                  <a:cubicBezTo>
                    <a:pt x="4444" y="0"/>
                    <a:pt x="4303" y="16"/>
                    <a:pt x="4159" y="50"/>
                  </a:cubicBezTo>
                  <a:cubicBezTo>
                    <a:pt x="3592" y="144"/>
                    <a:pt x="3214" y="585"/>
                    <a:pt x="2962" y="1089"/>
                  </a:cubicBezTo>
                  <a:cubicBezTo>
                    <a:pt x="2584" y="1152"/>
                    <a:pt x="2206" y="1310"/>
                    <a:pt x="1954" y="1562"/>
                  </a:cubicBezTo>
                  <a:cubicBezTo>
                    <a:pt x="1513" y="2003"/>
                    <a:pt x="1355" y="2633"/>
                    <a:pt x="1481" y="3200"/>
                  </a:cubicBezTo>
                  <a:cubicBezTo>
                    <a:pt x="1135" y="3232"/>
                    <a:pt x="820" y="3389"/>
                    <a:pt x="536" y="3673"/>
                  </a:cubicBezTo>
                  <a:cubicBezTo>
                    <a:pt x="221" y="3988"/>
                    <a:pt x="1" y="4397"/>
                    <a:pt x="1" y="4870"/>
                  </a:cubicBezTo>
                  <a:cubicBezTo>
                    <a:pt x="1" y="5280"/>
                    <a:pt x="127" y="5626"/>
                    <a:pt x="379" y="5910"/>
                  </a:cubicBezTo>
                  <a:cubicBezTo>
                    <a:pt x="127" y="6225"/>
                    <a:pt x="1" y="6571"/>
                    <a:pt x="1" y="6918"/>
                  </a:cubicBezTo>
                  <a:cubicBezTo>
                    <a:pt x="1" y="7390"/>
                    <a:pt x="221" y="7831"/>
                    <a:pt x="536" y="8146"/>
                  </a:cubicBezTo>
                  <a:cubicBezTo>
                    <a:pt x="788" y="8430"/>
                    <a:pt x="1135" y="8588"/>
                    <a:pt x="1481" y="8619"/>
                  </a:cubicBezTo>
                  <a:cubicBezTo>
                    <a:pt x="1229" y="9690"/>
                    <a:pt x="1985" y="10604"/>
                    <a:pt x="2931" y="10698"/>
                  </a:cubicBezTo>
                  <a:cubicBezTo>
                    <a:pt x="3214" y="11328"/>
                    <a:pt x="3781" y="11769"/>
                    <a:pt x="4537" y="11769"/>
                  </a:cubicBezTo>
                  <a:cubicBezTo>
                    <a:pt x="4947" y="11769"/>
                    <a:pt x="5293" y="11612"/>
                    <a:pt x="5577" y="11423"/>
                  </a:cubicBezTo>
                  <a:lnTo>
                    <a:pt x="5577" y="6571"/>
                  </a:lnTo>
                  <a:cubicBezTo>
                    <a:pt x="5293" y="6823"/>
                    <a:pt x="4947" y="6918"/>
                    <a:pt x="4537" y="6918"/>
                  </a:cubicBezTo>
                  <a:cubicBezTo>
                    <a:pt x="4348" y="6918"/>
                    <a:pt x="4191" y="6760"/>
                    <a:pt x="4191" y="6571"/>
                  </a:cubicBezTo>
                  <a:cubicBezTo>
                    <a:pt x="4191" y="6382"/>
                    <a:pt x="4348" y="6225"/>
                    <a:pt x="4537" y="6225"/>
                  </a:cubicBezTo>
                  <a:cubicBezTo>
                    <a:pt x="5136" y="6225"/>
                    <a:pt x="5577" y="5752"/>
                    <a:pt x="5577" y="5185"/>
                  </a:cubicBezTo>
                  <a:lnTo>
                    <a:pt x="5577" y="302"/>
                  </a:lnTo>
                  <a:cubicBezTo>
                    <a:pt x="5300" y="117"/>
                    <a:pt x="4956" y="0"/>
                    <a:pt x="4581" y="0"/>
                  </a:cubicBezTo>
                  <a:close/>
                </a:path>
              </a:pathLst>
            </a:custGeom>
            <a:solidFill>
              <a:srgbClr val="1155CC"/>
            </a:solidFill>
            <a:ln>
              <a:noFill/>
            </a:ln>
          </p:spPr>
          <p:txBody>
            <a:bodyPr spcFirstLastPara="1" wrap="square" lIns="121900" tIns="121900" rIns="121900" bIns="121900" anchor="ctr" anchorCtr="0">
              <a:noAutofit/>
            </a:bodyPr>
            <a:lstStyle/>
            <a:p>
              <a:pPr defTabSz="1219170">
                <a:buClr>
                  <a:srgbClr val="000000"/>
                </a:buClr>
                <a:defRPr/>
              </a:pPr>
              <a:endParaRPr sz="1867" kern="0">
                <a:solidFill>
                  <a:srgbClr val="000000"/>
                </a:solidFill>
                <a:latin typeface="Arial"/>
                <a:cs typeface="Arial"/>
                <a:sym typeface="Arial"/>
              </a:endParaRPr>
            </a:p>
          </p:txBody>
        </p:sp>
      </p:grpSp>
      <p:sp>
        <p:nvSpPr>
          <p:cNvPr id="408" name="Google Shape;408;p45"/>
          <p:cNvSpPr txBox="1"/>
          <p:nvPr/>
        </p:nvSpPr>
        <p:spPr>
          <a:xfrm>
            <a:off x="10100600" y="2754585"/>
            <a:ext cx="2165200" cy="923097"/>
          </a:xfrm>
          <a:prstGeom prst="rect">
            <a:avLst/>
          </a:prstGeom>
          <a:noFill/>
          <a:ln>
            <a:noFill/>
          </a:ln>
        </p:spPr>
        <p:txBody>
          <a:bodyPr spcFirstLastPara="1" wrap="square" lIns="121900" tIns="121900" rIns="121900" bIns="121900" anchor="t" anchorCtr="0">
            <a:spAutoFit/>
          </a:bodyPr>
          <a:lstStyle/>
          <a:p>
            <a:pPr defTabSz="1219170">
              <a:buClr>
                <a:srgbClr val="000000"/>
              </a:buClr>
              <a:defRPr/>
            </a:pPr>
            <a:r>
              <a:rPr lang="en" sz="800" kern="0">
                <a:solidFill>
                  <a:srgbClr val="061653"/>
                </a:solidFill>
                <a:latin typeface="Assistant"/>
                <a:ea typeface="Assistant"/>
                <a:cs typeface="Assistant"/>
                <a:sym typeface="Assistant"/>
              </a:rPr>
              <a:t>Reduced</a:t>
            </a:r>
            <a:r>
              <a:rPr lang="en" sz="533" kern="0">
                <a:solidFill>
                  <a:srgbClr val="061653"/>
                </a:solidFill>
                <a:latin typeface="Assistant"/>
                <a:ea typeface="Assistant"/>
                <a:cs typeface="Assistant"/>
                <a:sym typeface="Assistant"/>
              </a:rPr>
              <a:t>  </a:t>
            </a:r>
            <a:r>
              <a:rPr lang="en" sz="800" kern="0">
                <a:solidFill>
                  <a:srgbClr val="061653"/>
                </a:solidFill>
                <a:latin typeface="Assistant"/>
                <a:ea typeface="Assistant"/>
                <a:cs typeface="Assistant"/>
                <a:sym typeface="Assistant"/>
              </a:rPr>
              <a:t>Ꭓ²</a:t>
            </a:r>
            <a:r>
              <a:rPr lang="en" sz="933" kern="0">
                <a:solidFill>
                  <a:srgbClr val="061653"/>
                </a:solidFill>
                <a:latin typeface="Assistant"/>
                <a:ea typeface="Assistant"/>
                <a:cs typeface="Assistant"/>
                <a:sym typeface="Assistant"/>
              </a:rPr>
              <a:t> = 175.81</a:t>
            </a:r>
            <a:endParaRPr sz="933" kern="0">
              <a:solidFill>
                <a:srgbClr val="061653"/>
              </a:solidFill>
              <a:latin typeface="Assistant"/>
              <a:ea typeface="Assistant"/>
              <a:cs typeface="Assistant"/>
              <a:sym typeface="Assistant"/>
            </a:endParaRPr>
          </a:p>
          <a:p>
            <a:pPr defTabSz="1219170">
              <a:buClr>
                <a:srgbClr val="000000"/>
              </a:buClr>
              <a:defRPr/>
            </a:pPr>
            <a:r>
              <a:rPr lang="en" sz="800" kern="0">
                <a:solidFill>
                  <a:srgbClr val="061653"/>
                </a:solidFill>
                <a:latin typeface="Assistant"/>
                <a:ea typeface="Assistant"/>
                <a:cs typeface="Assistant"/>
                <a:sym typeface="Assistant"/>
              </a:rPr>
              <a:t>Reduced</a:t>
            </a:r>
            <a:r>
              <a:rPr lang="en" sz="533" kern="0">
                <a:solidFill>
                  <a:srgbClr val="061653"/>
                </a:solidFill>
                <a:latin typeface="Assistant"/>
                <a:ea typeface="Assistant"/>
                <a:cs typeface="Assistant"/>
                <a:sym typeface="Assistant"/>
              </a:rPr>
              <a:t>  </a:t>
            </a:r>
            <a:r>
              <a:rPr lang="en" sz="800" kern="0">
                <a:solidFill>
                  <a:srgbClr val="061653"/>
                </a:solidFill>
                <a:latin typeface="Assistant"/>
                <a:ea typeface="Assistant"/>
                <a:cs typeface="Assistant"/>
                <a:sym typeface="Assistant"/>
              </a:rPr>
              <a:t>Ꭓ²</a:t>
            </a:r>
            <a:r>
              <a:rPr lang="en" sz="933" kern="0">
                <a:solidFill>
                  <a:srgbClr val="061653"/>
                </a:solidFill>
                <a:latin typeface="Assistant"/>
                <a:ea typeface="Assistant"/>
                <a:cs typeface="Assistant"/>
                <a:sym typeface="Assistant"/>
              </a:rPr>
              <a:t> for 0 correlation = 1582.29</a:t>
            </a:r>
            <a:endParaRPr sz="933" kern="0">
              <a:solidFill>
                <a:srgbClr val="061653"/>
              </a:solidFill>
              <a:latin typeface="Assistant"/>
              <a:ea typeface="Assistant"/>
              <a:cs typeface="Assistant"/>
              <a:sym typeface="Assistant"/>
            </a:endParaRPr>
          </a:p>
          <a:p>
            <a:pPr defTabSz="1219170">
              <a:buClr>
                <a:srgbClr val="000000"/>
              </a:buClr>
              <a:defRPr/>
            </a:pPr>
            <a:endParaRPr sz="933" kern="0">
              <a:solidFill>
                <a:srgbClr val="061653"/>
              </a:solidFill>
              <a:latin typeface="Assistant"/>
              <a:ea typeface="Assistant"/>
              <a:cs typeface="Assistant"/>
              <a:sym typeface="Assistant"/>
            </a:endParaRPr>
          </a:p>
          <a:p>
            <a:pPr defTabSz="1219170">
              <a:buClr>
                <a:srgbClr val="000000"/>
              </a:buClr>
              <a:defRPr/>
            </a:pPr>
            <a:endParaRPr sz="1600" kern="0">
              <a:solidFill>
                <a:srgbClr val="061653"/>
              </a:solidFill>
              <a:latin typeface="Assistant"/>
              <a:ea typeface="Assistant"/>
              <a:cs typeface="Assistant"/>
              <a:sym typeface="Assistant"/>
            </a:endParaRPr>
          </a:p>
        </p:txBody>
      </p:sp>
      <p:sp>
        <p:nvSpPr>
          <p:cNvPr id="409" name="Google Shape;409;p45"/>
          <p:cNvSpPr txBox="1"/>
          <p:nvPr/>
        </p:nvSpPr>
        <p:spPr>
          <a:xfrm>
            <a:off x="141467" y="5901501"/>
            <a:ext cx="2165200" cy="923097"/>
          </a:xfrm>
          <a:prstGeom prst="rect">
            <a:avLst/>
          </a:prstGeom>
          <a:noFill/>
          <a:ln>
            <a:noFill/>
          </a:ln>
        </p:spPr>
        <p:txBody>
          <a:bodyPr spcFirstLastPara="1" wrap="square" lIns="121900" tIns="121900" rIns="121900" bIns="121900" anchor="t" anchorCtr="0">
            <a:spAutoFit/>
          </a:bodyPr>
          <a:lstStyle/>
          <a:p>
            <a:pPr defTabSz="1219170">
              <a:buClr>
                <a:srgbClr val="000000"/>
              </a:buClr>
              <a:defRPr/>
            </a:pPr>
            <a:r>
              <a:rPr lang="en" sz="800" kern="0">
                <a:solidFill>
                  <a:srgbClr val="061653"/>
                </a:solidFill>
                <a:latin typeface="Assistant"/>
                <a:ea typeface="Assistant"/>
                <a:cs typeface="Assistant"/>
                <a:sym typeface="Assistant"/>
              </a:rPr>
              <a:t>Reduced</a:t>
            </a:r>
            <a:r>
              <a:rPr lang="en" sz="533" kern="0">
                <a:solidFill>
                  <a:srgbClr val="061653"/>
                </a:solidFill>
                <a:latin typeface="Assistant"/>
                <a:ea typeface="Assistant"/>
                <a:cs typeface="Assistant"/>
                <a:sym typeface="Assistant"/>
              </a:rPr>
              <a:t>  </a:t>
            </a:r>
            <a:r>
              <a:rPr lang="en" sz="800" kern="0">
                <a:solidFill>
                  <a:srgbClr val="061653"/>
                </a:solidFill>
                <a:latin typeface="Assistant"/>
                <a:ea typeface="Assistant"/>
                <a:cs typeface="Assistant"/>
                <a:sym typeface="Assistant"/>
              </a:rPr>
              <a:t>Ꭓ²</a:t>
            </a:r>
            <a:r>
              <a:rPr lang="en" sz="933" kern="0">
                <a:solidFill>
                  <a:srgbClr val="061653"/>
                </a:solidFill>
                <a:latin typeface="Assistant"/>
                <a:ea typeface="Assistant"/>
                <a:cs typeface="Assistant"/>
                <a:sym typeface="Assistant"/>
              </a:rPr>
              <a:t> = 15.78</a:t>
            </a:r>
            <a:endParaRPr sz="933" kern="0">
              <a:solidFill>
                <a:srgbClr val="061653"/>
              </a:solidFill>
              <a:latin typeface="Assistant"/>
              <a:ea typeface="Assistant"/>
              <a:cs typeface="Assistant"/>
              <a:sym typeface="Assistant"/>
            </a:endParaRPr>
          </a:p>
          <a:p>
            <a:pPr defTabSz="1219170">
              <a:buClr>
                <a:srgbClr val="000000"/>
              </a:buClr>
              <a:defRPr/>
            </a:pPr>
            <a:r>
              <a:rPr lang="en" sz="800" kern="0">
                <a:solidFill>
                  <a:srgbClr val="061653"/>
                </a:solidFill>
                <a:latin typeface="Assistant"/>
                <a:ea typeface="Assistant"/>
                <a:cs typeface="Assistant"/>
                <a:sym typeface="Assistant"/>
              </a:rPr>
              <a:t>Reduced</a:t>
            </a:r>
            <a:r>
              <a:rPr lang="en" sz="533" kern="0">
                <a:solidFill>
                  <a:srgbClr val="061653"/>
                </a:solidFill>
                <a:latin typeface="Assistant"/>
                <a:ea typeface="Assistant"/>
                <a:cs typeface="Assistant"/>
                <a:sym typeface="Assistant"/>
              </a:rPr>
              <a:t>  </a:t>
            </a:r>
            <a:r>
              <a:rPr lang="en" sz="800" kern="0">
                <a:solidFill>
                  <a:srgbClr val="061653"/>
                </a:solidFill>
                <a:latin typeface="Assistant"/>
                <a:ea typeface="Assistant"/>
                <a:cs typeface="Assistant"/>
                <a:sym typeface="Assistant"/>
              </a:rPr>
              <a:t>Ꭓ²</a:t>
            </a:r>
            <a:r>
              <a:rPr lang="en" sz="933" kern="0">
                <a:solidFill>
                  <a:srgbClr val="061653"/>
                </a:solidFill>
                <a:latin typeface="Assistant"/>
                <a:ea typeface="Assistant"/>
                <a:cs typeface="Assistant"/>
                <a:sym typeface="Assistant"/>
              </a:rPr>
              <a:t> for 0 correlation = 18.18</a:t>
            </a:r>
            <a:endParaRPr sz="933" kern="0">
              <a:solidFill>
                <a:srgbClr val="061653"/>
              </a:solidFill>
              <a:latin typeface="Assistant"/>
              <a:ea typeface="Assistant"/>
              <a:cs typeface="Assistant"/>
              <a:sym typeface="Assistant"/>
            </a:endParaRPr>
          </a:p>
          <a:p>
            <a:pPr defTabSz="1219170">
              <a:buClr>
                <a:srgbClr val="000000"/>
              </a:buClr>
              <a:defRPr/>
            </a:pPr>
            <a:endParaRPr sz="933" kern="0">
              <a:solidFill>
                <a:srgbClr val="061653"/>
              </a:solidFill>
              <a:latin typeface="Assistant"/>
              <a:ea typeface="Assistant"/>
              <a:cs typeface="Assistant"/>
              <a:sym typeface="Assistant"/>
            </a:endParaRPr>
          </a:p>
          <a:p>
            <a:pPr defTabSz="1219170">
              <a:buClr>
                <a:srgbClr val="000000"/>
              </a:buClr>
              <a:defRPr/>
            </a:pPr>
            <a:endParaRPr sz="1600" kern="0">
              <a:solidFill>
                <a:srgbClr val="061653"/>
              </a:solidFill>
              <a:latin typeface="Assistant"/>
              <a:ea typeface="Assistant"/>
              <a:cs typeface="Assistant"/>
              <a:sym typeface="Assistant"/>
            </a:endParaRPr>
          </a:p>
        </p:txBody>
      </p:sp>
      <p:pic>
        <p:nvPicPr>
          <p:cNvPr id="411" name="Google Shape;411;p45"/>
          <p:cNvPicPr preferRelativeResize="0"/>
          <p:nvPr/>
        </p:nvPicPr>
        <p:blipFill>
          <a:blip r:embed="rId3">
            <a:alphaModFix/>
          </a:blip>
          <a:stretch>
            <a:fillRect/>
          </a:stretch>
        </p:blipFill>
        <p:spPr>
          <a:xfrm>
            <a:off x="1087559" y="117598"/>
            <a:ext cx="4400432" cy="3464333"/>
          </a:xfrm>
          <a:prstGeom prst="rect">
            <a:avLst/>
          </a:prstGeom>
          <a:noFill/>
          <a:ln>
            <a:noFill/>
          </a:ln>
        </p:spPr>
      </p:pic>
      <p:pic>
        <p:nvPicPr>
          <p:cNvPr id="412" name="Google Shape;412;p45"/>
          <p:cNvPicPr preferRelativeResize="0"/>
          <p:nvPr/>
        </p:nvPicPr>
        <p:blipFill>
          <a:blip r:embed="rId4">
            <a:alphaModFix/>
          </a:blip>
          <a:stretch>
            <a:fillRect/>
          </a:stretch>
        </p:blipFill>
        <p:spPr>
          <a:xfrm>
            <a:off x="6109645" y="644567"/>
            <a:ext cx="3995187" cy="2907667"/>
          </a:xfrm>
          <a:prstGeom prst="rect">
            <a:avLst/>
          </a:prstGeom>
          <a:noFill/>
          <a:ln>
            <a:noFill/>
          </a:ln>
        </p:spPr>
      </p:pic>
      <p:pic>
        <p:nvPicPr>
          <p:cNvPr id="413" name="Google Shape;413;p45"/>
          <p:cNvPicPr preferRelativeResize="0"/>
          <p:nvPr/>
        </p:nvPicPr>
        <p:blipFill>
          <a:blip r:embed="rId5">
            <a:alphaModFix/>
          </a:blip>
          <a:stretch>
            <a:fillRect/>
          </a:stretch>
        </p:blipFill>
        <p:spPr>
          <a:xfrm>
            <a:off x="2027851" y="3552228"/>
            <a:ext cx="3956543" cy="2907667"/>
          </a:xfrm>
          <a:prstGeom prst="rect">
            <a:avLst/>
          </a:prstGeom>
          <a:noFill/>
          <a:ln>
            <a:noFill/>
          </a:ln>
        </p:spPr>
      </p:pic>
      <p:pic>
        <p:nvPicPr>
          <p:cNvPr id="414" name="Google Shape;414;p45"/>
          <p:cNvPicPr preferRelativeResize="0"/>
          <p:nvPr/>
        </p:nvPicPr>
        <p:blipFill>
          <a:blip r:embed="rId6">
            <a:alphaModFix/>
          </a:blip>
          <a:stretch>
            <a:fillRect/>
          </a:stretch>
        </p:blipFill>
        <p:spPr>
          <a:xfrm>
            <a:off x="6301661" y="3678185"/>
            <a:ext cx="3851356" cy="2830367"/>
          </a:xfrm>
          <a:prstGeom prst="rect">
            <a:avLst/>
          </a:prstGeom>
          <a:noFill/>
          <a:ln>
            <a:noFill/>
          </a:ln>
        </p:spPr>
      </p:pic>
      <p:sp>
        <p:nvSpPr>
          <p:cNvPr id="2" name="TextBox 1">
            <a:extLst>
              <a:ext uri="{FF2B5EF4-FFF2-40B4-BE49-F238E27FC236}">
                <a16:creationId xmlns:a16="http://schemas.microsoft.com/office/drawing/2014/main" id="{C43549D5-79E7-FBD3-340C-9F2AFC4EBF89}"/>
              </a:ext>
            </a:extLst>
          </p:cNvPr>
          <p:cNvSpPr txBox="1"/>
          <p:nvPr/>
        </p:nvSpPr>
        <p:spPr>
          <a:xfrm>
            <a:off x="-42381" y="0"/>
            <a:ext cx="1487908" cy="338554"/>
          </a:xfrm>
          <a:prstGeom prst="rect">
            <a:avLst/>
          </a:prstGeom>
          <a:noFill/>
        </p:spPr>
        <p:txBody>
          <a:bodyPr wrap="none" rtlCol="0">
            <a:spAutoFit/>
          </a:bodyPr>
          <a:lstStyle/>
          <a:p>
            <a:pPr defTabSz="609585">
              <a:defRPr/>
            </a:pPr>
            <a:r>
              <a:rPr lang="en-US" sz="1600" b="1" dirty="0">
                <a:solidFill>
                  <a:srgbClr val="C00000"/>
                </a:solidFill>
                <a:latin typeface="Arial"/>
              </a:rPr>
              <a:t>J. McGarrigle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E2C337A-845F-1ED3-58E8-CD46EA799D5E}"/>
              </a:ext>
            </a:extLst>
          </p:cNvPr>
          <p:cNvPicPr>
            <a:picLocks noChangeAspect="1"/>
          </p:cNvPicPr>
          <p:nvPr/>
        </p:nvPicPr>
        <p:blipFill>
          <a:blip r:embed="rId2"/>
          <a:stretch>
            <a:fillRect/>
          </a:stretch>
        </p:blipFill>
        <p:spPr>
          <a:xfrm>
            <a:off x="2455127" y="0"/>
            <a:ext cx="7281747" cy="6858000"/>
          </a:xfrm>
          <a:prstGeom prst="rect">
            <a:avLst/>
          </a:prstGeom>
          <a:ln>
            <a:solidFill>
              <a:srgbClr val="00B050"/>
            </a:solidFill>
          </a:ln>
        </p:spPr>
      </p:pic>
    </p:spTree>
    <p:extLst>
      <p:ext uri="{BB962C8B-B14F-4D97-AF65-F5344CB8AC3E}">
        <p14:creationId xmlns:p14="http://schemas.microsoft.com/office/powerpoint/2010/main" val="1607460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5A14B-3BD4-EC06-67FE-0BBDDD6CAA1A}"/>
              </a:ext>
            </a:extLst>
          </p:cNvPr>
          <p:cNvSpPr>
            <a:spLocks noGrp="1"/>
          </p:cNvSpPr>
          <p:nvPr>
            <p:ph type="title"/>
          </p:nvPr>
        </p:nvSpPr>
        <p:spPr/>
        <p:txBody>
          <a:bodyPr/>
          <a:lstStyle/>
          <a:p>
            <a:r>
              <a:rPr lang="en-US" dirty="0"/>
              <a:t>Collaboration building</a:t>
            </a:r>
          </a:p>
        </p:txBody>
      </p:sp>
      <p:sp>
        <p:nvSpPr>
          <p:cNvPr id="3" name="Content Placeholder 2">
            <a:extLst>
              <a:ext uri="{FF2B5EF4-FFF2-40B4-BE49-F238E27FC236}">
                <a16:creationId xmlns:a16="http://schemas.microsoft.com/office/drawing/2014/main" id="{7D007CC9-CD18-3440-F206-CA14F5AD4E16}"/>
              </a:ext>
            </a:extLst>
          </p:cNvPr>
          <p:cNvSpPr>
            <a:spLocks noGrp="1"/>
          </p:cNvSpPr>
          <p:nvPr>
            <p:ph idx="1"/>
          </p:nvPr>
        </p:nvSpPr>
        <p:spPr>
          <a:xfrm>
            <a:off x="0" y="640080"/>
            <a:ext cx="12192000" cy="6207760"/>
          </a:xfrm>
        </p:spPr>
        <p:txBody>
          <a:bodyPr>
            <a:normAutofit fontScale="70000" lnSpcReduction="20000"/>
          </a:bodyPr>
          <a:lstStyle/>
          <a:p>
            <a:r>
              <a:rPr lang="en-US" dirty="0"/>
              <a:t>Update since last AC meeting:</a:t>
            </a:r>
          </a:p>
          <a:p>
            <a:pPr lvl="1"/>
            <a:r>
              <a:rPr lang="en-US" dirty="0"/>
              <a:t>CERN Accelerator Beam Physics Group:</a:t>
            </a:r>
          </a:p>
          <a:p>
            <a:pPr lvl="2"/>
            <a:r>
              <a:rPr lang="en-US" dirty="0"/>
              <a:t>Active collaboration W. Shields/</a:t>
            </a:r>
            <a:r>
              <a:rPr lang="en-US" dirty="0" err="1"/>
              <a:t>A.Lattina</a:t>
            </a:r>
            <a:r>
              <a:rPr lang="en-US" dirty="0"/>
              <a:t> on space charge simulation</a:t>
            </a:r>
          </a:p>
          <a:p>
            <a:pPr lvl="2"/>
            <a:r>
              <a:rPr lang="en-US" dirty="0"/>
              <a:t>Progressing discussion with </a:t>
            </a:r>
            <a:r>
              <a:rPr lang="en-US" dirty="0" err="1"/>
              <a:t>M.Turner</a:t>
            </a:r>
            <a:r>
              <a:rPr lang="en-US" dirty="0"/>
              <a:t> on plasma lens</a:t>
            </a:r>
          </a:p>
          <a:p>
            <a:pPr lvl="3"/>
            <a:r>
              <a:rPr lang="en-US" dirty="0"/>
              <a:t>Hope can fold in collaboration with, e.g., BELLA</a:t>
            </a:r>
          </a:p>
          <a:p>
            <a:pPr lvl="1"/>
            <a:r>
              <a:rPr lang="en-US" dirty="0"/>
              <a:t>ISIS Intense Beams Group:</a:t>
            </a:r>
          </a:p>
          <a:p>
            <a:pPr lvl="2"/>
            <a:r>
              <a:rPr lang="en-US" dirty="0"/>
              <a:t>Active collaboration on FFA</a:t>
            </a:r>
          </a:p>
          <a:p>
            <a:endParaRPr lang="en-US" dirty="0"/>
          </a:p>
          <a:p>
            <a:r>
              <a:rPr lang="en-US" dirty="0"/>
              <a:t>Seeking to continue and enhance communication with:</a:t>
            </a:r>
          </a:p>
          <a:p>
            <a:pPr lvl="1"/>
            <a:r>
              <a:rPr lang="en-US" dirty="0" err="1"/>
              <a:t>Institut</a:t>
            </a:r>
            <a:r>
              <a:rPr lang="en-US" dirty="0"/>
              <a:t> Curie; perhaps CNRS more broadly:</a:t>
            </a:r>
          </a:p>
          <a:p>
            <a:pPr lvl="2"/>
            <a:r>
              <a:rPr lang="en-US" dirty="0"/>
              <a:t>Working on joint meeting on biology in London on 08Nov23</a:t>
            </a:r>
          </a:p>
          <a:p>
            <a:pPr lvl="2"/>
            <a:r>
              <a:rPr lang="en-US" dirty="0"/>
              <a:t>Will meet IN2P3 personnel week of 02Oct23</a:t>
            </a:r>
          </a:p>
          <a:p>
            <a:pPr lvl="1"/>
            <a:r>
              <a:rPr lang="en-US" dirty="0"/>
              <a:t>HZDR:</a:t>
            </a:r>
          </a:p>
          <a:p>
            <a:pPr lvl="2"/>
            <a:r>
              <a:rPr lang="en-US" dirty="0"/>
              <a:t>Will visit week of 19Oct23</a:t>
            </a:r>
          </a:p>
          <a:p>
            <a:pPr lvl="1"/>
            <a:r>
              <a:rPr lang="en-US" dirty="0"/>
              <a:t>LMU:</a:t>
            </a:r>
          </a:p>
          <a:p>
            <a:pPr lvl="2"/>
            <a:r>
              <a:rPr lang="en-US" dirty="0"/>
              <a:t>Next meeting on ion-acoustic proof of principle experiment 04Oct23</a:t>
            </a:r>
          </a:p>
          <a:p>
            <a:endParaRPr lang="en-US" dirty="0"/>
          </a:p>
          <a:p>
            <a:r>
              <a:rPr lang="en-US" dirty="0"/>
              <a:t>Two new groups have expressed wish to join </a:t>
            </a:r>
            <a:r>
              <a:rPr lang="en-US" dirty="0" err="1"/>
              <a:t>LhARA</a:t>
            </a:r>
            <a:r>
              <a:rPr lang="en-US" dirty="0"/>
              <a:t> collaboration:</a:t>
            </a:r>
          </a:p>
          <a:p>
            <a:pPr lvl="1"/>
            <a:r>
              <a:rPr lang="en-US" dirty="0"/>
              <a:t>UK and US</a:t>
            </a:r>
          </a:p>
        </p:txBody>
      </p:sp>
      <p:sp>
        <p:nvSpPr>
          <p:cNvPr id="4" name="Slide Number Placeholder 3">
            <a:extLst>
              <a:ext uri="{FF2B5EF4-FFF2-40B4-BE49-F238E27FC236}">
                <a16:creationId xmlns:a16="http://schemas.microsoft.com/office/drawing/2014/main" id="{2C0AB627-03C5-FCF3-E5C8-9FDE3C7783C0}"/>
              </a:ext>
            </a:extLst>
          </p:cNvPr>
          <p:cNvSpPr>
            <a:spLocks noGrp="1"/>
          </p:cNvSpPr>
          <p:nvPr>
            <p:ph type="sldNum" sz="quarter" idx="12"/>
          </p:nvPr>
        </p:nvSpPr>
        <p:spPr/>
        <p:txBody>
          <a:bodyPr/>
          <a:lstStyle/>
          <a:p>
            <a:fld id="{C428AF43-ECB0-2D42-8C54-5AF8A4A6F92C}" type="slidenum">
              <a:rPr lang="en-US" smtClean="0"/>
              <a:pPr/>
              <a:t>5</a:t>
            </a:fld>
            <a:endParaRPr lang="en-US" dirty="0"/>
          </a:p>
        </p:txBody>
      </p:sp>
    </p:spTree>
    <p:extLst>
      <p:ext uri="{BB962C8B-B14F-4D97-AF65-F5344CB8AC3E}">
        <p14:creationId xmlns:p14="http://schemas.microsoft.com/office/powerpoint/2010/main" val="3112270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F4E05-B8F3-9DF2-3DA9-AD3A445DBFC7}"/>
              </a:ext>
            </a:extLst>
          </p:cNvPr>
          <p:cNvSpPr>
            <a:spLocks noGrp="1"/>
          </p:cNvSpPr>
          <p:nvPr>
            <p:ph type="title"/>
          </p:nvPr>
        </p:nvSpPr>
        <p:spPr/>
        <p:txBody>
          <a:bodyPr/>
          <a:lstStyle/>
          <a:p>
            <a:r>
              <a:rPr lang="en-US" dirty="0"/>
              <a:t>Moving forward</a:t>
            </a:r>
          </a:p>
        </p:txBody>
      </p:sp>
      <p:pic>
        <p:nvPicPr>
          <p:cNvPr id="4" name="Picture 3">
            <a:extLst>
              <a:ext uri="{FF2B5EF4-FFF2-40B4-BE49-F238E27FC236}">
                <a16:creationId xmlns:a16="http://schemas.microsoft.com/office/drawing/2014/main" id="{9F8CA625-F51A-DB68-1DA8-B9E00344B979}"/>
              </a:ext>
            </a:extLst>
          </p:cNvPr>
          <p:cNvPicPr>
            <a:picLocks noChangeAspect="1"/>
          </p:cNvPicPr>
          <p:nvPr/>
        </p:nvPicPr>
        <p:blipFill>
          <a:blip r:embed="rId2"/>
          <a:stretch>
            <a:fillRect/>
          </a:stretch>
        </p:blipFill>
        <p:spPr>
          <a:xfrm>
            <a:off x="237010" y="821932"/>
            <a:ext cx="8195790" cy="3028879"/>
          </a:xfrm>
          <a:prstGeom prst="rect">
            <a:avLst/>
          </a:prstGeom>
          <a:ln>
            <a:solidFill>
              <a:srgbClr val="FF0000"/>
            </a:solidFill>
          </a:ln>
        </p:spPr>
      </p:pic>
      <p:cxnSp>
        <p:nvCxnSpPr>
          <p:cNvPr id="6" name="Straight Arrow Connector 5">
            <a:extLst>
              <a:ext uri="{FF2B5EF4-FFF2-40B4-BE49-F238E27FC236}">
                <a16:creationId xmlns:a16="http://schemas.microsoft.com/office/drawing/2014/main" id="{D11FE892-54CE-7446-0F4E-540A546AEE27}"/>
              </a:ext>
            </a:extLst>
          </p:cNvPr>
          <p:cNvCxnSpPr/>
          <p:nvPr/>
        </p:nvCxnSpPr>
        <p:spPr>
          <a:xfrm>
            <a:off x="7130265" y="3287730"/>
            <a:ext cx="2671281"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C771E83D-814F-9055-0AFF-9F42612A54AE}"/>
              </a:ext>
            </a:extLst>
          </p:cNvPr>
          <p:cNvCxnSpPr/>
          <p:nvPr/>
        </p:nvCxnSpPr>
        <p:spPr>
          <a:xfrm>
            <a:off x="8084049" y="3655887"/>
            <a:ext cx="2671281"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C88FC22-14C6-B115-D13C-0489DD3E57FE}"/>
              </a:ext>
            </a:extLst>
          </p:cNvPr>
          <p:cNvSpPr txBox="1"/>
          <p:nvPr/>
        </p:nvSpPr>
        <p:spPr>
          <a:xfrm>
            <a:off x="9801546" y="2917811"/>
            <a:ext cx="702436" cy="369332"/>
          </a:xfrm>
          <a:prstGeom prst="rect">
            <a:avLst/>
          </a:prstGeom>
          <a:noFill/>
        </p:spPr>
        <p:txBody>
          <a:bodyPr wrap="none" rtlCol="0">
            <a:spAutoFit/>
          </a:bodyPr>
          <a:lstStyle/>
          <a:p>
            <a:r>
              <a:rPr lang="en-US" dirty="0"/>
              <a:t>Jason</a:t>
            </a:r>
          </a:p>
        </p:txBody>
      </p:sp>
      <p:sp>
        <p:nvSpPr>
          <p:cNvPr id="9" name="TextBox 8">
            <a:extLst>
              <a:ext uri="{FF2B5EF4-FFF2-40B4-BE49-F238E27FC236}">
                <a16:creationId xmlns:a16="http://schemas.microsoft.com/office/drawing/2014/main" id="{A0796B6B-7FF9-DFA1-CD27-A0671F620521}"/>
              </a:ext>
            </a:extLst>
          </p:cNvPr>
          <p:cNvSpPr txBox="1"/>
          <p:nvPr/>
        </p:nvSpPr>
        <p:spPr>
          <a:xfrm>
            <a:off x="10755330" y="3286555"/>
            <a:ext cx="483787" cy="369332"/>
          </a:xfrm>
          <a:prstGeom prst="rect">
            <a:avLst/>
          </a:prstGeom>
          <a:noFill/>
        </p:spPr>
        <p:txBody>
          <a:bodyPr wrap="none" rtlCol="0">
            <a:spAutoFit/>
          </a:bodyPr>
          <a:lstStyle/>
          <a:p>
            <a:r>
              <a:rPr lang="en-US" dirty="0"/>
              <a:t>Pat</a:t>
            </a:r>
          </a:p>
        </p:txBody>
      </p:sp>
    </p:spTree>
    <p:extLst>
      <p:ext uri="{BB962C8B-B14F-4D97-AF65-F5344CB8AC3E}">
        <p14:creationId xmlns:p14="http://schemas.microsoft.com/office/powerpoint/2010/main" val="583381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4B270-8AED-E989-2FE3-F75ABD7B9052}"/>
              </a:ext>
            </a:extLst>
          </p:cNvPr>
          <p:cNvSpPr>
            <a:spLocks noGrp="1"/>
          </p:cNvSpPr>
          <p:nvPr>
            <p:ph type="title"/>
          </p:nvPr>
        </p:nvSpPr>
        <p:spPr>
          <a:xfrm>
            <a:off x="2242457" y="764373"/>
            <a:ext cx="9263743" cy="1293028"/>
          </a:xfrm>
        </p:spPr>
        <p:txBody>
          <a:bodyPr/>
          <a:lstStyle/>
          <a:p>
            <a:r>
              <a:rPr lang="en-US" dirty="0"/>
              <a:t>Quads available at Strathclyde</a:t>
            </a:r>
          </a:p>
        </p:txBody>
      </p:sp>
      <p:pic>
        <p:nvPicPr>
          <p:cNvPr id="4" name="Picture 3">
            <a:extLst>
              <a:ext uri="{FF2B5EF4-FFF2-40B4-BE49-F238E27FC236}">
                <a16:creationId xmlns:a16="http://schemas.microsoft.com/office/drawing/2014/main" id="{22BEC4DE-D664-CA27-1482-7EB3D3E87E73}"/>
              </a:ext>
            </a:extLst>
          </p:cNvPr>
          <p:cNvPicPr>
            <a:picLocks noChangeAspect="1"/>
          </p:cNvPicPr>
          <p:nvPr/>
        </p:nvPicPr>
        <p:blipFill>
          <a:blip r:embed="rId2"/>
          <a:stretch>
            <a:fillRect/>
          </a:stretch>
        </p:blipFill>
        <p:spPr>
          <a:xfrm>
            <a:off x="368317" y="4646737"/>
            <a:ext cx="6086912" cy="1895578"/>
          </a:xfrm>
          <a:prstGeom prst="rect">
            <a:avLst/>
          </a:prstGeom>
          <a:ln>
            <a:solidFill>
              <a:srgbClr val="FF0000"/>
            </a:solidFill>
          </a:ln>
        </p:spPr>
      </p:pic>
      <p:pic>
        <p:nvPicPr>
          <p:cNvPr id="5" name="Picture 4">
            <a:extLst>
              <a:ext uri="{FF2B5EF4-FFF2-40B4-BE49-F238E27FC236}">
                <a16:creationId xmlns:a16="http://schemas.microsoft.com/office/drawing/2014/main" id="{1D470B43-D5F3-7105-DD70-3876607D129D}"/>
              </a:ext>
            </a:extLst>
          </p:cNvPr>
          <p:cNvPicPr>
            <a:picLocks noChangeAspect="1"/>
          </p:cNvPicPr>
          <p:nvPr/>
        </p:nvPicPr>
        <p:blipFill>
          <a:blip r:embed="rId3"/>
          <a:stretch>
            <a:fillRect/>
          </a:stretch>
        </p:blipFill>
        <p:spPr>
          <a:xfrm>
            <a:off x="6657753" y="4542972"/>
            <a:ext cx="5207676" cy="2151743"/>
          </a:xfrm>
          <a:prstGeom prst="rect">
            <a:avLst/>
          </a:prstGeom>
          <a:ln>
            <a:solidFill>
              <a:srgbClr val="FF0000"/>
            </a:solidFill>
          </a:ln>
        </p:spPr>
      </p:pic>
      <p:pic>
        <p:nvPicPr>
          <p:cNvPr id="6" name="Picture 5">
            <a:extLst>
              <a:ext uri="{FF2B5EF4-FFF2-40B4-BE49-F238E27FC236}">
                <a16:creationId xmlns:a16="http://schemas.microsoft.com/office/drawing/2014/main" id="{6899FE4A-D59C-13EE-0EC7-FE82C49F3F60}"/>
              </a:ext>
            </a:extLst>
          </p:cNvPr>
          <p:cNvPicPr>
            <a:picLocks noChangeAspect="1"/>
          </p:cNvPicPr>
          <p:nvPr/>
        </p:nvPicPr>
        <p:blipFill>
          <a:blip r:embed="rId4"/>
          <a:stretch>
            <a:fillRect/>
          </a:stretch>
        </p:blipFill>
        <p:spPr>
          <a:xfrm>
            <a:off x="539987" y="1926773"/>
            <a:ext cx="11112026" cy="2345872"/>
          </a:xfrm>
          <a:prstGeom prst="rect">
            <a:avLst/>
          </a:prstGeom>
          <a:noFill/>
          <a:ln>
            <a:solidFill>
              <a:srgbClr val="FF0000"/>
            </a:solidFill>
          </a:ln>
        </p:spPr>
      </p:pic>
      <p:sp>
        <p:nvSpPr>
          <p:cNvPr id="3" name="TextBox 2">
            <a:extLst>
              <a:ext uri="{FF2B5EF4-FFF2-40B4-BE49-F238E27FC236}">
                <a16:creationId xmlns:a16="http://schemas.microsoft.com/office/drawing/2014/main" id="{73999767-13A0-DD2E-B2EC-8DC0CDA26283}"/>
              </a:ext>
            </a:extLst>
          </p:cNvPr>
          <p:cNvSpPr txBox="1"/>
          <p:nvPr/>
        </p:nvSpPr>
        <p:spPr>
          <a:xfrm>
            <a:off x="10407152" y="3174301"/>
            <a:ext cx="1120820" cy="923330"/>
          </a:xfrm>
          <a:prstGeom prst="rect">
            <a:avLst/>
          </a:prstGeom>
          <a:noFill/>
          <a:ln>
            <a:solidFill>
              <a:srgbClr val="FF0000"/>
            </a:solid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If used as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triplet as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foreseen</a:t>
            </a:r>
          </a:p>
        </p:txBody>
      </p:sp>
      <p:sp>
        <p:nvSpPr>
          <p:cNvPr id="7" name="Rectangle 6">
            <a:extLst>
              <a:ext uri="{FF2B5EF4-FFF2-40B4-BE49-F238E27FC236}">
                <a16:creationId xmlns:a16="http://schemas.microsoft.com/office/drawing/2014/main" id="{7B81DA80-82F5-7F22-F8CC-975B9B3A7A02}"/>
              </a:ext>
            </a:extLst>
          </p:cNvPr>
          <p:cNvSpPr/>
          <p:nvPr/>
        </p:nvSpPr>
        <p:spPr>
          <a:xfrm>
            <a:off x="968829" y="3820886"/>
            <a:ext cx="9263742" cy="348343"/>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3611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1FF44-BA99-7466-CC3F-80B8D8D7F956}"/>
              </a:ext>
            </a:extLst>
          </p:cNvPr>
          <p:cNvSpPr>
            <a:spLocks noGrp="1"/>
          </p:cNvSpPr>
          <p:nvPr>
            <p:ph type="title"/>
          </p:nvPr>
        </p:nvSpPr>
        <p:spPr/>
        <p:txBody>
          <a:bodyPr/>
          <a:lstStyle/>
          <a:p>
            <a:r>
              <a:rPr lang="en-US" dirty="0"/>
              <a:t>Strathclyde quads used as doublets</a:t>
            </a:r>
          </a:p>
        </p:txBody>
      </p:sp>
      <p:pic>
        <p:nvPicPr>
          <p:cNvPr id="4" name="Picture 3">
            <a:extLst>
              <a:ext uri="{FF2B5EF4-FFF2-40B4-BE49-F238E27FC236}">
                <a16:creationId xmlns:a16="http://schemas.microsoft.com/office/drawing/2014/main" id="{37EAFF90-A691-F068-6585-8DBD24D6DCFB}"/>
              </a:ext>
            </a:extLst>
          </p:cNvPr>
          <p:cNvPicPr>
            <a:picLocks noChangeAspect="1"/>
          </p:cNvPicPr>
          <p:nvPr/>
        </p:nvPicPr>
        <p:blipFill>
          <a:blip r:embed="rId2"/>
          <a:stretch>
            <a:fillRect/>
          </a:stretch>
        </p:blipFill>
        <p:spPr>
          <a:xfrm>
            <a:off x="959176" y="1545772"/>
            <a:ext cx="10273648" cy="4463142"/>
          </a:xfrm>
          <a:prstGeom prst="rect">
            <a:avLst/>
          </a:prstGeom>
        </p:spPr>
      </p:pic>
      <p:sp>
        <p:nvSpPr>
          <p:cNvPr id="5" name="Rectangle 4">
            <a:extLst>
              <a:ext uri="{FF2B5EF4-FFF2-40B4-BE49-F238E27FC236}">
                <a16:creationId xmlns:a16="http://schemas.microsoft.com/office/drawing/2014/main" id="{93E6631E-8D39-701A-1134-3072EE1EED04}"/>
              </a:ext>
            </a:extLst>
          </p:cNvPr>
          <p:cNvSpPr/>
          <p:nvPr/>
        </p:nvSpPr>
        <p:spPr>
          <a:xfrm>
            <a:off x="2547257" y="5453743"/>
            <a:ext cx="8164286" cy="348343"/>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66131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6E9E8C-34C5-5A2F-1EBD-CA6380731748}"/>
              </a:ext>
            </a:extLst>
          </p:cNvPr>
          <p:cNvSpPr>
            <a:spLocks noGrp="1"/>
          </p:cNvSpPr>
          <p:nvPr>
            <p:ph idx="1"/>
          </p:nvPr>
        </p:nvSpPr>
        <p:spPr>
          <a:xfrm>
            <a:off x="1140431" y="1623318"/>
            <a:ext cx="9894015" cy="4828855"/>
          </a:xfrm>
        </p:spPr>
        <p:txBody>
          <a:bodyPr>
            <a:normAutofit/>
          </a:bodyPr>
          <a:lstStyle/>
          <a:p>
            <a:r>
              <a:rPr lang="en-US" dirty="0"/>
              <a:t>Development of radiation biology </a:t>
            </a:r>
            <a:r>
              <a:rPr lang="en-US" dirty="0" err="1"/>
              <a:t>programme</a:t>
            </a:r>
            <a:r>
              <a:rPr lang="en-US" dirty="0"/>
              <a:t>:</a:t>
            </a:r>
          </a:p>
          <a:p>
            <a:pPr lvl="1"/>
            <a:r>
              <a:rPr lang="en-US" dirty="0"/>
              <a:t>At existing facilities:</a:t>
            </a:r>
          </a:p>
          <a:p>
            <a:pPr lvl="2"/>
            <a:r>
              <a:rPr lang="en-US" dirty="0"/>
              <a:t>Novel (e.g. laser driven)</a:t>
            </a:r>
          </a:p>
          <a:p>
            <a:pPr lvl="2"/>
            <a:r>
              <a:rPr lang="en-US" dirty="0"/>
              <a:t>Conventional</a:t>
            </a:r>
          </a:p>
          <a:p>
            <a:r>
              <a:rPr lang="en-US" dirty="0" err="1"/>
              <a:t>LhARA</a:t>
            </a:r>
            <a:r>
              <a:rPr lang="en-US" dirty="0"/>
              <a:t> proof-of-principle experiment:</a:t>
            </a:r>
          </a:p>
          <a:p>
            <a:pPr lvl="1"/>
            <a:r>
              <a:rPr lang="en-US" dirty="0"/>
              <a:t>CW: “… include as many of key </a:t>
            </a:r>
            <a:r>
              <a:rPr lang="en-US" dirty="0" err="1"/>
              <a:t>LhARA</a:t>
            </a:r>
            <a:r>
              <a:rPr lang="en-US" dirty="0"/>
              <a:t> elements as possible …”</a:t>
            </a:r>
          </a:p>
        </p:txBody>
      </p:sp>
      <p:pic>
        <p:nvPicPr>
          <p:cNvPr id="4" name="Picture 3">
            <a:extLst>
              <a:ext uri="{FF2B5EF4-FFF2-40B4-BE49-F238E27FC236}">
                <a16:creationId xmlns:a16="http://schemas.microsoft.com/office/drawing/2014/main" id="{FDDB042B-CEC1-1BD7-186C-D03C5EEDCC2F}"/>
              </a:ext>
            </a:extLst>
          </p:cNvPr>
          <p:cNvPicPr>
            <a:picLocks noChangeAspect="1"/>
          </p:cNvPicPr>
          <p:nvPr/>
        </p:nvPicPr>
        <p:blipFill>
          <a:blip r:embed="rId2"/>
          <a:stretch>
            <a:fillRect/>
          </a:stretch>
        </p:blipFill>
        <p:spPr>
          <a:xfrm>
            <a:off x="-223319" y="77271"/>
            <a:ext cx="7196788" cy="1306424"/>
          </a:xfrm>
          <a:prstGeom prst="rect">
            <a:avLst/>
          </a:prstGeom>
        </p:spPr>
      </p:pic>
    </p:spTree>
    <p:extLst>
      <p:ext uri="{BB962C8B-B14F-4D97-AF65-F5344CB8AC3E}">
        <p14:creationId xmlns:p14="http://schemas.microsoft.com/office/powerpoint/2010/main" val="439085419"/>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C3852F-5332-BC40-B675-9761C7F1497A}" vid="{83EE5F88-8A1E-8B49-B1F9-687D03D81F65}"/>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1187</TotalTime>
  <Words>409</Words>
  <Application>Microsoft Macintosh PowerPoint</Application>
  <PresentationFormat>Widescreen</PresentationFormat>
  <Paragraphs>77</Paragraphs>
  <Slides>11</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Assistant</vt:lpstr>
      <vt:lpstr>Calibri</vt:lpstr>
      <vt:lpstr>Calibri Light</vt:lpstr>
      <vt:lpstr>Darker Grotesque Black</vt:lpstr>
      <vt:lpstr>Office Theme</vt:lpstr>
      <vt:lpstr>1_Office Theme</vt:lpstr>
      <vt:lpstr>Update and news</vt:lpstr>
      <vt:lpstr>2023</vt:lpstr>
      <vt:lpstr>Minibeam &amp; Microbeam result</vt:lpstr>
      <vt:lpstr>PowerPoint Presentation</vt:lpstr>
      <vt:lpstr>Collaboration building</vt:lpstr>
      <vt:lpstr>Moving forward</vt:lpstr>
      <vt:lpstr>Quads available at Strathclyde</vt:lpstr>
      <vt:lpstr>Strathclyde quads used as doublets</vt:lpstr>
      <vt:lpstr>PowerPoint Presentation</vt:lpstr>
      <vt:lpstr>Options – 1</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dc:title>
  <dc:creator>Kenneth Long</dc:creator>
  <cp:lastModifiedBy>Kenneth Long</cp:lastModifiedBy>
  <cp:revision>78</cp:revision>
  <dcterms:created xsi:type="dcterms:W3CDTF">2022-02-08T12:34:24Z</dcterms:created>
  <dcterms:modified xsi:type="dcterms:W3CDTF">2023-12-19T11:28:01Z</dcterms:modified>
</cp:coreProperties>
</file>