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91" r:id="rId3"/>
    <p:sldId id="1525" r:id="rId4"/>
    <p:sldId id="1526" r:id="rId5"/>
    <p:sldId id="259" r:id="rId6"/>
    <p:sldId id="1521" r:id="rId7"/>
    <p:sldId id="1522" r:id="rId8"/>
    <p:sldId id="1523" r:id="rId9"/>
    <p:sldId id="1524" r:id="rId10"/>
    <p:sldId id="1527" r:id="rId11"/>
    <p:sldId id="152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6D3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032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68" y="3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10 October, 2023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10/10/23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10/10/23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10/10/23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10/10/23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10/10/23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10/10/23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10/10/23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10/10/23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10/10/23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stfc.ac.uk/event/915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80836"/>
            <a:ext cx="9144000" cy="2729127"/>
          </a:xfrm>
        </p:spPr>
        <p:txBody>
          <a:bodyPr>
            <a:normAutofit/>
          </a:bodyPr>
          <a:lstStyle/>
          <a:p>
            <a:r>
              <a:rPr lang="en-US" dirty="0"/>
              <a:t>Update and news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5BF4A-0F35-1C3D-D67F-403A98CB8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 path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F8645-6FC9-9CA9-7C5B-C4F56ED7F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to discuss; </a:t>
            </a:r>
            <a:r>
              <a:rPr lang="en-US" dirty="0" err="1"/>
              <a:t>Jaroslaw</a:t>
            </a:r>
            <a:r>
              <a:rPr lang="en-US" dirty="0"/>
              <a:t> made an option for 4 room temperature quads: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Need to start structured discussion:</a:t>
            </a:r>
          </a:p>
          <a:p>
            <a:pPr lvl="1"/>
            <a:r>
              <a:rPr lang="en-US" dirty="0"/>
              <a:t>Start when Ross Gray back from holiday (next week or so)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139F17-3902-3BFC-E6A6-BFF4F987D2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58" y="1812027"/>
            <a:ext cx="6553199" cy="323394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132343F2-ECA5-6B4C-0963-2ECFFB6AAE90}"/>
              </a:ext>
            </a:extLst>
          </p:cNvPr>
          <p:cNvSpPr txBox="1">
            <a:spLocks/>
          </p:cNvSpPr>
          <p:nvPr/>
        </p:nvSpPr>
        <p:spPr>
          <a:xfrm>
            <a:off x="6959065" y="1812027"/>
            <a:ext cx="5088327" cy="2941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b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Would fit, need power etc.</a:t>
            </a:r>
          </a:p>
          <a:p>
            <a:endParaRPr lang="en-US" sz="2000" dirty="0"/>
          </a:p>
          <a:p>
            <a:r>
              <a:rPr lang="en-US" sz="2000" dirty="0"/>
              <a:t>Re-simulate with “SCAPA” source simulation from </a:t>
            </a:r>
            <a:r>
              <a:rPr lang="en-US" sz="2000" dirty="0" err="1"/>
              <a:t>E.Boella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2616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E2C337A-845F-1ED3-58E8-CD46EA799D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1782"/>
          <a:stretch/>
        </p:blipFill>
        <p:spPr>
          <a:xfrm>
            <a:off x="0" y="0"/>
            <a:ext cx="4397829" cy="19971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1AC8D7A-1C73-0C86-7853-31B859FBA9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8533" y="99060"/>
            <a:ext cx="5116080" cy="665987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8D9E3DF-269F-346F-F74B-B1BEE5B51335}"/>
              </a:ext>
            </a:extLst>
          </p:cNvPr>
          <p:cNvSpPr txBox="1"/>
          <p:nvPr/>
        </p:nvSpPr>
        <p:spPr>
          <a:xfrm>
            <a:off x="1687387" y="2318657"/>
            <a:ext cx="3660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linkClick r:id="rId4"/>
              </a:rPr>
              <a:t>https://</a:t>
            </a:r>
            <a:r>
              <a:rPr lang="en-US" b="1" dirty="0" err="1">
                <a:hlinkClick r:id="rId4"/>
              </a:rPr>
              <a:t>indico.stfc.ac.uk</a:t>
            </a:r>
            <a:r>
              <a:rPr lang="en-US" b="1" dirty="0">
                <a:hlinkClick r:id="rId4"/>
              </a:rPr>
              <a:t>/event/915/</a:t>
            </a:r>
            <a:endParaRPr lang="en-US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B0EA69-B254-E7A4-290C-8A7EC2DDEB02}"/>
              </a:ext>
            </a:extLst>
          </p:cNvPr>
          <p:cNvSpPr txBox="1"/>
          <p:nvPr/>
        </p:nvSpPr>
        <p:spPr>
          <a:xfrm>
            <a:off x="696686" y="4386943"/>
            <a:ext cx="4273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accent3">
                    <a:lumMod val="50000"/>
                  </a:schemeClr>
                </a:solidFill>
              </a:rPr>
              <a:t>Expect a further announcement very soon!</a:t>
            </a:r>
          </a:p>
        </p:txBody>
      </p:sp>
    </p:spTree>
    <p:extLst>
      <p:ext uri="{BB962C8B-B14F-4D97-AF65-F5344CB8AC3E}">
        <p14:creationId xmlns:p14="http://schemas.microsoft.com/office/powerpoint/2010/main" val="1607460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86060-3ACD-B405-57AB-6929C77B7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E6F2CB-325A-5EE8-90A2-8F3B260F7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013" y="689821"/>
            <a:ext cx="10691974" cy="60331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D1FBB1C-B122-0A34-16EF-8A436894A5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02" y="85090"/>
            <a:ext cx="5207000" cy="4699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2B607E1-D28D-BE0F-7FBE-042BFB5507D7}"/>
              </a:ext>
            </a:extLst>
          </p:cNvPr>
          <p:cNvSpPr/>
          <p:nvPr/>
        </p:nvSpPr>
        <p:spPr>
          <a:xfrm>
            <a:off x="750013" y="3429000"/>
            <a:ext cx="10613205" cy="1893013"/>
          </a:xfrm>
          <a:prstGeom prst="rect">
            <a:avLst/>
          </a:prstGeom>
          <a:solidFill>
            <a:schemeClr val="accent3">
              <a:lumMod val="60000"/>
              <a:lumOff val="40000"/>
              <a:alpha val="23131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Target for full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dirty="0" err="1">
                <a:solidFill>
                  <a:srgbClr val="FF0000"/>
                </a:solidFill>
              </a:rPr>
              <a:t>programme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dirty="0">
                <a:solidFill>
                  <a:srgbClr val="FF0000"/>
                </a:solidFill>
              </a:rPr>
              <a:t>definition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dirty="0">
                <a:solidFill>
                  <a:srgbClr val="FF0000"/>
                </a:solidFill>
              </a:rPr>
              <a:t>mid Oct23</a:t>
            </a:r>
          </a:p>
        </p:txBody>
      </p:sp>
    </p:spTree>
    <p:extLst>
      <p:ext uri="{BB962C8B-B14F-4D97-AF65-F5344CB8AC3E}">
        <p14:creationId xmlns:p14="http://schemas.microsoft.com/office/powerpoint/2010/main" val="1571302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201B0-F8A7-53DB-1DFC-B9AE200E9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PA2 project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2DF146-4F50-E393-CEFF-6ABB47A058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Chris </a:t>
            </a:r>
            <a:r>
              <a:rPr lang="en-US" dirty="0" err="1"/>
              <a:t>Townsley</a:t>
            </a:r>
            <a:r>
              <a:rPr lang="en-US" dirty="0"/>
              <a:t> (PPD, PM office) now engaged in “rolling review”</a:t>
            </a:r>
          </a:p>
          <a:p>
            <a:r>
              <a:rPr lang="en-US" dirty="0"/>
              <a:t>Review by independent, external (international) experts:</a:t>
            </a:r>
          </a:p>
          <a:p>
            <a:pPr lvl="1"/>
            <a:r>
              <a:rPr lang="en-US" dirty="0"/>
              <a:t>Mike Lamont agreed to chair:</a:t>
            </a:r>
          </a:p>
          <a:p>
            <a:pPr lvl="2"/>
            <a:r>
              <a:rPr lang="en-US" dirty="0"/>
              <a:t>Review under the auspices of CCAP IAC as for the pre-CDR review</a:t>
            </a:r>
          </a:p>
          <a:p>
            <a:pPr lvl="1"/>
            <a:r>
              <a:rPr lang="en-US" dirty="0"/>
              <a:t>Timetable:</a:t>
            </a:r>
          </a:p>
          <a:p>
            <a:pPr lvl="2"/>
            <a:r>
              <a:rPr lang="en-US" dirty="0"/>
              <a:t>Goal for review proper is March/April 2024</a:t>
            </a:r>
          </a:p>
          <a:p>
            <a:pPr lvl="1"/>
            <a:r>
              <a:rPr lang="en-US" dirty="0"/>
              <a:t>Three sub-panels:</a:t>
            </a:r>
          </a:p>
          <a:p>
            <a:pPr lvl="2"/>
            <a:r>
              <a:rPr lang="en-US" dirty="0"/>
              <a:t>Radiobiology </a:t>
            </a:r>
            <a:r>
              <a:rPr lang="en-US" dirty="0" err="1"/>
              <a:t>programme</a:t>
            </a:r>
            <a:endParaRPr lang="en-US" dirty="0"/>
          </a:p>
          <a:p>
            <a:pPr lvl="2"/>
            <a:r>
              <a:rPr lang="en-US" dirty="0"/>
              <a:t>Machine and technology-development </a:t>
            </a:r>
            <a:r>
              <a:rPr lang="en-US" dirty="0" err="1"/>
              <a:t>programme</a:t>
            </a:r>
            <a:endParaRPr lang="en-US" dirty="0"/>
          </a:p>
          <a:p>
            <a:pPr lvl="2"/>
            <a:r>
              <a:rPr lang="en-US" dirty="0"/>
              <a:t>Project Management</a:t>
            </a:r>
          </a:p>
        </p:txBody>
      </p:sp>
    </p:spTree>
    <p:extLst>
      <p:ext uri="{BB962C8B-B14F-4D97-AF65-F5344CB8AC3E}">
        <p14:creationId xmlns:p14="http://schemas.microsoft.com/office/powerpoint/2010/main" val="541111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A225D-3791-98D8-C991-BE924ED61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 </a:t>
            </a:r>
            <a:r>
              <a:rPr lang="en-US" dirty="0" err="1"/>
              <a:t>ToR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B6A320-952A-5A53-4EF4-B6B0A6316A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841"/>
          <a:stretch/>
        </p:blipFill>
        <p:spPr>
          <a:xfrm>
            <a:off x="200351" y="32658"/>
            <a:ext cx="5318706" cy="678592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AB8AF3-4A38-899B-C95A-13E5CE8234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8095"/>
          <a:stretch/>
        </p:blipFill>
        <p:spPr>
          <a:xfrm>
            <a:off x="6546723" y="1098368"/>
            <a:ext cx="5320891" cy="466126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393349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187A8-B151-4F48-CA21-69ACA5648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E9E8C-34C5-5A2F-1EBD-CA63807317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0430" y="1623317"/>
            <a:ext cx="9894015" cy="4828854"/>
          </a:xfrm>
        </p:spPr>
        <p:txBody>
          <a:bodyPr>
            <a:normAutofit/>
          </a:bodyPr>
          <a:lstStyle/>
          <a:p>
            <a:r>
              <a:rPr lang="en-US" dirty="0"/>
              <a:t>Development of radiation biology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At existing facilities:</a:t>
            </a:r>
          </a:p>
          <a:p>
            <a:pPr lvl="2"/>
            <a:r>
              <a:rPr lang="en-US" dirty="0"/>
              <a:t>Novel (e.g. laser driven)</a:t>
            </a:r>
          </a:p>
          <a:p>
            <a:pPr lvl="2"/>
            <a:r>
              <a:rPr lang="en-US" dirty="0"/>
              <a:t>Conventional</a:t>
            </a:r>
          </a:p>
          <a:p>
            <a:pPr marL="276225" indent="0">
              <a:buNone/>
            </a:pPr>
            <a:endParaRPr lang="en-US" dirty="0"/>
          </a:p>
          <a:p>
            <a:r>
              <a:rPr lang="en-US" dirty="0" err="1"/>
              <a:t>LhARA</a:t>
            </a:r>
            <a:r>
              <a:rPr lang="en-US" dirty="0"/>
              <a:t> proof-of-principle experiment:</a:t>
            </a:r>
          </a:p>
          <a:p>
            <a:pPr lvl="1"/>
            <a:r>
              <a:rPr lang="en-US" dirty="0"/>
              <a:t>CW: “… include as many of key </a:t>
            </a:r>
            <a:r>
              <a:rPr lang="en-US" dirty="0" err="1"/>
              <a:t>LhARA</a:t>
            </a:r>
            <a:r>
              <a:rPr lang="en-US" dirty="0"/>
              <a:t> elements as possible …”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DB042B-CEC1-1BD7-186C-D03C5EEDC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3320" y="77271"/>
            <a:ext cx="5912686" cy="1073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085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51D57-15B3-90A1-26D0-AD21F7539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SCAPA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CA0E5D-3F70-0F9F-A476-C1A1D8A69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4510354"/>
            <a:ext cx="5167901" cy="2337485"/>
          </a:xfrm>
        </p:spPr>
        <p:txBody>
          <a:bodyPr>
            <a:normAutofit/>
          </a:bodyPr>
          <a:lstStyle/>
          <a:p>
            <a:r>
              <a:rPr lang="en-US" sz="2800" dirty="0"/>
              <a:t>Ross’ 0</a:t>
            </a:r>
            <a:r>
              <a:rPr lang="en-US" sz="2800" baseline="30000" dirty="0"/>
              <a:t>th</a:t>
            </a:r>
            <a:r>
              <a:rPr lang="en-US" sz="2800" dirty="0"/>
              <a:t> order layout:</a:t>
            </a:r>
          </a:p>
          <a:p>
            <a:pPr lvl="1"/>
            <a:r>
              <a:rPr lang="en-US" sz="2400" dirty="0"/>
              <a:t>As mentioned at CM4</a:t>
            </a:r>
          </a:p>
          <a:p>
            <a:r>
              <a:rPr lang="en-US" sz="2800" dirty="0"/>
              <a:t>Looks like space of 4—5m might be available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2DA14A-4443-1B29-53D3-7BA3E2D7AB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17" y="320040"/>
            <a:ext cx="4730545" cy="366959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45A7D9-2D8F-9772-E7BC-94485E89E2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2182" y="864570"/>
            <a:ext cx="6846101" cy="575877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5C7ED31-9C59-1664-238D-E33265937FE9}"/>
              </a:ext>
            </a:extLst>
          </p:cNvPr>
          <p:cNvSpPr/>
          <p:nvPr/>
        </p:nvSpPr>
        <p:spPr>
          <a:xfrm>
            <a:off x="6739847" y="1284270"/>
            <a:ext cx="328773" cy="205483"/>
          </a:xfrm>
          <a:prstGeom prst="rect">
            <a:avLst/>
          </a:prstGeom>
          <a:solidFill>
            <a:srgbClr val="FFE6D3">
              <a:alpha val="41961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859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AE5EB-BC01-4B64-B037-19240E072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could the basis for a plan be?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298CD-FD9C-DC10-DEA9-6739BB1D5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40430"/>
            <a:ext cx="12192000" cy="5707409"/>
          </a:xfrm>
        </p:spPr>
        <p:txBody>
          <a:bodyPr/>
          <a:lstStyle/>
          <a:p>
            <a:r>
              <a:rPr lang="en-US" dirty="0"/>
              <a:t>Incremental development, a starter for discussion:</a:t>
            </a:r>
          </a:p>
          <a:p>
            <a:pPr lvl="1"/>
            <a:r>
              <a:rPr lang="en-US" dirty="0"/>
              <a:t>Source alone directed into “</a:t>
            </a:r>
            <a:r>
              <a:rPr lang="en-US" dirty="0" err="1"/>
              <a:t>LhARA</a:t>
            </a:r>
            <a:r>
              <a:rPr lang="en-US" dirty="0"/>
              <a:t>-style” diagnostics, perhaps some cell exposures (depends on Jason et al);</a:t>
            </a:r>
          </a:p>
          <a:p>
            <a:pPr lvl="1"/>
            <a:r>
              <a:rPr lang="en-US" dirty="0"/>
              <a:t>Source + quad doublet and collimators: </a:t>
            </a:r>
          </a:p>
          <a:p>
            <a:pPr lvl="2"/>
            <a:r>
              <a:rPr lang="en-US" dirty="0"/>
              <a:t>Now can do some </a:t>
            </a:r>
            <a:r>
              <a:rPr lang="en-US" dirty="0" err="1"/>
              <a:t>rbio</a:t>
            </a:r>
            <a:r>
              <a:rPr lang="en-US" dirty="0"/>
              <a:t> I would expect;</a:t>
            </a:r>
          </a:p>
          <a:p>
            <a:pPr lvl="1"/>
            <a:r>
              <a:rPr lang="en-US" dirty="0"/>
              <a:t>Plot an upgrade path to incorporate Gabor lens(es) as appropriate.</a:t>
            </a:r>
          </a:p>
        </p:txBody>
      </p:sp>
    </p:spTree>
    <p:extLst>
      <p:ext uri="{BB962C8B-B14F-4D97-AF65-F5344CB8AC3E}">
        <p14:creationId xmlns:p14="http://schemas.microsoft.com/office/powerpoint/2010/main" val="2161613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6F87F-59BE-507F-849F-64ECF0D95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LION-style beam line would fit: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17D92E-2246-E8B7-18B6-456F77141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538949"/>
            <a:ext cx="5088327" cy="2308890"/>
          </a:xfrm>
        </p:spPr>
        <p:txBody>
          <a:bodyPr>
            <a:normAutofit/>
          </a:bodyPr>
          <a:lstStyle/>
          <a:p>
            <a:r>
              <a:rPr lang="en-US" sz="2000" dirty="0"/>
              <a:t>Re-simulate with “SCAPA” source simulation from </a:t>
            </a:r>
            <a:r>
              <a:rPr lang="en-US" sz="2000" dirty="0" err="1"/>
              <a:t>E.Boella</a:t>
            </a: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0C99E5-98AD-0144-C537-29634C7025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0" y="805332"/>
            <a:ext cx="5088327" cy="29162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4D7AC5-D29B-20F7-3C86-7B7134C7CE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8048" y="805333"/>
            <a:ext cx="6884231" cy="57827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102C44-317E-3E78-5989-D5CA73F6C2EC}"/>
              </a:ext>
            </a:extLst>
          </p:cNvPr>
          <p:cNvSpPr txBox="1"/>
          <p:nvPr/>
        </p:nvSpPr>
        <p:spPr>
          <a:xfrm>
            <a:off x="0" y="27309"/>
            <a:ext cx="144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Riddhi </a:t>
            </a:r>
            <a:r>
              <a:rPr lang="en-US" b="1" dirty="0" err="1"/>
              <a:t>Pullan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23460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60DCE-AF90-D14B-8929-0B7A08D05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DRACO-like solution would fit: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F45FBE-91A7-A5E3-C3F9-9C1CBEED4A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6981"/>
          <a:stretch/>
        </p:blipFill>
        <p:spPr>
          <a:xfrm>
            <a:off x="91619" y="640080"/>
            <a:ext cx="5644778" cy="16459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36B0CA-C8BC-9C83-2DC6-4CF32ED01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4743" y="640080"/>
            <a:ext cx="6078448" cy="607844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92B0B001-2A83-F3FC-3C2F-08C4E0EFA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809" y="3036721"/>
            <a:ext cx="5088327" cy="2308890"/>
          </a:xfrm>
        </p:spPr>
        <p:txBody>
          <a:bodyPr>
            <a:normAutofit/>
          </a:bodyPr>
          <a:lstStyle/>
          <a:p>
            <a:r>
              <a:rPr lang="en-US" sz="2000" dirty="0"/>
              <a:t>Re-simulate with “SCAPA” source simulation from </a:t>
            </a:r>
            <a:r>
              <a:rPr lang="en-US" sz="2000" dirty="0" err="1"/>
              <a:t>E.Boella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Not sure pulsed solenoids are a </a:t>
            </a:r>
            <a:r>
              <a:rPr lang="en-US" sz="2000" dirty="0" err="1"/>
              <a:t>favoured</a:t>
            </a:r>
            <a:r>
              <a:rPr lang="en-US" sz="2000" dirty="0"/>
              <a:t> way forward</a:t>
            </a:r>
          </a:p>
        </p:txBody>
      </p:sp>
    </p:spTree>
    <p:extLst>
      <p:ext uri="{BB962C8B-B14F-4D97-AF65-F5344CB8AC3E}">
        <p14:creationId xmlns:p14="http://schemas.microsoft.com/office/powerpoint/2010/main" val="1440840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1123</TotalTime>
  <Words>327</Words>
  <Application>Microsoft Macintosh PowerPoint</Application>
  <PresentationFormat>Widescreen</PresentationFormat>
  <Paragraphs>54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Update and news</vt:lpstr>
      <vt:lpstr>Timeline</vt:lpstr>
      <vt:lpstr>Review of PA2 project plan</vt:lpstr>
      <vt:lpstr>Draft ToR</vt:lpstr>
      <vt:lpstr>PowerPoint Presentation</vt:lpstr>
      <vt:lpstr>SCAPA</vt:lpstr>
      <vt:lpstr>What could the basis for a plan be?</vt:lpstr>
      <vt:lpstr>LION-style beam line would fit:</vt:lpstr>
      <vt:lpstr>DRACO-like solution would fit:</vt:lpstr>
      <vt:lpstr>Upgrade path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Kenneth Long</cp:lastModifiedBy>
  <cp:revision>73</cp:revision>
  <dcterms:created xsi:type="dcterms:W3CDTF">2022-02-08T12:34:24Z</dcterms:created>
  <dcterms:modified xsi:type="dcterms:W3CDTF">2023-10-10T12:09:03Z</dcterms:modified>
</cp:coreProperties>
</file>