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1" r:id="rId3"/>
    <p:sldId id="1521" r:id="rId4"/>
    <p:sldId id="1522" r:id="rId5"/>
    <p:sldId id="1523" r:id="rId6"/>
    <p:sldId id="1518" r:id="rId7"/>
    <p:sldId id="1524" r:id="rId8"/>
    <p:sldId id="152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022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102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12 September,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9/12/23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9/12/23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9/12/23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9/12/23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9/12/23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9/12/23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9/12/23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9/12/23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9/12/23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Update and 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86060-3ACD-B405-57AB-6929C77B7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E6F2CB-325A-5EE8-90A2-8F3B260F7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13" y="689821"/>
            <a:ext cx="10691974" cy="60331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1FBB1C-B122-0A34-16EF-8A436894A5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02" y="85090"/>
            <a:ext cx="5207000" cy="4699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2B607E1-D28D-BE0F-7FBE-042BFB5507D7}"/>
              </a:ext>
            </a:extLst>
          </p:cNvPr>
          <p:cNvSpPr/>
          <p:nvPr/>
        </p:nvSpPr>
        <p:spPr>
          <a:xfrm>
            <a:off x="750013" y="3429000"/>
            <a:ext cx="10613205" cy="1893013"/>
          </a:xfrm>
          <a:prstGeom prst="rect">
            <a:avLst/>
          </a:prstGeom>
          <a:solidFill>
            <a:schemeClr val="accent3">
              <a:lumMod val="60000"/>
              <a:lumOff val="40000"/>
              <a:alpha val="23131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Target for full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 err="1">
                <a:solidFill>
                  <a:srgbClr val="FF0000"/>
                </a:solidFill>
              </a:rPr>
              <a:t>programme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>definition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>mid Oct23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315BD86-30CC-38AA-15BA-EACF4376ADD8}"/>
              </a:ext>
            </a:extLst>
          </p:cNvPr>
          <p:cNvSpPr/>
          <p:nvPr/>
        </p:nvSpPr>
        <p:spPr>
          <a:xfrm>
            <a:off x="750013" y="2619910"/>
            <a:ext cx="10613205" cy="809090"/>
          </a:xfrm>
          <a:prstGeom prst="rect">
            <a:avLst/>
          </a:prstGeom>
          <a:solidFill>
            <a:schemeClr val="accent6">
              <a:lumMod val="60000"/>
              <a:lumOff val="40000"/>
              <a:alpha val="32157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302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E3D5B-F9AA-166F-0FE5-800D9AD1D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Visions Panel feedback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514BC8-DB9D-F98C-C916-BC2263145BD6}"/>
              </a:ext>
            </a:extLst>
          </p:cNvPr>
          <p:cNvSpPr txBox="1"/>
          <p:nvPr/>
        </p:nvSpPr>
        <p:spPr>
          <a:xfrm>
            <a:off x="729465" y="421241"/>
            <a:ext cx="6359703" cy="61863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GB" sz="1800" b="0" i="0" u="none" strike="noStrike" dirty="0">
                <a:effectLst/>
                <a:latin typeface="Calibri" panose="020F0502020204030204" pitchFamily="34" charset="0"/>
              </a:rPr>
              <a:t> …</a:t>
            </a:r>
          </a:p>
          <a:p>
            <a:pPr algn="l"/>
            <a:endParaRPr lang="en-GB" sz="1800" b="0" i="0" u="none" strike="noStrike" dirty="0"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800" b="0" i="0" u="sng" strike="noStrike" dirty="0">
                <a:effectLst/>
                <a:latin typeface="Calibri" panose="020F0502020204030204" pitchFamily="34" charset="0"/>
              </a:rPr>
              <a:t>Proposal Feedback: Ion Therapy Research Facility (ITRF)</a:t>
            </a:r>
            <a:endParaRPr lang="en-GB" sz="1800" b="0" i="0" u="none" strike="noStrike" dirty="0"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800" b="0" i="0" u="none" strike="noStrike" dirty="0">
                <a:effectLst/>
                <a:latin typeface="Calibri" panose="020F0502020204030204" pitchFamily="34" charset="0"/>
              </a:rPr>
              <a:t> </a:t>
            </a:r>
          </a:p>
          <a:p>
            <a:pPr algn="l"/>
            <a:r>
              <a:rPr lang="en-GB" sz="1800" b="0" i="0" u="none" strike="noStrike" dirty="0">
                <a:effectLst/>
                <a:latin typeface="Calibri" panose="020F0502020204030204" pitchFamily="34" charset="0"/>
              </a:rPr>
              <a:t>The Visions Panel found the ITRF proposal to provide evidence of the project’s potential to deliver of a step-change in capability and understood that such a facility would allow experimentation that does not currently exist elsewhere.</a:t>
            </a:r>
          </a:p>
          <a:p>
            <a:pPr algn="l"/>
            <a:r>
              <a:rPr lang="en-GB" sz="1800" b="0" i="0" u="none" strike="noStrike" dirty="0">
                <a:effectLst/>
                <a:latin typeface="Calibri" panose="020F0502020204030204" pitchFamily="34" charset="0"/>
              </a:rPr>
              <a:t> </a:t>
            </a:r>
          </a:p>
          <a:p>
            <a:pPr algn="l"/>
            <a:r>
              <a:rPr lang="en-GB" sz="1800" b="0" i="0" u="none" strike="noStrike" dirty="0">
                <a:effectLst/>
                <a:latin typeface="Calibri" panose="020F0502020204030204" pitchFamily="34" charset="0"/>
              </a:rPr>
              <a:t>In terms of strategic drivers and the timeliness of the proposal within the current strategic landscape, the panel considered the proposal to be </a:t>
            </a:r>
            <a:r>
              <a:rPr lang="en-GB" sz="18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timely but felt that the proposal may benefit from clarifying the existing level of community support for the proposal</a:t>
            </a:r>
            <a:r>
              <a:rPr lang="en-GB" sz="1800" b="0" i="0" u="none" strike="noStrike" dirty="0">
                <a:effectLst/>
                <a:latin typeface="Calibri" panose="020F0502020204030204" pitchFamily="34" charset="0"/>
              </a:rPr>
              <a:t>. It was also noted that as the collaboration involved in the proposal is wide-reaching </a:t>
            </a:r>
            <a:r>
              <a:rPr lang="en-GB" sz="18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the proposal may benefit from including further information on the level of engagement from all members of the collaboration.</a:t>
            </a:r>
          </a:p>
          <a:p>
            <a:pPr algn="l"/>
            <a:r>
              <a:rPr lang="en-GB" sz="1800" b="0" i="0" u="none" strike="noStrike" dirty="0">
                <a:effectLst/>
                <a:latin typeface="Calibri" panose="020F0502020204030204" pitchFamily="34" charset="0"/>
              </a:rPr>
              <a:t> </a:t>
            </a:r>
          </a:p>
          <a:p>
            <a:pPr algn="l"/>
            <a:r>
              <a:rPr lang="en-GB" sz="1800" b="0" i="0" u="none" strike="noStrike" dirty="0">
                <a:effectLst/>
                <a:latin typeface="Calibri" panose="020F0502020204030204" pitchFamily="34" charset="0"/>
              </a:rPr>
              <a:t>Please let us know if you have any queries.</a:t>
            </a:r>
          </a:p>
          <a:p>
            <a:pPr algn="l"/>
            <a:r>
              <a:rPr lang="en-GB" sz="1800" b="0" i="0" u="none" strike="noStrike" dirty="0">
                <a:effectLst/>
                <a:latin typeface="Calibri" panose="020F0502020204030204" pitchFamily="34" charset="0"/>
              </a:rPr>
              <a:t> </a:t>
            </a:r>
          </a:p>
          <a:p>
            <a:pPr algn="l"/>
            <a:r>
              <a:rPr lang="en-GB" sz="1800" b="0" i="0" u="none" strike="noStrike" dirty="0">
                <a:effectLst/>
                <a:latin typeface="Calibri" panose="020F0502020204030204" pitchFamily="34" charset="0"/>
              </a:rPr>
              <a:t>Kind regards,</a:t>
            </a:r>
          </a:p>
          <a:p>
            <a:pPr algn="l"/>
            <a:r>
              <a:rPr lang="en-GB" sz="1800" b="0" i="0" u="none" strike="noStrike" dirty="0">
                <a:effectLst/>
                <a:latin typeface="Calibri" panose="020F0502020204030204" pitchFamily="34" charset="0"/>
              </a:rPr>
              <a:t>STFC Visions Team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9D6D29-BA12-7128-BB9E-0200E3414052}"/>
              </a:ext>
            </a:extLst>
          </p:cNvPr>
          <p:cNvSpPr txBox="1"/>
          <p:nvPr/>
        </p:nvSpPr>
        <p:spPr>
          <a:xfrm>
            <a:off x="8044665" y="5548045"/>
            <a:ext cx="3843103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… also discussing whether to revise the</a:t>
            </a:r>
          </a:p>
          <a:p>
            <a:r>
              <a:rPr lang="en-US" dirty="0"/>
              <a:t>“total infrastructure cost”.</a:t>
            </a:r>
          </a:p>
        </p:txBody>
      </p:sp>
    </p:spTree>
    <p:extLst>
      <p:ext uri="{BB962C8B-B14F-4D97-AF65-F5344CB8AC3E}">
        <p14:creationId xmlns:p14="http://schemas.microsoft.com/office/powerpoint/2010/main" val="4042537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F3854-C45B-24C1-FFA8-3CAB7FF06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 to our proposal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3FC3B159-31E5-D26E-D730-B7017ABC0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30" y="1092144"/>
            <a:ext cx="11869739" cy="517509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81696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F3854-C45B-24C1-FFA8-3CAB7FF06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 to our proposal</a:t>
            </a:r>
          </a:p>
        </p:txBody>
      </p:sp>
      <p:pic>
        <p:nvPicPr>
          <p:cNvPr id="4" name="Picture 3" descr="A black screen with red and blue text&#10;&#10;Description automatically generated">
            <a:extLst>
              <a:ext uri="{FF2B5EF4-FFF2-40B4-BE49-F238E27FC236}">
                <a16:creationId xmlns:a16="http://schemas.microsoft.com/office/drawing/2014/main" id="{C8EF57C6-9BC0-2F57-7239-414170993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12" y="1537793"/>
            <a:ext cx="11914833" cy="389723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07184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F251F-CEF9-0D67-FE4E-ABB121DB3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document and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6E607D-03E6-E7A3-83CE-DE8F191A4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5028" y="640080"/>
            <a:ext cx="7666971" cy="202092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Updated following EB comments, shared with WPMs and </a:t>
            </a:r>
            <a:r>
              <a:rPr lang="en-US" dirty="0" err="1"/>
              <a:t>LhARA</a:t>
            </a:r>
            <a:r>
              <a:rPr lang="en-US" dirty="0"/>
              <a:t> collaboration, no further comments</a:t>
            </a:r>
          </a:p>
          <a:p>
            <a:r>
              <a:rPr lang="en-US" dirty="0"/>
              <a:t>Still awaiting comments from ITRF management</a:t>
            </a:r>
          </a:p>
          <a:p>
            <a:r>
              <a:rPr lang="en-US" dirty="0"/>
              <a:t>Will share with attendees at STFC Bid Review: 04Sep23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092370-7D40-8954-481E-430457CC4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5202" y="2359644"/>
            <a:ext cx="7283746" cy="262332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06B4AD-355C-EDE0-CB74-5F81F5F51C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04" r="5964" b="10476"/>
          <a:stretch/>
        </p:blipFill>
        <p:spPr>
          <a:xfrm>
            <a:off x="152778" y="128614"/>
            <a:ext cx="4358245" cy="613954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5F2B64A-3E91-A653-46BC-CB5E6BEC6982}"/>
              </a:ext>
            </a:extLst>
          </p:cNvPr>
          <p:cNvSpPr/>
          <p:nvPr/>
        </p:nvSpPr>
        <p:spPr>
          <a:xfrm>
            <a:off x="5013789" y="3719245"/>
            <a:ext cx="3924728" cy="236306"/>
          </a:xfrm>
          <a:prstGeom prst="rect">
            <a:avLst/>
          </a:prstGeom>
          <a:solidFill>
            <a:srgbClr val="92D050">
              <a:alpha val="36863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17AB972-1AF1-2380-00F1-62A1F3FF60C3}"/>
              </a:ext>
            </a:extLst>
          </p:cNvPr>
          <p:cNvSpPr txBox="1">
            <a:spLocks/>
          </p:cNvSpPr>
          <p:nvPr/>
        </p:nvSpPr>
        <p:spPr>
          <a:xfrm>
            <a:off x="4643253" y="5138435"/>
            <a:ext cx="7666971" cy="171956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b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Hoped to have presentation from Colin on risk register today:</a:t>
            </a:r>
          </a:p>
          <a:p>
            <a:pPr lvl="1"/>
            <a:r>
              <a:rPr lang="en-US" dirty="0"/>
              <a:t>NATS issues mean he is stranded abroad … </a:t>
            </a:r>
          </a:p>
          <a:p>
            <a:pPr lvl="1"/>
            <a:r>
              <a:rPr lang="en-US" dirty="0"/>
              <a:t>Need to deal with review of risk register when he is back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15E9CB2-FEA8-FEBD-8E1F-BA363CEC4A37}"/>
              </a:ext>
            </a:extLst>
          </p:cNvPr>
          <p:cNvSpPr/>
          <p:nvPr/>
        </p:nvSpPr>
        <p:spPr>
          <a:xfrm>
            <a:off x="5013788" y="3960688"/>
            <a:ext cx="5291191" cy="236306"/>
          </a:xfrm>
          <a:prstGeom prst="rect">
            <a:avLst/>
          </a:prstGeom>
          <a:solidFill>
            <a:schemeClr val="accent6">
              <a:lumMod val="60000"/>
              <a:lumOff val="40000"/>
              <a:alpha val="36863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568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6C588-F942-3317-8810-27F8CBD5C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PA2 detailed project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030DF2-1FB3-8C7A-FEF5-84E37AA0A9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Rolling and formal reviews:</a:t>
            </a:r>
          </a:p>
          <a:p>
            <a:pPr lvl="1"/>
            <a:r>
              <a:rPr lang="en-US" dirty="0"/>
              <a:t>Chris </a:t>
            </a:r>
            <a:r>
              <a:rPr lang="en-US" dirty="0" err="1"/>
              <a:t>Townsley</a:t>
            </a:r>
            <a:r>
              <a:rPr lang="en-US" dirty="0"/>
              <a:t>; STFC, RAL (PPD) </a:t>
            </a:r>
            <a:r>
              <a:rPr lang="en-US" dirty="0" err="1"/>
              <a:t>Proj</a:t>
            </a:r>
            <a:r>
              <a:rPr lang="en-US" dirty="0"/>
              <a:t>. Man. Off. has agreed to provide “rolling independent review” as we prepare the PA2 project plan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Mike Lamon (CERN Dir Acc. + Tech.) has agreed to organize second independent international review of PA2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Will have greater focus on biomedical parts of </a:t>
            </a:r>
            <a:r>
              <a:rPr lang="en-US" dirty="0" err="1"/>
              <a:t>programme</a:t>
            </a:r>
            <a:r>
              <a:rPr lang="en-US" dirty="0"/>
              <a:t> than first review</a:t>
            </a:r>
          </a:p>
          <a:p>
            <a:pPr lvl="2"/>
            <a:r>
              <a:rPr lang="en-US" dirty="0"/>
              <a:t>Will discuss with ML early October</a:t>
            </a:r>
          </a:p>
          <a:p>
            <a:pPr lvl="2"/>
            <a:r>
              <a:rPr lang="en-US" dirty="0"/>
              <a:t>Target date for review Feb/Mar 2024</a:t>
            </a:r>
          </a:p>
        </p:txBody>
      </p:sp>
    </p:spTree>
    <p:extLst>
      <p:ext uri="{BB962C8B-B14F-4D97-AF65-F5344CB8AC3E}">
        <p14:creationId xmlns:p14="http://schemas.microsoft.com/office/powerpoint/2010/main" val="4260028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E2C337A-845F-1ED3-58E8-CD46EA799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5127" y="0"/>
            <a:ext cx="7281746" cy="6858000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607460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1085</TotalTime>
  <Words>338</Words>
  <Application>Microsoft Macintosh PowerPoint</Application>
  <PresentationFormat>Widescreen</PresentationFormat>
  <Paragraphs>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Update and news</vt:lpstr>
      <vt:lpstr>Timeline</vt:lpstr>
      <vt:lpstr>Visions Panel feedback</vt:lpstr>
      <vt:lpstr>Updates to our proposal</vt:lpstr>
      <vt:lpstr>Updates to our proposal</vt:lpstr>
      <vt:lpstr>Process document and progress</vt:lpstr>
      <vt:lpstr>PA2 detailed project plan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70</cp:revision>
  <dcterms:created xsi:type="dcterms:W3CDTF">2022-02-08T12:34:24Z</dcterms:created>
  <dcterms:modified xsi:type="dcterms:W3CDTF">2023-09-12T12:15:30Z</dcterms:modified>
</cp:coreProperties>
</file>