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1519" r:id="rId4"/>
    <p:sldId id="1520" r:id="rId5"/>
    <p:sldId id="286" r:id="rId6"/>
    <p:sldId id="291" r:id="rId7"/>
    <p:sldId id="297" r:id="rId8"/>
    <p:sldId id="1508" r:id="rId9"/>
    <p:sldId id="1514" r:id="rId10"/>
    <p:sldId id="1515" r:id="rId11"/>
    <p:sldId id="1509" r:id="rId12"/>
    <p:sldId id="1491" r:id="rId13"/>
    <p:sldId id="1516" r:id="rId14"/>
    <p:sldId id="1517" r:id="rId15"/>
    <p:sldId id="1518" r:id="rId16"/>
    <p:sldId id="298" r:id="rId17"/>
    <p:sldId id="292" r:id="rId18"/>
    <p:sldId id="288" r:id="rId19"/>
    <p:sldId id="293" r:id="rId20"/>
    <p:sldId id="294" r:id="rId21"/>
    <p:sldId id="29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26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0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 August,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" y="6412877"/>
            <a:ext cx="3148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sz="2400" b="1" smtClean="0">
                <a:solidFill>
                  <a:schemeClr val="bg1"/>
                </a:solidFill>
              </a:rPr>
              <a:t>1 August, 2023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18277" cy="479857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9737" y="0"/>
            <a:ext cx="2182263" cy="4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639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056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5333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738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45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20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0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16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03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44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5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12192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573456"/>
            <a:ext cx="28448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51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609585" rtl="0" eaLnBrk="1" latinLnBrk="0" hangingPunct="1">
        <a:spcBef>
          <a:spcPct val="0"/>
        </a:spcBef>
        <a:buNone/>
        <a:defRPr sz="5867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10-LhARA-ITRF-proposal-annex.pdf" TargetMode="External"/><Relationship Id="rId2" Type="http://schemas.openxmlformats.org/officeDocument/2006/relationships/hyperlink" Target="https://ccap.hep.ph.ic.ac.uk/trac/raw-attachment/wiki/Communication/Notes/CCAP-TN-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10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55061" y="129178"/>
            <a:ext cx="5379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dirty="0">
                <a:solidFill>
                  <a:prstClr val="white">
                    <a:lumMod val="85000"/>
                  </a:prstClr>
                </a:solidFill>
                <a:latin typeface="Calibri"/>
              </a:rPr>
              <a:t>Variety of initiatives; some key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6713" y="1101881"/>
            <a:ext cx="3567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10.1103/PhysRevAccelBeams.22.061302</a:t>
            </a:r>
          </a:p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10.1103/PhysRevAccelBeams.23.121304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551000"/>
            <a:ext cx="6419229" cy="537504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Compact Laser Plasma Accelerator (CLAPA): 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Petawatt laser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E = 1.3 J, </a:t>
            </a:r>
            <a:r>
              <a:rPr lang="el-GR" sz="3200" dirty="0">
                <a:latin typeface="Calibri"/>
              </a:rPr>
              <a:t>τ</a:t>
            </a:r>
            <a:r>
              <a:rPr lang="en-US" sz="3200" dirty="0">
                <a:latin typeface="Calibri"/>
              </a:rPr>
              <a:t> = 30 fs, 5 </a:t>
            </a:r>
            <a:r>
              <a:rPr lang="el-GR" sz="3200" dirty="0">
                <a:latin typeface="Calibri"/>
              </a:rPr>
              <a:t>μ</a:t>
            </a:r>
            <a:r>
              <a:rPr lang="en-US" sz="3200" dirty="0">
                <a:latin typeface="Calibri"/>
              </a:rPr>
              <a:t>m FWHM</a:t>
            </a:r>
          </a:p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Beam line: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Target Normal Sheath Acceleration (TNSA)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Quadrupole triplet focusing</a:t>
            </a:r>
          </a:p>
          <a:p>
            <a:pPr marL="1523962" lvl="2" indent="-304792" defTabSz="609585">
              <a:defRPr/>
            </a:pPr>
            <a:endParaRPr lang="en-US" sz="3200" dirty="0">
              <a:latin typeface="Calibri"/>
            </a:endParaRPr>
          </a:p>
          <a:p>
            <a:pPr marL="1523962" lvl="2" indent="-304792" defTabSz="609585">
              <a:defRPr/>
            </a:pPr>
            <a:endParaRPr lang="en-US" sz="3200" dirty="0">
              <a:latin typeface="Calibri"/>
            </a:endParaRPr>
          </a:p>
          <a:p>
            <a:pPr marL="1523962" lvl="2" indent="-304792" defTabSz="609585">
              <a:defRPr/>
            </a:pPr>
            <a:endParaRPr lang="en-US" sz="3200" dirty="0">
              <a:latin typeface="Calibri"/>
            </a:endParaRP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Measured transmission: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88% transmission through triplet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±50 </a:t>
            </a:r>
            <a:r>
              <a:rPr lang="en-US" sz="3200" dirty="0" err="1">
                <a:latin typeface="Calibri"/>
              </a:rPr>
              <a:t>mrad</a:t>
            </a:r>
            <a:r>
              <a:rPr lang="en-US" sz="3200" dirty="0">
                <a:latin typeface="Calibri"/>
              </a:rPr>
              <a:t> collection angle @ 5 MeV	</a:t>
            </a:r>
          </a:p>
          <a:p>
            <a:pPr marL="990575" lvl="1" indent="-380990" defTabSz="609585">
              <a:defRPr/>
            </a:pPr>
            <a:endParaRPr lang="en-US" sz="3733" dirty="0"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633754"/>
            <a:ext cx="4059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i="1" u="sng" dirty="0">
                <a:solidFill>
                  <a:srgbClr val="4F81BD">
                    <a:lumMod val="40000"/>
                    <a:lumOff val="60000"/>
                  </a:srgbClr>
                </a:solidFill>
                <a:latin typeface="Calibri"/>
              </a:rPr>
              <a:t>On CLAPA @ Peking University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773747-885A-3C0B-B5E5-505539C5E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322" y="4744815"/>
            <a:ext cx="3368381" cy="8811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DC8F4-A910-AEBE-1E1C-5D57A6BEC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030" y="750798"/>
            <a:ext cx="5981996" cy="29578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F224D1-19ED-295D-43EC-1EDD09820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427" y="3794845"/>
            <a:ext cx="3759200" cy="2692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245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507E-96D1-4448-93B8-1D6F9679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ELIMAIA-ELIMED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12B3-B525-4F4D-850B-BD0837E2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3798738"/>
            <a:ext cx="6368193" cy="25807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67" dirty="0">
                <a:solidFill>
                  <a:schemeClr val="bg1">
                    <a:lumMod val="50000"/>
                  </a:schemeClr>
                </a:solidFill>
              </a:rPr>
              <a:t>Extreme Light Infrastructure, Prague, Czech Republic:</a:t>
            </a:r>
          </a:p>
          <a:p>
            <a:pPr marL="0" indent="0">
              <a:buNone/>
            </a:pPr>
            <a:endParaRPr lang="en-US" sz="1867" dirty="0">
              <a:solidFill>
                <a:schemeClr val="bg1">
                  <a:lumMod val="50000"/>
                </a:schemeClr>
              </a:solidFill>
            </a:endParaRPr>
          </a:p>
          <a:p>
            <a:pPr marL="237061" indent="-237061"/>
            <a:r>
              <a:rPr lang="en-US" sz="1867" dirty="0"/>
              <a:t>ELI Multidisciplinary Applications of laser-Ion Acceleration (ELIMAIA)</a:t>
            </a:r>
          </a:p>
          <a:p>
            <a:pPr marL="537620" lvl="1" indent="-222245"/>
            <a:r>
              <a:rPr lang="en-US" sz="1600" dirty="0"/>
              <a:t>ELI </a:t>
            </a:r>
            <a:r>
              <a:rPr lang="en-US" sz="1600" dirty="0" err="1"/>
              <a:t>MEDical</a:t>
            </a:r>
            <a:r>
              <a:rPr lang="en-US" sz="1600" dirty="0"/>
              <a:t> and multidisciplinary applications (ELIMED)</a:t>
            </a:r>
          </a:p>
          <a:p>
            <a:pPr marL="831830" lvl="2" indent="-205312"/>
            <a:r>
              <a:rPr lang="en-US" sz="1467" dirty="0"/>
              <a:t>ELIMAIA section dedicated to ion focusing, selection, characterization, and irradiation</a:t>
            </a:r>
          </a:p>
          <a:p>
            <a:pPr marL="537620" lvl="1" indent="-222245"/>
            <a:r>
              <a:rPr lang="en-US" sz="1600" dirty="0"/>
              <a:t>Proton energies from 5 to 250 MeV transported to in-air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81735-DC11-9D4F-B929-16AE1F7B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11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C0DDA-8888-E64C-89FB-7DC4CB96D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5" y="25559"/>
            <a:ext cx="6248400" cy="352213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C8AF7-F159-E040-A574-36618EC82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789" y="1547276"/>
            <a:ext cx="5814163" cy="200041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F80A5-4D43-4649-9DCB-2A914E81A7E6}"/>
              </a:ext>
            </a:extLst>
          </p:cNvPr>
          <p:cNvSpPr txBox="1"/>
          <p:nvPr/>
        </p:nvSpPr>
        <p:spPr>
          <a:xfrm>
            <a:off x="6461325" y="721714"/>
            <a:ext cx="5690980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>
              <a:defRPr/>
            </a:pPr>
            <a:r>
              <a:rPr lang="en-US" sz="1467" b="1" dirty="0">
                <a:solidFill>
                  <a:prstClr val="white"/>
                </a:solidFill>
                <a:latin typeface="Calibri"/>
              </a:rPr>
              <a:t>Quantum Beam Sci. 2018, 2, 8; doi:10.3390/qubs2020008</a:t>
            </a:r>
          </a:p>
          <a:p>
            <a:pPr algn="r" defTabSz="609585">
              <a:defRPr/>
            </a:pPr>
            <a:r>
              <a:rPr lang="en-US" sz="1467" b="1" dirty="0">
                <a:solidFill>
                  <a:prstClr val="white"/>
                </a:solidFill>
                <a:latin typeface="Calibri"/>
              </a:rPr>
              <a:t>Frontiers in Phys. Med. Phys. &amp; </a:t>
            </a:r>
            <a:r>
              <a:rPr lang="en-US" sz="1467" b="1" dirty="0" err="1">
                <a:solidFill>
                  <a:prstClr val="white"/>
                </a:solidFill>
                <a:latin typeface="Calibri"/>
              </a:rPr>
              <a:t>Imag</a:t>
            </a:r>
            <a:r>
              <a:rPr lang="en-US" sz="1467" b="1" dirty="0">
                <a:solidFill>
                  <a:prstClr val="white"/>
                </a:solidFill>
                <a:latin typeface="Calibri"/>
              </a:rPr>
              <a:t>. – </a:t>
            </a:r>
            <a:r>
              <a:rPr lang="en-US" sz="1467" b="1" dirty="0" err="1">
                <a:solidFill>
                  <a:prstClr val="white"/>
                </a:solidFill>
                <a:latin typeface="Calibri"/>
              </a:rPr>
              <a:t>doi</a:t>
            </a:r>
            <a:r>
              <a:rPr lang="en-US" sz="1467" b="1" dirty="0">
                <a:solidFill>
                  <a:prstClr val="white"/>
                </a:solidFill>
                <a:latin typeface="Calibri"/>
              </a:rPr>
              <a:t>: 10.3389/fphy.2020.564907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27A11E-0562-9F4E-8171-2DA7CFF14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789" y="3584593"/>
            <a:ext cx="5814163" cy="290386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28291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B937C-14DD-02DD-E253-946272FF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for discussion of </a:t>
            </a:r>
            <a:r>
              <a:rPr lang="en-US" dirty="0" err="1"/>
              <a:t>PoP</a:t>
            </a:r>
            <a:r>
              <a:rPr lang="en-US" dirty="0"/>
              <a:t> experiment in September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9A275-F107-BFA8-CEBC-4CE676BAF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1712"/>
            <a:ext cx="9162360" cy="3036128"/>
          </a:xfrm>
        </p:spPr>
        <p:txBody>
          <a:bodyPr/>
          <a:lstStyle/>
          <a:p>
            <a:r>
              <a:rPr lang="en-US" dirty="0"/>
              <a:t>We are generating interest!</a:t>
            </a:r>
          </a:p>
          <a:p>
            <a:pPr lvl="1"/>
            <a:r>
              <a:rPr lang="en-US" dirty="0"/>
              <a:t>Natural hosts: SCAPA, perhaps EPAC/EA2</a:t>
            </a:r>
          </a:p>
          <a:p>
            <a:pPr lvl="2"/>
            <a:r>
              <a:rPr lang="en-US" dirty="0"/>
              <a:t>But also, perhaps, European labs?</a:t>
            </a:r>
          </a:p>
          <a:p>
            <a:r>
              <a:rPr lang="en-US" dirty="0"/>
              <a:t>Biological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Complementarity of different sources?</a:t>
            </a:r>
          </a:p>
        </p:txBody>
      </p:sp>
      <p:pic>
        <p:nvPicPr>
          <p:cNvPr id="7" name="Picture 6" descr="A close-up of a room&#10;&#10;Description automatically generated">
            <a:extLst>
              <a:ext uri="{FF2B5EF4-FFF2-40B4-BE49-F238E27FC236}">
                <a16:creationId xmlns:a16="http://schemas.microsoft.com/office/drawing/2014/main" id="{02664885-5BC0-8109-D551-6D7B724D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986" y="640080"/>
            <a:ext cx="2543853" cy="41775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A close-up of a blue tube&#10;&#10;Description automatically generated">
            <a:extLst>
              <a:ext uri="{FF2B5EF4-FFF2-40B4-BE49-F238E27FC236}">
                <a16:creationId xmlns:a16="http://schemas.microsoft.com/office/drawing/2014/main" id="{AC8FBE7B-F739-ACB8-BF1C-C2CD56021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1" y="640081"/>
            <a:ext cx="7468393" cy="2855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EBC9C4-0D4E-12CC-4D7A-1CA96869046C}"/>
              </a:ext>
            </a:extLst>
          </p:cNvPr>
          <p:cNvSpPr txBox="1"/>
          <p:nvPr/>
        </p:nvSpPr>
        <p:spPr>
          <a:xfrm>
            <a:off x="7491147" y="5329776"/>
            <a:ext cx="415767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Doodle for a date in September</a:t>
            </a:r>
          </a:p>
        </p:txBody>
      </p:sp>
    </p:spTree>
    <p:extLst>
      <p:ext uri="{BB962C8B-B14F-4D97-AF65-F5344CB8AC3E}">
        <p14:creationId xmlns:p14="http://schemas.microsoft.com/office/powerpoint/2010/main" val="3168933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1F319-0FC9-DB1D-C2A6-86C3EB971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Skeleton project plan document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84B775C-5FBB-9189-CCE4-6DB169842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6414" y="816979"/>
            <a:ext cx="5914490" cy="208538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Work starting now;</a:t>
            </a:r>
          </a:p>
          <a:p>
            <a:r>
              <a:rPr lang="en-US" dirty="0"/>
              <a:t>Revision of Management Plan:</a:t>
            </a:r>
          </a:p>
          <a:p>
            <a:pPr lvl="1"/>
            <a:r>
              <a:rPr lang="en-US" dirty="0"/>
              <a:t>“Low hanging fruit”, and</a:t>
            </a:r>
          </a:p>
          <a:p>
            <a:pPr lvl="1"/>
            <a:r>
              <a:rPr lang="en-US" dirty="0"/>
              <a:t>Important to check/revise management arrangements in anticipation of significant uplift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283CEF-049F-E2D8-7195-6ADC5D6B5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" y="70559"/>
            <a:ext cx="3444897" cy="487496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AD9232-2677-3B27-EB80-5424EEC59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533" y="976045"/>
            <a:ext cx="3926338" cy="55562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B6A0FC-9416-DEAA-EDF3-12CAF1324553}"/>
              </a:ext>
            </a:extLst>
          </p:cNvPr>
          <p:cNvSpPr txBox="1"/>
          <p:nvPr/>
        </p:nvSpPr>
        <p:spPr>
          <a:xfrm>
            <a:off x="8458597" y="2876764"/>
            <a:ext cx="29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Proof of principle experiment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C74DF-3174-C887-2435-727DE60468F1}"/>
              </a:ext>
            </a:extLst>
          </p:cNvPr>
          <p:cNvSpPr txBox="1"/>
          <p:nvPr/>
        </p:nvSpPr>
        <p:spPr>
          <a:xfrm>
            <a:off x="8458597" y="4945523"/>
            <a:ext cx="341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Management plan left in as it was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540D80-4FA2-01C0-1940-F86D51953223}"/>
              </a:ext>
            </a:extLst>
          </p:cNvPr>
          <p:cNvCxnSpPr>
            <a:stCxn id="12" idx="1"/>
          </p:cNvCxnSpPr>
          <p:nvPr/>
        </p:nvCxnSpPr>
        <p:spPr>
          <a:xfrm flipH="1">
            <a:off x="5825447" y="3061430"/>
            <a:ext cx="263315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7980393-ED2F-27BC-0654-D2B27B410B69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825447" y="5130189"/>
            <a:ext cx="263315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693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F251F-CEF9-0D67-FE4E-ABB121D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E607D-03E6-E7A3-83CE-DE8F191A4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098" y="640080"/>
            <a:ext cx="5777804" cy="598675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 preparation, short document to:</a:t>
            </a:r>
          </a:p>
          <a:p>
            <a:pPr lvl="1"/>
            <a:r>
              <a:rPr lang="en-US" dirty="0"/>
              <a:t>Note PA2 bid defined an envelope for the PA2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Based on years 3—5 in </a:t>
            </a:r>
            <a:r>
              <a:rPr lang="en-US" dirty="0" err="1"/>
              <a:t>LhARA</a:t>
            </a:r>
            <a:r>
              <a:rPr lang="en-US" dirty="0"/>
              <a:t> proposal for a 5-year pre-construction R&amp;D </a:t>
            </a:r>
            <a:r>
              <a:rPr lang="en-US" dirty="0" err="1"/>
              <a:t>programme</a:t>
            </a:r>
            <a:r>
              <a:rPr lang="en-US" dirty="0"/>
              <a:t> (CCAP-TN-10)</a:t>
            </a:r>
          </a:p>
          <a:p>
            <a:pPr lvl="1"/>
            <a:r>
              <a:rPr lang="en-US" dirty="0"/>
              <a:t>Process to define and agree final allocation by work package:</a:t>
            </a:r>
          </a:p>
          <a:p>
            <a:pPr lvl="2"/>
            <a:r>
              <a:rPr lang="en-US" dirty="0"/>
              <a:t>Driven by analysis of risk register:</a:t>
            </a:r>
          </a:p>
          <a:p>
            <a:pPr lvl="3"/>
            <a:r>
              <a:rPr lang="en-US" dirty="0"/>
              <a:t>Initiated at last weeks Project Board meeting</a:t>
            </a:r>
          </a:p>
          <a:p>
            <a:pPr lvl="2"/>
            <a:r>
              <a:rPr lang="en-US" dirty="0"/>
              <a:t>WP </a:t>
            </a:r>
            <a:r>
              <a:rPr lang="en-US" dirty="0" err="1"/>
              <a:t>programmes</a:t>
            </a:r>
            <a:r>
              <a:rPr lang="en-US" dirty="0"/>
              <a:t> developed to mitigate risks:</a:t>
            </a:r>
          </a:p>
          <a:p>
            <a:pPr lvl="3"/>
            <a:r>
              <a:rPr lang="en-US" dirty="0"/>
              <a:t>Will start as soon as first pass review of risk register is complete</a:t>
            </a:r>
          </a:p>
          <a:p>
            <a:pPr lvl="2"/>
            <a:r>
              <a:rPr lang="en-US" dirty="0"/>
              <a:t>Review of total budget, and contributions by work package:</a:t>
            </a:r>
          </a:p>
          <a:p>
            <a:pPr lvl="3"/>
            <a:r>
              <a:rPr lang="en-US" dirty="0"/>
              <a:t>Allocations prioritized against project risk register</a:t>
            </a:r>
          </a:p>
          <a:p>
            <a:pPr lvl="1"/>
            <a:r>
              <a:rPr lang="en-US" dirty="0"/>
              <a:t>Allocations and </a:t>
            </a:r>
            <a:r>
              <a:rPr lang="en-US" dirty="0" err="1"/>
              <a:t>programme</a:t>
            </a:r>
            <a:r>
              <a:rPr lang="en-US" dirty="0"/>
              <a:t> to be presented for collaboration review at </a:t>
            </a:r>
            <a:r>
              <a:rPr lang="en-US" dirty="0" err="1"/>
              <a:t>Fortnighly</a:t>
            </a:r>
            <a:r>
              <a:rPr lang="en-US" dirty="0"/>
              <a:t> meeting of CM4 in Strathclyde</a:t>
            </a:r>
          </a:p>
          <a:p>
            <a:pPr lvl="1"/>
            <a:r>
              <a:rPr lang="en-US" dirty="0"/>
              <a:t>Submit completed plan to independent expert and c/s review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D979CA-E645-4A61-E371-6500D0015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98" y="611864"/>
            <a:ext cx="5936902" cy="563427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28568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312BDB-ED43-CCE9-207E-888178725F96}"/>
              </a:ext>
            </a:extLst>
          </p:cNvPr>
          <p:cNvSpPr txBox="1"/>
          <p:nvPr/>
        </p:nvSpPr>
        <p:spPr>
          <a:xfrm>
            <a:off x="4156270" y="3075057"/>
            <a:ext cx="3879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Old slides/backup</a:t>
            </a:r>
          </a:p>
        </p:txBody>
      </p:sp>
    </p:spTree>
    <p:extLst>
      <p:ext uri="{BB962C8B-B14F-4D97-AF65-F5344CB8AC3E}">
        <p14:creationId xmlns:p14="http://schemas.microsoft.com/office/powerpoint/2010/main" val="112612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9C328-3AE5-C2D3-89B0-664A3D845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40080"/>
            <a:ext cx="5534526" cy="62077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1:</a:t>
            </a:r>
          </a:p>
          <a:p>
            <a:r>
              <a:rPr lang="en-US" dirty="0" err="1"/>
              <a:t>ASTeC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Clear partner!  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Jim Clarke (Director) Massimo Noro, Hywel Owen </a:t>
            </a:r>
          </a:p>
          <a:p>
            <a:r>
              <a:rPr lang="en-US" dirty="0"/>
              <a:t>CLF &amp; EPAC (new news):</a:t>
            </a:r>
          </a:p>
          <a:p>
            <a:pPr lvl="1"/>
            <a:r>
              <a:rPr lang="en-US" dirty="0"/>
              <a:t>Discussion with John Collier:</a:t>
            </a:r>
          </a:p>
          <a:p>
            <a:pPr lvl="2"/>
            <a:r>
              <a:rPr lang="en-US" dirty="0"/>
              <a:t>06Jul23: (KL, R. </a:t>
            </a:r>
            <a:r>
              <a:rPr lang="en-US" dirty="0" err="1"/>
              <a:t>Pattathil</a:t>
            </a:r>
            <a:r>
              <a:rPr lang="en-US" dirty="0"/>
              <a:t>); </a:t>
            </a:r>
          </a:p>
          <a:p>
            <a:pPr lvl="3"/>
            <a:r>
              <a:rPr lang="en-US" dirty="0"/>
              <a:t>JC indicated support and encouraged us to find the way forward together</a:t>
            </a:r>
          </a:p>
          <a:p>
            <a:pPr lvl="3"/>
            <a:r>
              <a:rPr lang="en-US" dirty="0"/>
              <a:t>Synergy: </a:t>
            </a:r>
            <a:r>
              <a:rPr lang="en-US" dirty="0" err="1"/>
              <a:t>LhARA</a:t>
            </a:r>
            <a:r>
              <a:rPr lang="en-US" dirty="0"/>
              <a:t> source and capture and EPAC short focal length:</a:t>
            </a:r>
          </a:p>
          <a:p>
            <a:pPr lvl="4"/>
            <a:r>
              <a:rPr lang="en-US" dirty="0"/>
              <a:t>EPAC short focal length would like permanent magnet quadrupole transport lattice</a:t>
            </a:r>
          </a:p>
          <a:p>
            <a:pPr lvl="4"/>
            <a:r>
              <a:rPr lang="en-US" dirty="0"/>
              <a:t>I offered our help; we need to look at permanent magnet solution as due diligence</a:t>
            </a:r>
          </a:p>
          <a:p>
            <a:pPr lvl="1"/>
            <a:r>
              <a:rPr lang="en-US" dirty="0"/>
              <a:t>Contacts: </a:t>
            </a:r>
          </a:p>
          <a:p>
            <a:pPr lvl="2"/>
            <a:r>
              <a:rPr lang="en-US" dirty="0"/>
              <a:t>Hamad Ahmed (short focal length b/line lead)</a:t>
            </a:r>
          </a:p>
          <a:p>
            <a:pPr lvl="2"/>
            <a:r>
              <a:rPr lang="en-US" dirty="0"/>
              <a:t>Rajeev </a:t>
            </a:r>
            <a:r>
              <a:rPr lang="en-US" dirty="0" err="1"/>
              <a:t>Pattathil</a:t>
            </a:r>
            <a:endParaRPr lang="en-US" dirty="0"/>
          </a:p>
          <a:p>
            <a:r>
              <a:rPr lang="en-US" dirty="0"/>
              <a:t>Mary Lyon Centre:</a:t>
            </a:r>
          </a:p>
          <a:p>
            <a:pPr lvl="1"/>
            <a:r>
              <a:rPr lang="en-US" dirty="0"/>
              <a:t>Contact (Director):</a:t>
            </a:r>
          </a:p>
          <a:p>
            <a:pPr lvl="2"/>
            <a:r>
              <a:rPr lang="en-US" dirty="0"/>
              <a:t>S. Wells</a:t>
            </a:r>
          </a:p>
          <a:p>
            <a:pPr lvl="1"/>
            <a:r>
              <a:rPr lang="en-US" dirty="0"/>
              <a:t>Strong support in recent discussions</a:t>
            </a:r>
          </a:p>
          <a:p>
            <a:pPr lvl="1"/>
            <a:r>
              <a:rPr lang="en-US" dirty="0"/>
              <a:t>I contacted SW once more to initiate discussion of what resources may be required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9D60FE-5397-9132-E825-4E69BB64D577}"/>
              </a:ext>
            </a:extLst>
          </p:cNvPr>
          <p:cNvSpPr txBox="1">
            <a:spLocks/>
          </p:cNvSpPr>
          <p:nvPr/>
        </p:nvSpPr>
        <p:spPr>
          <a:xfrm>
            <a:off x="5985164" y="613163"/>
            <a:ext cx="6206836" cy="6207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2:</a:t>
            </a:r>
          </a:p>
          <a:p>
            <a:r>
              <a:rPr lang="en-US" dirty="0"/>
              <a:t>ISIS:</a:t>
            </a:r>
          </a:p>
          <a:p>
            <a:pPr lvl="1"/>
            <a:r>
              <a:rPr lang="en-US" dirty="0"/>
              <a:t>Ongoing relationship, lead contact John Thomason:</a:t>
            </a:r>
          </a:p>
          <a:p>
            <a:pPr lvl="1"/>
            <a:r>
              <a:rPr lang="en-US" dirty="0"/>
              <a:t>Synergy FETS FFA / </a:t>
            </a:r>
            <a:r>
              <a:rPr lang="en-US" dirty="0" err="1"/>
              <a:t>LhARA</a:t>
            </a:r>
            <a:r>
              <a:rPr lang="en-US" dirty="0"/>
              <a:t> FFA</a:t>
            </a:r>
          </a:p>
          <a:p>
            <a:pPr lvl="1"/>
            <a:r>
              <a:rPr lang="en-US" dirty="0"/>
              <a:t>Now building on discussions from last month or two:</a:t>
            </a:r>
          </a:p>
          <a:p>
            <a:pPr lvl="2"/>
            <a:r>
              <a:rPr lang="en-US" dirty="0"/>
              <a:t>Stronger collaboration under development</a:t>
            </a:r>
          </a:p>
          <a:p>
            <a:r>
              <a:rPr lang="en-US" dirty="0"/>
              <a:t>PPD: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KL, Ben Smart</a:t>
            </a:r>
          </a:p>
          <a:p>
            <a:pPr lvl="1"/>
            <a:r>
              <a:rPr lang="en-US" dirty="0"/>
              <a:t>Expertise in instrumentation, diagnostics, DAQ, trigger, real-time processing</a:t>
            </a:r>
          </a:p>
          <a:p>
            <a:pPr lvl="1"/>
            <a:r>
              <a:rPr lang="en-US" dirty="0"/>
              <a:t>Contribution being developed to ion-acoustic imaging</a:t>
            </a:r>
          </a:p>
          <a:p>
            <a:r>
              <a:rPr lang="en-US" dirty="0"/>
              <a:t>Technology Department:</a:t>
            </a:r>
          </a:p>
          <a:p>
            <a:pPr lvl="1"/>
            <a:r>
              <a:rPr lang="en-US" dirty="0"/>
              <a:t>Contact (Director): A. </a:t>
            </a:r>
            <a:r>
              <a:rPr lang="en-US" dirty="0" err="1"/>
              <a:t>Orlowska</a:t>
            </a:r>
            <a:endParaRPr lang="en-US" dirty="0"/>
          </a:p>
          <a:p>
            <a:pPr lvl="1"/>
            <a:r>
              <a:rPr lang="en-US" dirty="0"/>
              <a:t>I contacted AO to set up a meeting to discuss</a:t>
            </a:r>
          </a:p>
          <a:p>
            <a:pPr lvl="1"/>
            <a:r>
              <a:rPr lang="en-US" dirty="0"/>
              <a:t>Import to plan work with TD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collaboration:</a:t>
            </a:r>
          </a:p>
          <a:p>
            <a:pPr lvl="1"/>
            <a:r>
              <a:rPr lang="en-US" dirty="0"/>
              <a:t>Author and institute refresh underway:</a:t>
            </a:r>
          </a:p>
          <a:p>
            <a:pPr lvl="2"/>
            <a:r>
              <a:rPr lang="en-US" dirty="0"/>
              <a:t>KL/T. Greenshaw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46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362E-89EB-3AAD-0BB9-685C6DB3C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5-year plan (CCAP-TN-10; Jun22)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499F1-7519-BC76-CDDB-6FF7949A5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64" y="641179"/>
            <a:ext cx="10818075" cy="55756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A7D895-A9C0-AEBA-A8D6-D13747CAB1E2}"/>
              </a:ext>
            </a:extLst>
          </p:cNvPr>
          <p:cNvSpPr/>
          <p:nvPr/>
        </p:nvSpPr>
        <p:spPr>
          <a:xfrm>
            <a:off x="4397339" y="640080"/>
            <a:ext cx="3071973" cy="5997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D3461E-2896-3019-39CC-2BC9EBB24E8F}"/>
              </a:ext>
            </a:extLst>
          </p:cNvPr>
          <p:cNvSpPr txBox="1"/>
          <p:nvPr/>
        </p:nvSpPr>
        <p:spPr>
          <a:xfrm>
            <a:off x="4749475" y="6242297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Preliminary Activity “1”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E563B7-E299-4277-7B64-3923B7970B81}"/>
              </a:ext>
            </a:extLst>
          </p:cNvPr>
          <p:cNvSpPr/>
          <p:nvPr/>
        </p:nvSpPr>
        <p:spPr>
          <a:xfrm>
            <a:off x="7469312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7ECB32-1D5F-B6E4-17EE-F90F38A7AAE3}"/>
              </a:ext>
            </a:extLst>
          </p:cNvPr>
          <p:cNvSpPr txBox="1"/>
          <p:nvPr/>
        </p:nvSpPr>
        <p:spPr>
          <a:xfrm>
            <a:off x="8533634" y="6237369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Preliminary Activity “2”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809404-6027-3970-8458-262A8AF78ABC}"/>
              </a:ext>
            </a:extLst>
          </p:cNvPr>
          <p:cNvSpPr/>
          <p:nvPr/>
        </p:nvSpPr>
        <p:spPr>
          <a:xfrm>
            <a:off x="7459038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00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cont.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47D577-50F0-E70D-0880-3ADEAE869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Initial discussion of project planning:</a:t>
            </a:r>
          </a:p>
          <a:p>
            <a:pPr lvl="1"/>
            <a:r>
              <a:rPr lang="en-US" dirty="0"/>
              <a:t>Second Preliminary Activity; project years 3, 4, 5, (&amp;6):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three years of second </a:t>
            </a:r>
            <a:r>
              <a:rPr lang="en-US" dirty="0" err="1"/>
              <a:t>LhARA</a:t>
            </a:r>
            <a:r>
              <a:rPr lang="en-US" dirty="0"/>
              <a:t> five-year plan</a:t>
            </a:r>
          </a:p>
          <a:p>
            <a:pPr lvl="2"/>
            <a:r>
              <a:rPr lang="en-US" i="1" u="sng" dirty="0">
                <a:solidFill>
                  <a:srgbClr val="FF0000"/>
                </a:solidFill>
              </a:rPr>
              <a:t>NEW!</a:t>
            </a:r>
            <a:r>
              <a:rPr lang="en-US" dirty="0"/>
              <a:t> Propose 2 principal milestones: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4: </a:t>
            </a:r>
          </a:p>
          <a:p>
            <a:pPr lvl="4"/>
            <a:r>
              <a:rPr lang="en-US" dirty="0"/>
              <a:t>Prototype experiment milestones and advancement:</a:t>
            </a:r>
          </a:p>
          <a:p>
            <a:pPr lvl="5"/>
            <a:r>
              <a:rPr lang="en-US" dirty="0"/>
              <a:t>Source, Gabor lens, ion-acoustic, magnet/cavity design, TDR progress, …</a:t>
            </a:r>
          </a:p>
          <a:p>
            <a:pPr lvl="4"/>
            <a:r>
              <a:rPr lang="en-US" dirty="0"/>
              <a:t>Proof-of-principle experiment #1:</a:t>
            </a:r>
          </a:p>
          <a:p>
            <a:pPr lvl="5"/>
            <a:r>
              <a:rPr lang="en-US" dirty="0"/>
              <a:t>Can we agree an appropriate set of components to allow initial, “</a:t>
            </a:r>
            <a:r>
              <a:rPr lang="en-US" i="1" dirty="0"/>
              <a:t>meaningful”</a:t>
            </a:r>
            <a:r>
              <a:rPr lang="en-US" dirty="0"/>
              <a:t> biological experts to be carried out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5/6: </a:t>
            </a:r>
          </a:p>
          <a:p>
            <a:pPr lvl="4"/>
            <a:r>
              <a:rPr lang="en-US" dirty="0"/>
              <a:t>Prototype advancement milestones</a:t>
            </a:r>
          </a:p>
          <a:p>
            <a:pPr lvl="4"/>
            <a:r>
              <a:rPr lang="en-US" dirty="0"/>
              <a:t>First results from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  <a:p>
            <a:r>
              <a:rPr lang="en-US" dirty="0"/>
              <a:t>C. Whyte:</a:t>
            </a:r>
          </a:p>
          <a:p>
            <a:pPr lvl="1"/>
            <a:r>
              <a:rPr lang="en-US" dirty="0"/>
              <a:t>Initiated review of project plan</a:t>
            </a:r>
          </a:p>
          <a:p>
            <a:pPr lvl="2"/>
            <a:r>
              <a:rPr lang="en-US" dirty="0"/>
              <a:t>Significant step up in resources and activity</a:t>
            </a:r>
          </a:p>
          <a:p>
            <a:pPr lvl="2"/>
            <a:r>
              <a:rPr lang="en-US" dirty="0"/>
              <a:t>We have a good plan, now we need to develop it …</a:t>
            </a:r>
          </a:p>
        </p:txBody>
      </p:sp>
    </p:spTree>
    <p:extLst>
      <p:ext uri="{BB962C8B-B14F-4D97-AF65-F5344CB8AC3E}">
        <p14:creationId xmlns:p14="http://schemas.microsoft.com/office/powerpoint/2010/main" val="2563932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0E097-63BB-253A-DD29-D7846C76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and immediate 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4653C-896F-6013-8B99-FBF1485B2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Friday 07Jul23: DL:</a:t>
            </a:r>
          </a:p>
          <a:p>
            <a:pPr lvl="1"/>
            <a:r>
              <a:rPr lang="en-US" dirty="0"/>
              <a:t>J. Clarke, H. Owen, M. Noro, KL, C. Whyte met:</a:t>
            </a:r>
          </a:p>
          <a:p>
            <a:pPr lvl="2"/>
            <a:r>
              <a:rPr lang="en-US" dirty="0"/>
              <a:t>Agreed:</a:t>
            </a:r>
          </a:p>
          <a:p>
            <a:pPr lvl="3"/>
            <a:r>
              <a:rPr lang="en-US" dirty="0"/>
              <a:t>To pitch Preliminary Activity 2 to UKRI Infrastructure Fund</a:t>
            </a:r>
          </a:p>
          <a:p>
            <a:pPr lvl="3"/>
            <a:r>
              <a:rPr lang="en-US" dirty="0"/>
              <a:t>To pitch 3 or 4 year </a:t>
            </a:r>
            <a:r>
              <a:rPr lang="en-US" dirty="0" err="1"/>
              <a:t>programme</a:t>
            </a:r>
            <a:r>
              <a:rPr lang="en-US" dirty="0"/>
              <a:t> with a value of £18M--£20M</a:t>
            </a:r>
          </a:p>
          <a:p>
            <a:pPr lvl="4"/>
            <a:r>
              <a:rPr lang="en-US" dirty="0"/>
              <a:t>J. Clarke encouraged consideration of 4 year plan that delivered years 3—5 of our initial 5-year plan</a:t>
            </a:r>
          </a:p>
          <a:p>
            <a:r>
              <a:rPr lang="en-US" dirty="0"/>
              <a:t>Proforma preparation:</a:t>
            </a:r>
          </a:p>
          <a:p>
            <a:pPr lvl="1"/>
            <a:r>
              <a:rPr lang="en-US" dirty="0"/>
              <a:t>Started, then stalled for this meeting preparation!</a:t>
            </a:r>
          </a:p>
          <a:p>
            <a:pPr lvl="2"/>
            <a:r>
              <a:rPr lang="en-US" dirty="0"/>
              <a:t>Call it “ongoing”!</a:t>
            </a:r>
          </a:p>
          <a:p>
            <a:r>
              <a:rPr lang="en-US" dirty="0"/>
              <a:t>18Jul23 meeting with D. Newbold:</a:t>
            </a:r>
          </a:p>
          <a:p>
            <a:pPr lvl="1"/>
            <a:r>
              <a:rPr lang="en-US" dirty="0" err="1"/>
              <a:t>J.Clarke</a:t>
            </a:r>
            <a:r>
              <a:rPr lang="en-US" dirty="0"/>
              <a:t>, </a:t>
            </a:r>
            <a:r>
              <a:rPr lang="en-US" dirty="0" err="1"/>
              <a:t>A.Giacca</a:t>
            </a:r>
            <a:r>
              <a:rPr lang="en-US"/>
              <a:t>, M</a:t>
            </a:r>
            <a:r>
              <a:rPr lang="en-US" dirty="0" err="1"/>
              <a:t>.Noro</a:t>
            </a:r>
            <a:r>
              <a:rPr lang="en-US" dirty="0"/>
              <a:t>, KL:</a:t>
            </a:r>
          </a:p>
          <a:p>
            <a:pPr lvl="2"/>
            <a:r>
              <a:rPr lang="en-US" dirty="0"/>
              <a:t>Goal is to get advice on 3 vs 4 years, feedback on pitch, …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659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91364-468D-A697-5F68-B88AC2A13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conference and Abstract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2FB4ED-AD70-05B9-B3C8-7FFAE44BB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40080"/>
            <a:ext cx="8042287" cy="269902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734862F-E456-AFCC-F997-4302C362D9FA}"/>
              </a:ext>
            </a:extLst>
          </p:cNvPr>
          <p:cNvSpPr txBox="1"/>
          <p:nvPr/>
        </p:nvSpPr>
        <p:spPr>
          <a:xfrm>
            <a:off x="246580" y="2342508"/>
            <a:ext cx="4171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 have a </a:t>
            </a:r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talk in accelerator session.</a:t>
            </a:r>
          </a:p>
          <a:p>
            <a:r>
              <a:rPr lang="en-US" b="1" dirty="0">
                <a:solidFill>
                  <a:schemeClr val="bg1"/>
                </a:solidFill>
              </a:rPr>
              <a:t>Will share slides for comment</a:t>
            </a:r>
          </a:p>
        </p:txBody>
      </p:sp>
      <p:pic>
        <p:nvPicPr>
          <p:cNvPr id="7" name="Picture 6" descr="A person lying in a medical room&#10;&#10;Description automatically generated">
            <a:extLst>
              <a:ext uri="{FF2B5EF4-FFF2-40B4-BE49-F238E27FC236}">
                <a16:creationId xmlns:a16="http://schemas.microsoft.com/office/drawing/2014/main" id="{091DEB6F-94DE-7DE6-90DF-A65A1B521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646" y="2890086"/>
            <a:ext cx="6249139" cy="395312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04D469-7CDA-D27D-8747-1CE3779D53B6}"/>
              </a:ext>
            </a:extLst>
          </p:cNvPr>
          <p:cNvSpPr txBox="1"/>
          <p:nvPr/>
        </p:nvSpPr>
        <p:spPr>
          <a:xfrm>
            <a:off x="6202911" y="2988839"/>
            <a:ext cx="5841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K.Prise</a:t>
            </a:r>
            <a:r>
              <a:rPr lang="en-US" b="1" dirty="0">
                <a:solidFill>
                  <a:schemeClr val="bg1"/>
                </a:solidFill>
              </a:rPr>
              <a:t>: need to send </a:t>
            </a:r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abstract; also consider others?</a:t>
            </a:r>
          </a:p>
        </p:txBody>
      </p:sp>
    </p:spTree>
    <p:extLst>
      <p:ext uri="{BB962C8B-B14F-4D97-AF65-F5344CB8AC3E}">
        <p14:creationId xmlns:p14="http://schemas.microsoft.com/office/powerpoint/2010/main" val="628315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9204DF-3404-1CF2-9674-8BE99FB61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810" y="640080"/>
            <a:ext cx="5247189" cy="6217919"/>
          </a:xfrm>
        </p:spPr>
        <p:txBody>
          <a:bodyPr>
            <a:normAutofit fontScale="92500"/>
          </a:bodyPr>
          <a:lstStyle/>
          <a:p>
            <a:r>
              <a:rPr lang="en-US" dirty="0"/>
              <a:t>Will deliver proforma by 21Jul23:</a:t>
            </a:r>
          </a:p>
          <a:p>
            <a:pPr lvl="1"/>
            <a:r>
              <a:rPr lang="en-US" dirty="0"/>
              <a:t>Implies block financial profile</a:t>
            </a:r>
          </a:p>
          <a:p>
            <a:r>
              <a:rPr lang="en-US" dirty="0"/>
              <a:t>Second 5-year project plan/proposal then will be developed:</a:t>
            </a:r>
          </a:p>
          <a:p>
            <a:pPr lvl="1"/>
            <a:r>
              <a:rPr lang="en-US" dirty="0"/>
              <a:t>To be ready Sep/Oct ’23</a:t>
            </a:r>
          </a:p>
          <a:p>
            <a:r>
              <a:rPr lang="en-US" dirty="0"/>
              <a:t>EB/PMB:</a:t>
            </a:r>
          </a:p>
          <a:p>
            <a:pPr lvl="1"/>
            <a:r>
              <a:rPr lang="en-US" dirty="0"/>
              <a:t>Will bring forward a short document to supplement proforma laying out the steps for the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02" y="1534209"/>
            <a:ext cx="6715902" cy="3789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6871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2C337A-845F-1ED3-58E8-CD46EA799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127" y="0"/>
            <a:ext cx="7281746" cy="685800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60746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Infrastructure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2788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Following a variety of discussions, now committed to:</a:t>
            </a:r>
          </a:p>
          <a:p>
            <a:pPr lvl="1"/>
            <a:r>
              <a:rPr lang="en-US" dirty="0"/>
              <a:t>Proposal a second UKRI Infrastructure Fund Preliminary Activity  </a:t>
            </a:r>
          </a:p>
          <a:p>
            <a:r>
              <a:rPr lang="en-US" dirty="0"/>
              <a:t>IF Proforma Deadline, 21Jul23</a:t>
            </a:r>
          </a:p>
          <a:p>
            <a:pPr lvl="1"/>
            <a:r>
              <a:rPr lang="en-US" dirty="0"/>
              <a:t>Build on our 5-year plan:</a:t>
            </a:r>
          </a:p>
          <a:p>
            <a:pPr lvl="2"/>
            <a:r>
              <a:rPr lang="en-US" dirty="0">
                <a:hlinkClick r:id="rId2"/>
              </a:rPr>
              <a:t>Full-five year proposal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Annex defining work to be carried out in Preliminary Activity</a:t>
            </a:r>
            <a:endParaRPr lang="en-US" dirty="0"/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297" y="3327132"/>
            <a:ext cx="6431224" cy="34178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7055046" y="4270301"/>
            <a:ext cx="20201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Target for full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 err="1">
                <a:solidFill>
                  <a:srgbClr val="FF0000"/>
                </a:solidFill>
              </a:rPr>
              <a:t>programme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definition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mid Oct23</a:t>
            </a:r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87765-D993-7DBF-D9F1-C9AD52CDC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180" y="35960"/>
            <a:ext cx="5239820" cy="67809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DD59DA-8A78-1C53-8010-BECD3AEA0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727" y="35960"/>
            <a:ext cx="5239821" cy="67809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216231-35EE-19E4-295C-F6489E0FE2CB}"/>
              </a:ext>
            </a:extLst>
          </p:cNvPr>
          <p:cNvSpPr txBox="1"/>
          <p:nvPr/>
        </p:nvSpPr>
        <p:spPr>
          <a:xfrm>
            <a:off x="5771517" y="35960"/>
            <a:ext cx="937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Draft!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86275D-F297-3B10-3D66-DFE6F622E57F}"/>
              </a:ext>
            </a:extLst>
          </p:cNvPr>
          <p:cNvSpPr/>
          <p:nvPr/>
        </p:nvSpPr>
        <p:spPr>
          <a:xfrm>
            <a:off x="6709210" y="1294544"/>
            <a:ext cx="3318368" cy="595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37A75CD-37D7-7653-174C-A69285B37ABD}"/>
              </a:ext>
            </a:extLst>
          </p:cNvPr>
          <p:cNvCxnSpPr>
            <a:cxnSpLocks/>
          </p:cNvCxnSpPr>
          <p:nvPr/>
        </p:nvCxnSpPr>
        <p:spPr>
          <a:xfrm>
            <a:off x="9914562" y="1746607"/>
            <a:ext cx="20137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25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7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6713" y="1107553"/>
            <a:ext cx="2741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10.1038/s41598-020-65775-7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482952"/>
            <a:ext cx="6419229" cy="537504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Draco: 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Petawatt laser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E = 13 J, </a:t>
            </a:r>
            <a:r>
              <a:rPr lang="el-GR" sz="3200" dirty="0">
                <a:latin typeface="Calibri"/>
              </a:rPr>
              <a:t>τ = 30 </a:t>
            </a:r>
            <a:r>
              <a:rPr lang="en-US" sz="3200" dirty="0">
                <a:latin typeface="Calibri"/>
              </a:rPr>
              <a:t>fs, 3 </a:t>
            </a:r>
            <a:r>
              <a:rPr lang="el-GR" sz="3200" dirty="0">
                <a:latin typeface="Calibri"/>
              </a:rPr>
              <a:t>μ</a:t>
            </a:r>
            <a:r>
              <a:rPr lang="en-US" sz="3200" dirty="0">
                <a:latin typeface="Calibri"/>
              </a:rPr>
              <a:t>m FWHM</a:t>
            </a:r>
          </a:p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Beam line: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Target Normal Sheath Acceleration (TNSA)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Pulsed solenoid focusing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19.5T, 2 or 3 pulses/min.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S1, S2: 40 mm bore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Half angle acceptance 14</a:t>
            </a:r>
            <a:r>
              <a:rPr lang="en-US" sz="3200" baseline="30000" dirty="0">
                <a:latin typeface="Calibri"/>
              </a:rPr>
              <a:t>o</a:t>
            </a:r>
            <a:endParaRPr lang="en-US" sz="3200" dirty="0">
              <a:latin typeface="Calibri"/>
            </a:endParaRP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Measured transmission </a:t>
            </a:r>
            <a:br>
              <a:rPr lang="en-US" sz="3733" dirty="0">
                <a:latin typeface="Calibri"/>
              </a:rPr>
            </a:br>
            <a:r>
              <a:rPr lang="en-US" sz="3733" dirty="0">
                <a:latin typeface="Calibri"/>
              </a:rPr>
              <a:t>(18.6 MeV </a:t>
            </a:r>
            <a:r>
              <a:rPr lang="en-US" sz="3733" i="1" dirty="0">
                <a:latin typeface="Calibri"/>
              </a:rPr>
              <a:t>p</a:t>
            </a:r>
            <a:r>
              <a:rPr lang="en-US" sz="3733" dirty="0">
                <a:latin typeface="Calibri"/>
              </a:rPr>
              <a:t>)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50.6% (dual solenoid)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28.6% (single solenoid)</a:t>
            </a:r>
          </a:p>
          <a:p>
            <a:pPr marL="990575" lvl="1" indent="-380990" defTabSz="609585">
              <a:defRPr/>
            </a:pPr>
            <a:endParaRPr lang="en-US" sz="3733" dirty="0"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85FC8E-8B43-DCD2-E18E-8BA369082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210" y="779346"/>
            <a:ext cx="4308495" cy="38047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2D3361-4751-2191-C3D1-470223A77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108" y="3974106"/>
            <a:ext cx="4884208" cy="278650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59EFA6-7186-411C-5F60-B9F8E60F9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4889" y="5390100"/>
            <a:ext cx="3861745" cy="14338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263C1F-EB8B-B267-D7CF-CBEDCDC560AC}"/>
              </a:ext>
            </a:extLst>
          </p:cNvPr>
          <p:cNvSpPr txBox="1"/>
          <p:nvPr/>
        </p:nvSpPr>
        <p:spPr>
          <a:xfrm>
            <a:off x="-26713" y="615110"/>
            <a:ext cx="249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i="1" u="sng" dirty="0">
                <a:solidFill>
                  <a:srgbClr val="4F81BD">
                    <a:lumMod val="40000"/>
                    <a:lumOff val="60000"/>
                  </a:srgbClr>
                </a:solidFill>
                <a:latin typeface="Calibri"/>
              </a:rPr>
              <a:t>On Draco @ HZDR</a:t>
            </a:r>
          </a:p>
        </p:txBody>
      </p:sp>
    </p:spTree>
    <p:extLst>
      <p:ext uri="{BB962C8B-B14F-4D97-AF65-F5344CB8AC3E}">
        <p14:creationId xmlns:p14="http://schemas.microsoft.com/office/powerpoint/2010/main" val="201977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8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6712" y="1101882"/>
            <a:ext cx="269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 10.1038/s41598-022-05181-3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1" y="1551000"/>
            <a:ext cx="6421740" cy="537504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1294" indent="-241294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Berkeley Lab Laser Accelerator (BELLA): 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Petawatt laser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E = 35 J, </a:t>
            </a:r>
            <a:r>
              <a:rPr lang="el-GR" sz="3200" dirty="0">
                <a:latin typeface="Calibri"/>
              </a:rPr>
              <a:t>τ</a:t>
            </a:r>
            <a:r>
              <a:rPr lang="en-US" sz="3200" dirty="0">
                <a:latin typeface="Calibri"/>
              </a:rPr>
              <a:t> = 35 fs, 52 </a:t>
            </a:r>
            <a:r>
              <a:rPr lang="el-GR" sz="3200" dirty="0">
                <a:latin typeface="Calibri"/>
              </a:rPr>
              <a:t>μ</a:t>
            </a:r>
            <a:r>
              <a:rPr lang="en-US" sz="3200" dirty="0">
                <a:latin typeface="Calibri"/>
              </a:rPr>
              <a:t>m FWHM</a:t>
            </a:r>
          </a:p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Beam line: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Target Normal Sheath Acceleration (TNSA)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Active plasma lens focusing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1 mm diameter </a:t>
            </a:r>
            <a:r>
              <a:rPr lang="en-US" sz="3200" dirty="0" err="1">
                <a:latin typeface="Calibri"/>
              </a:rPr>
              <a:t>Ar</a:t>
            </a:r>
            <a:r>
              <a:rPr lang="en-US" sz="3200" dirty="0">
                <a:latin typeface="Calibri"/>
              </a:rPr>
              <a:t> gas filled capillary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33 mm length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13 mm behind the tape drive target</a:t>
            </a: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~0.2% transport efficiency for protons with </a:t>
            </a:r>
            <a:r>
              <a:rPr lang="en-US" sz="3200" i="1" dirty="0">
                <a:latin typeface="Calibri"/>
              </a:rPr>
              <a:t>E</a:t>
            </a:r>
            <a:r>
              <a:rPr lang="en-US" sz="3200" dirty="0">
                <a:latin typeface="Calibri"/>
              </a:rPr>
              <a:t> &gt; 1.5 MeV</a:t>
            </a:r>
            <a:r>
              <a:rPr lang="en-US" sz="3200" i="1" dirty="0">
                <a:latin typeface="Calibri"/>
              </a:rPr>
              <a:t> </a:t>
            </a:r>
            <a:r>
              <a:rPr lang="en-US" sz="3200" dirty="0">
                <a:latin typeface="Calibri"/>
              </a:rPr>
              <a:t>	</a:t>
            </a:r>
          </a:p>
          <a:p>
            <a:pPr marL="990575" lvl="1" indent="-380990" defTabSz="609585">
              <a:defRPr/>
            </a:pPr>
            <a:endParaRPr lang="en-US" sz="3733" dirty="0"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22C4-0D01-5F86-BDAD-E2576F47F8FE}"/>
              </a:ext>
            </a:extLst>
          </p:cNvPr>
          <p:cNvSpPr txBox="1"/>
          <p:nvPr/>
        </p:nvSpPr>
        <p:spPr>
          <a:xfrm>
            <a:off x="0" y="633754"/>
            <a:ext cx="289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i="1" u="sng" dirty="0">
                <a:solidFill>
                  <a:srgbClr val="4F81BD">
                    <a:lumMod val="40000"/>
                    <a:lumOff val="60000"/>
                  </a:srgbClr>
                </a:solidFill>
                <a:latin typeface="Calibri"/>
              </a:rPr>
              <a:t>On BELLA @ Berkeley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2D7EE-456C-5C57-4387-C12B4A239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50" y="893353"/>
            <a:ext cx="5788551" cy="345470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22FF5F-5CCB-C1A9-0DDE-10B941724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749" y="4431085"/>
            <a:ext cx="5788552" cy="22846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55915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>
              <a:defRPr/>
            </a:pPr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>
                <a:defRPr/>
              </a:pPr>
              <a:t>9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A47CF-7C86-2F36-08DB-0D5DC7D65CF3}"/>
              </a:ext>
            </a:extLst>
          </p:cNvPr>
          <p:cNvSpPr txBox="1"/>
          <p:nvPr/>
        </p:nvSpPr>
        <p:spPr>
          <a:xfrm>
            <a:off x="55061" y="129178"/>
            <a:ext cx="5379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dirty="0">
                <a:solidFill>
                  <a:prstClr val="white">
                    <a:lumMod val="85000"/>
                  </a:prstClr>
                </a:solidFill>
                <a:latin typeface="Calibri"/>
              </a:rPr>
              <a:t>Variety of initiatives; some key examples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CA39D3-55AB-A5A4-FE4F-EF538958CF5E}"/>
              </a:ext>
            </a:extLst>
          </p:cNvPr>
          <p:cNvSpPr txBox="1"/>
          <p:nvPr/>
        </p:nvSpPr>
        <p:spPr>
          <a:xfrm>
            <a:off x="0" y="633754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i="1" u="sng" dirty="0">
                <a:solidFill>
                  <a:srgbClr val="4F81BD">
                    <a:lumMod val="40000"/>
                    <a:lumOff val="60000"/>
                  </a:srgbClr>
                </a:solidFill>
                <a:latin typeface="Calibri"/>
              </a:rPr>
              <a:t>On PHELIX @ GSI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1" y="1061885"/>
            <a:ext cx="304307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10.1063/1.3299391</a:t>
            </a:r>
          </a:p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10.1103/PhysRevSTAB.14.121301</a:t>
            </a:r>
          </a:p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10.1103/PhysRevSTAB.16.101302</a:t>
            </a:r>
          </a:p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DOI: 10.1103/PhysRevSTAB.17.031302</a:t>
            </a:r>
          </a:p>
          <a:p>
            <a:pPr defTabSz="609585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NIMA 909 (2018) 173–176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32B9CD-7000-2BBB-A42E-914D456A7A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8" t="4043" r="2509" b="6159"/>
          <a:stretch/>
        </p:blipFill>
        <p:spPr>
          <a:xfrm>
            <a:off x="6509961" y="793770"/>
            <a:ext cx="5568625" cy="286835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3C1503-25FF-0AD1-EE36-D7CB6EDE0317}"/>
              </a:ext>
            </a:extLst>
          </p:cNvPr>
          <p:cNvSpPr/>
          <p:nvPr/>
        </p:nvSpPr>
        <p:spPr>
          <a:xfrm>
            <a:off x="6549655" y="805736"/>
            <a:ext cx="432674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lang="en-US" sz="1400" b="1" dirty="0">
                <a:solidFill>
                  <a:prstClr val="white">
                    <a:lumMod val="50000"/>
                  </a:prstClr>
                </a:solidFill>
                <a:latin typeface="Calibri"/>
              </a:rPr>
              <a:t>LIGHT – Laser Ion Generation, Handling and Transport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2449741"/>
            <a:ext cx="6419229" cy="440825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PHELIX: 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Petawatt High-Energy Laser for Heavy Ion </a:t>
            </a:r>
            <a:r>
              <a:rPr lang="en-US" sz="3733" dirty="0" err="1">
                <a:latin typeface="Calibri"/>
              </a:rPr>
              <a:t>EXperiments</a:t>
            </a:r>
            <a:endParaRPr lang="en-US" sz="3733" dirty="0">
              <a:latin typeface="Calibri"/>
            </a:endParaRPr>
          </a:p>
          <a:p>
            <a:pPr marL="1523962" lvl="2" indent="-304792" defTabSz="609585">
              <a:defRPr/>
            </a:pPr>
            <a:r>
              <a:rPr lang="en-US" sz="3200" dirty="0">
                <a:latin typeface="Calibri"/>
              </a:rPr>
              <a:t>E &lt; 25 J, </a:t>
            </a:r>
            <a:r>
              <a:rPr lang="en-US" sz="3200" dirty="0" err="1">
                <a:latin typeface="Calibri"/>
              </a:rPr>
              <a:t>τ</a:t>
            </a:r>
            <a:r>
              <a:rPr lang="en-US" sz="3200" dirty="0">
                <a:latin typeface="Calibri"/>
              </a:rPr>
              <a:t> = 500 fs, I &gt; 10</a:t>
            </a:r>
            <a:r>
              <a:rPr lang="en-US" sz="3200" baseline="30000" dirty="0">
                <a:latin typeface="Calibri"/>
              </a:rPr>
              <a:t>19</a:t>
            </a:r>
            <a:r>
              <a:rPr lang="en-US" sz="3200" dirty="0">
                <a:latin typeface="Calibri"/>
              </a:rPr>
              <a:t> J/cm2</a:t>
            </a:r>
          </a:p>
          <a:p>
            <a:pPr marL="457189" indent="-457189" defTabSz="609585">
              <a:defRPr/>
            </a:pPr>
            <a:r>
              <a:rPr lang="en-US" sz="4267" dirty="0">
                <a:solidFill>
                  <a:prstClr val="white"/>
                </a:solidFill>
                <a:latin typeface="Calibri"/>
              </a:rPr>
              <a:t>LIGHT: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Target Normal Sheath Acceleration (TNSA)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Ion beam is collimated by a pulsed high-field solenoid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Phase rotation in RF cavity</a:t>
            </a:r>
          </a:p>
          <a:p>
            <a:pPr marL="990575" lvl="1" indent="-380990" defTabSz="609585">
              <a:defRPr/>
            </a:pPr>
            <a:r>
              <a:rPr lang="en-US" sz="3733" dirty="0">
                <a:latin typeface="Calibri"/>
              </a:rPr>
              <a:t>Final focus with a second pulsed high-field solenoid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1FB145B-6DBA-8071-C0A9-7518BB306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960" y="3705098"/>
            <a:ext cx="5568625" cy="22868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89DD9-1433-56EF-AC00-CEAB04FFD6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963"/>
          <a:stretch/>
        </p:blipFill>
        <p:spPr>
          <a:xfrm>
            <a:off x="8448758" y="5340174"/>
            <a:ext cx="1796884" cy="144811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47E8BA7-2E94-CE8A-9044-B9419A5AAE0D}"/>
              </a:ext>
            </a:extLst>
          </p:cNvPr>
          <p:cNvSpPr/>
          <p:nvPr/>
        </p:nvSpPr>
        <p:spPr>
          <a:xfrm>
            <a:off x="6668740" y="3367303"/>
            <a:ext cx="5285091" cy="256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609585">
              <a:defRPr/>
            </a:pPr>
            <a:r>
              <a:rPr lang="en-US" sz="1067" b="1" dirty="0">
                <a:solidFill>
                  <a:prstClr val="black"/>
                </a:solidFill>
                <a:latin typeface="Calibri"/>
              </a:rPr>
              <a:t>https://</a:t>
            </a:r>
            <a:r>
              <a:rPr lang="en-US" sz="1067" b="1" dirty="0" err="1">
                <a:solidFill>
                  <a:prstClr val="black"/>
                </a:solidFill>
                <a:latin typeface="Calibri"/>
              </a:rPr>
              <a:t>www.gsi.de</a:t>
            </a:r>
            <a:r>
              <a:rPr lang="en-US" sz="1067" b="1" dirty="0">
                <a:solidFill>
                  <a:prstClr val="black"/>
                </a:solidFill>
                <a:latin typeface="Calibri"/>
              </a:rPr>
              <a:t>/work/</a:t>
            </a:r>
            <a:r>
              <a:rPr lang="en-US" sz="1067" b="1" dirty="0" err="1">
                <a:solidFill>
                  <a:prstClr val="black"/>
                </a:solidFill>
                <a:latin typeface="Calibri"/>
              </a:rPr>
              <a:t>forschung</a:t>
            </a:r>
            <a:r>
              <a:rPr lang="en-US" sz="1067" b="1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067" b="1" dirty="0" err="1">
                <a:solidFill>
                  <a:prstClr val="black"/>
                </a:solidFill>
                <a:latin typeface="Calibri"/>
              </a:rPr>
              <a:t>appamml</a:t>
            </a:r>
            <a:r>
              <a:rPr lang="en-US" sz="1067" b="1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067" b="1" dirty="0" err="1">
                <a:solidFill>
                  <a:prstClr val="black"/>
                </a:solidFill>
                <a:latin typeface="Calibri"/>
              </a:rPr>
              <a:t>plasmaphysikphelix</a:t>
            </a:r>
            <a:r>
              <a:rPr lang="en-US" sz="1067" b="1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067" b="1" dirty="0" err="1">
                <a:solidFill>
                  <a:prstClr val="black"/>
                </a:solidFill>
                <a:latin typeface="Calibri"/>
              </a:rPr>
              <a:t>experimente</a:t>
            </a:r>
            <a:r>
              <a:rPr lang="en-US" sz="1067" b="1" dirty="0">
                <a:solidFill>
                  <a:prstClr val="black"/>
                </a:solidFill>
                <a:latin typeface="Calibri"/>
              </a:rPr>
              <a:t>/light</a:t>
            </a:r>
          </a:p>
        </p:txBody>
      </p:sp>
    </p:spTree>
    <p:extLst>
      <p:ext uri="{BB962C8B-B14F-4D97-AF65-F5344CB8AC3E}">
        <p14:creationId xmlns:p14="http://schemas.microsoft.com/office/powerpoint/2010/main" val="21105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1042</TotalTime>
  <Words>1353</Words>
  <Application>Microsoft Macintosh PowerPoint</Application>
  <PresentationFormat>Widescreen</PresentationFormat>
  <Paragraphs>204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1_KL-standard-black</vt:lpstr>
      <vt:lpstr>Update and news</vt:lpstr>
      <vt:lpstr>Upcoming conference and Abstract</vt:lpstr>
      <vt:lpstr>PowerPoint Presentation</vt:lpstr>
      <vt:lpstr>UKRI Infrastructure Fund</vt:lpstr>
      <vt:lpstr>Timeline</vt:lpstr>
      <vt:lpstr>PowerPoint Presentation</vt:lpstr>
      <vt:lpstr>Laser-driven beams for rbio: example 1</vt:lpstr>
      <vt:lpstr>Laser-driven beams for rbio: example 2</vt:lpstr>
      <vt:lpstr>Capture</vt:lpstr>
      <vt:lpstr>Capture</vt:lpstr>
      <vt:lpstr>ELIMAIA-ELIMED</vt:lpstr>
      <vt:lpstr>Prepare for discussion of PoP experiment in September</vt:lpstr>
      <vt:lpstr>Skeleton project plan document</vt:lpstr>
      <vt:lpstr>Process document</vt:lpstr>
      <vt:lpstr>PowerPoint Presentation</vt:lpstr>
      <vt:lpstr>Activities</vt:lpstr>
      <vt:lpstr>5-year plan (CCAP-TN-10; Jun22)</vt:lpstr>
      <vt:lpstr>Activities cont.</vt:lpstr>
      <vt:lpstr>Update and immediate next step</vt:lpstr>
      <vt:lpstr>Planning: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67</cp:revision>
  <dcterms:created xsi:type="dcterms:W3CDTF">2022-02-08T12:34:24Z</dcterms:created>
  <dcterms:modified xsi:type="dcterms:W3CDTF">2023-08-01T12:46:26Z</dcterms:modified>
</cp:coreProperties>
</file>