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6" r:id="rId3"/>
    <p:sldId id="291" r:id="rId4"/>
    <p:sldId id="292" r:id="rId5"/>
    <p:sldId id="288" r:id="rId6"/>
    <p:sldId id="293" r:id="rId7"/>
    <p:sldId id="294" r:id="rId8"/>
    <p:sldId id="29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34"/>
    <p:restoredTop sz="94694"/>
  </p:normalViewPr>
  <p:slideViewPr>
    <p:cSldViewPr snapToGrid="0" snapToObjects="1">
      <p:cViewPr varScale="1">
        <p:scale>
          <a:sx n="133" d="100"/>
          <a:sy n="133" d="100"/>
        </p:scale>
        <p:origin x="440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11 July,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7/11/23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cap.hep.ph.ic.ac.uk/trac/raw-attachment/wiki/Communication/Notes/CCAP-TN-10-LhARA-ITRF-proposal-annex.pdf" TargetMode="External"/><Relationship Id="rId2" Type="http://schemas.openxmlformats.org/officeDocument/2006/relationships/hyperlink" Target="https://ccap.hep.ph.ic.ac.uk/trac/raw-attachment/wiki/Communication/Notes/CCAP-TN-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Preparation of second</a:t>
            </a:r>
            <a:br>
              <a:rPr lang="en-US" dirty="0"/>
            </a:br>
            <a:r>
              <a:rPr lang="en-US" dirty="0"/>
              <a:t>UKRI Infrastructure Fund</a:t>
            </a:r>
            <a:br>
              <a:rPr lang="en-US" dirty="0"/>
            </a:br>
            <a:r>
              <a:rPr lang="en-US" dirty="0"/>
              <a:t>Preliminary Activity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23DB-118D-0CA4-93CD-CE3E9F1E5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UKRI Infrastructure Fund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46D9F-6BCD-2E18-8A48-A7A69F967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2788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Following a variety of discussions, now committed to:</a:t>
            </a:r>
          </a:p>
          <a:p>
            <a:pPr lvl="1"/>
            <a:r>
              <a:rPr lang="en-US" dirty="0"/>
              <a:t>Proposal a second UKRI Infrastructure Fund Preliminary Activity  </a:t>
            </a:r>
          </a:p>
          <a:p>
            <a:r>
              <a:rPr lang="en-US" dirty="0"/>
              <a:t>IF Proforma Deadline, 21Jul23</a:t>
            </a:r>
          </a:p>
          <a:p>
            <a:pPr lvl="1"/>
            <a:r>
              <a:rPr lang="en-US" dirty="0"/>
              <a:t>Build on our 5-year plan:</a:t>
            </a:r>
          </a:p>
          <a:p>
            <a:pPr lvl="2"/>
            <a:r>
              <a:rPr lang="en-US" dirty="0">
                <a:hlinkClick r:id="rId2"/>
              </a:rPr>
              <a:t>Full-five year proposal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Annex defining work to be carried out in Preliminary Activity</a:t>
            </a:r>
            <a:endParaRPr lang="en-US" dirty="0"/>
          </a:p>
        </p:txBody>
      </p:sp>
      <p:pic>
        <p:nvPicPr>
          <p:cNvPr id="4" name="Picture 3" descr="A screenshot of a website&#10;&#10;Description automatically generated with low confidence">
            <a:extLst>
              <a:ext uri="{FF2B5EF4-FFF2-40B4-BE49-F238E27FC236}">
                <a16:creationId xmlns:a16="http://schemas.microsoft.com/office/drawing/2014/main" id="{C6B10BFD-BE3C-92E0-59F1-8D2D5E38B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1297" y="3327132"/>
            <a:ext cx="6431224" cy="34178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BB4D61-4D81-7C24-8ACF-3B30B09A26C4}"/>
              </a:ext>
            </a:extLst>
          </p:cNvPr>
          <p:cNvSpPr txBox="1"/>
          <p:nvPr/>
        </p:nvSpPr>
        <p:spPr>
          <a:xfrm>
            <a:off x="7055046" y="4270301"/>
            <a:ext cx="20201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Wave 4: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Call opens: 02Oct23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Decision.  : 01Mar24</a:t>
            </a:r>
          </a:p>
          <a:p>
            <a:r>
              <a:rPr 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Funding    : 01Oct24</a:t>
            </a:r>
          </a:p>
        </p:txBody>
      </p:sp>
    </p:spTree>
    <p:extLst>
      <p:ext uri="{BB962C8B-B14F-4D97-AF65-F5344CB8AC3E}">
        <p14:creationId xmlns:p14="http://schemas.microsoft.com/office/powerpoint/2010/main" val="603399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13" y="689821"/>
            <a:ext cx="10691974" cy="60331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7130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9C328-3AE5-C2D3-89B0-664A3D845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40080"/>
            <a:ext cx="5534526" cy="62077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1:</a:t>
            </a:r>
          </a:p>
          <a:p>
            <a:r>
              <a:rPr lang="en-US" dirty="0" err="1"/>
              <a:t>ASTeC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Clear partner!  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Jim Clarke (Director) Massimo Noro, Hywel Owen </a:t>
            </a:r>
          </a:p>
          <a:p>
            <a:r>
              <a:rPr lang="en-US" dirty="0"/>
              <a:t>CLF &amp; EPAC (new news):</a:t>
            </a:r>
          </a:p>
          <a:p>
            <a:pPr lvl="1"/>
            <a:r>
              <a:rPr lang="en-US" dirty="0"/>
              <a:t>Discussion with Paul Collier:</a:t>
            </a:r>
          </a:p>
          <a:p>
            <a:pPr lvl="2"/>
            <a:r>
              <a:rPr lang="en-US" dirty="0"/>
              <a:t>06Jul23: (KL, R. </a:t>
            </a:r>
            <a:r>
              <a:rPr lang="en-US" dirty="0" err="1"/>
              <a:t>Pattathil</a:t>
            </a:r>
            <a:r>
              <a:rPr lang="en-US" dirty="0"/>
              <a:t>); </a:t>
            </a:r>
          </a:p>
          <a:p>
            <a:pPr lvl="3"/>
            <a:r>
              <a:rPr lang="en-US" dirty="0"/>
              <a:t>PC indicated support and encouraged us to find the way forward together</a:t>
            </a:r>
          </a:p>
          <a:p>
            <a:pPr lvl="3"/>
            <a:r>
              <a:rPr lang="en-US" dirty="0"/>
              <a:t>Synergy: </a:t>
            </a:r>
            <a:r>
              <a:rPr lang="en-US" dirty="0" err="1"/>
              <a:t>LhARA</a:t>
            </a:r>
            <a:r>
              <a:rPr lang="en-US" dirty="0"/>
              <a:t> source and capture and EPAC short focal length:</a:t>
            </a:r>
          </a:p>
          <a:p>
            <a:pPr lvl="4"/>
            <a:r>
              <a:rPr lang="en-US" dirty="0"/>
              <a:t>EPAC short focal length would like permanent magnet quadrupole transport lattice</a:t>
            </a:r>
          </a:p>
          <a:p>
            <a:pPr lvl="4"/>
            <a:r>
              <a:rPr lang="en-US" dirty="0"/>
              <a:t>I offered our help; we need to look at permanent magnet solution as due diligence</a:t>
            </a:r>
          </a:p>
          <a:p>
            <a:pPr lvl="1"/>
            <a:r>
              <a:rPr lang="en-US" dirty="0"/>
              <a:t>Contacts: </a:t>
            </a:r>
          </a:p>
          <a:p>
            <a:pPr lvl="2"/>
            <a:r>
              <a:rPr lang="en-US" dirty="0"/>
              <a:t>Hamad Ahmed (short focal length b/line lead)</a:t>
            </a:r>
          </a:p>
          <a:p>
            <a:pPr lvl="2"/>
            <a:r>
              <a:rPr lang="en-US" dirty="0"/>
              <a:t>Rajeev </a:t>
            </a:r>
            <a:r>
              <a:rPr lang="en-US" dirty="0" err="1"/>
              <a:t>Pattathil</a:t>
            </a:r>
            <a:endParaRPr lang="en-US" dirty="0"/>
          </a:p>
          <a:p>
            <a:r>
              <a:rPr lang="en-US" dirty="0"/>
              <a:t>Mary Lyon Centre:</a:t>
            </a:r>
          </a:p>
          <a:p>
            <a:pPr lvl="1"/>
            <a:r>
              <a:rPr lang="en-US" dirty="0"/>
              <a:t>Contact (Director):</a:t>
            </a:r>
          </a:p>
          <a:p>
            <a:pPr lvl="2"/>
            <a:r>
              <a:rPr lang="en-US" dirty="0"/>
              <a:t>S. Wells</a:t>
            </a:r>
          </a:p>
          <a:p>
            <a:pPr lvl="1"/>
            <a:r>
              <a:rPr lang="en-US" dirty="0"/>
              <a:t>Strong support in recent discussions</a:t>
            </a:r>
          </a:p>
          <a:p>
            <a:pPr lvl="1"/>
            <a:r>
              <a:rPr lang="en-US" dirty="0"/>
              <a:t>I contacted MS once more to initiate discussion of what resources may be required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B9D60FE-5397-9132-E825-4E69BB64D577}"/>
              </a:ext>
            </a:extLst>
          </p:cNvPr>
          <p:cNvSpPr txBox="1">
            <a:spLocks/>
          </p:cNvSpPr>
          <p:nvPr/>
        </p:nvSpPr>
        <p:spPr>
          <a:xfrm>
            <a:off x="5985164" y="613163"/>
            <a:ext cx="6206836" cy="6207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i="1" u="sng" dirty="0">
                <a:solidFill>
                  <a:schemeClr val="accent4">
                    <a:lumMod val="50000"/>
                  </a:schemeClr>
                </a:solidFill>
              </a:rPr>
              <a:t>Preparation 2:</a:t>
            </a:r>
          </a:p>
          <a:p>
            <a:r>
              <a:rPr lang="en-US" dirty="0"/>
              <a:t>ISIS:</a:t>
            </a:r>
          </a:p>
          <a:p>
            <a:pPr lvl="1"/>
            <a:r>
              <a:rPr lang="en-US" dirty="0"/>
              <a:t>Ongoing relationship, lead contact John Thomason:</a:t>
            </a:r>
          </a:p>
          <a:p>
            <a:pPr lvl="1"/>
            <a:r>
              <a:rPr lang="en-US" dirty="0"/>
              <a:t>Synergy FETS FFA / </a:t>
            </a:r>
            <a:r>
              <a:rPr lang="en-US" dirty="0" err="1"/>
              <a:t>LhARA</a:t>
            </a:r>
            <a:r>
              <a:rPr lang="en-US" dirty="0"/>
              <a:t> FFA</a:t>
            </a:r>
          </a:p>
          <a:p>
            <a:pPr lvl="1"/>
            <a:r>
              <a:rPr lang="en-US" dirty="0"/>
              <a:t>Now building on discussions from last month or two:</a:t>
            </a:r>
          </a:p>
          <a:p>
            <a:pPr lvl="2"/>
            <a:r>
              <a:rPr lang="en-US" dirty="0"/>
              <a:t>Stronger collaboration under development</a:t>
            </a:r>
          </a:p>
          <a:p>
            <a:r>
              <a:rPr lang="en-US" dirty="0"/>
              <a:t>PPD:</a:t>
            </a:r>
          </a:p>
          <a:p>
            <a:pPr lvl="1"/>
            <a:r>
              <a:rPr lang="en-US" dirty="0"/>
              <a:t>Contacts:</a:t>
            </a:r>
          </a:p>
          <a:p>
            <a:pPr lvl="2"/>
            <a:r>
              <a:rPr lang="en-US" dirty="0"/>
              <a:t>KL, Ben Smart</a:t>
            </a:r>
          </a:p>
          <a:p>
            <a:pPr lvl="1"/>
            <a:r>
              <a:rPr lang="en-US" dirty="0"/>
              <a:t>Expertise in instrumentation, diagnostics, DAQ, trigger, real-time processing</a:t>
            </a:r>
          </a:p>
          <a:p>
            <a:pPr lvl="1"/>
            <a:r>
              <a:rPr lang="en-US" dirty="0"/>
              <a:t>Contribution being developed to ion-acoustic imaging</a:t>
            </a:r>
          </a:p>
          <a:p>
            <a:r>
              <a:rPr lang="en-US" dirty="0"/>
              <a:t>Technology Department:</a:t>
            </a:r>
          </a:p>
          <a:p>
            <a:pPr lvl="1"/>
            <a:r>
              <a:rPr lang="en-US" dirty="0"/>
              <a:t>Contact (Director): A. </a:t>
            </a:r>
            <a:r>
              <a:rPr lang="en-US" dirty="0" err="1"/>
              <a:t>Orlowska</a:t>
            </a:r>
            <a:endParaRPr lang="en-US" dirty="0"/>
          </a:p>
          <a:p>
            <a:pPr lvl="1"/>
            <a:r>
              <a:rPr lang="en-US" dirty="0"/>
              <a:t>I contacted AO to set up a meeting to discuss</a:t>
            </a:r>
          </a:p>
          <a:p>
            <a:pPr lvl="1"/>
            <a:r>
              <a:rPr lang="en-US" dirty="0"/>
              <a:t>Import to plan work with TD</a:t>
            </a:r>
          </a:p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collaboration:</a:t>
            </a:r>
          </a:p>
          <a:p>
            <a:pPr lvl="1"/>
            <a:r>
              <a:rPr lang="en-US" dirty="0"/>
              <a:t>Author and institute refresh underway:</a:t>
            </a:r>
          </a:p>
          <a:p>
            <a:pPr lvl="2"/>
            <a:r>
              <a:rPr lang="en-US" dirty="0"/>
              <a:t>KL/T. Greenshaw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4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362E-89EB-3AAD-0BB9-685C6DB3C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5-year plan (CCAP-TN-10; Jun22)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499F1-7519-BC76-CDDB-6FF7949A5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64" y="641179"/>
            <a:ext cx="10818075" cy="55756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A7D895-A9C0-AEBA-A8D6-D13747CAB1E2}"/>
              </a:ext>
            </a:extLst>
          </p:cNvPr>
          <p:cNvSpPr/>
          <p:nvPr/>
        </p:nvSpPr>
        <p:spPr>
          <a:xfrm>
            <a:off x="4397339" y="640080"/>
            <a:ext cx="3071973" cy="59970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D3461E-2896-3019-39CC-2BC9EBB24E8F}"/>
              </a:ext>
            </a:extLst>
          </p:cNvPr>
          <p:cNvSpPr txBox="1"/>
          <p:nvPr/>
        </p:nvSpPr>
        <p:spPr>
          <a:xfrm>
            <a:off x="4749475" y="6242297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Preliminary Activity “1”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E563B7-E299-4277-7B64-3923B7970B81}"/>
              </a:ext>
            </a:extLst>
          </p:cNvPr>
          <p:cNvSpPr/>
          <p:nvPr/>
        </p:nvSpPr>
        <p:spPr>
          <a:xfrm>
            <a:off x="7469312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7ECB32-1D5F-B6E4-17EE-F90F38A7AAE3}"/>
              </a:ext>
            </a:extLst>
          </p:cNvPr>
          <p:cNvSpPr txBox="1"/>
          <p:nvPr/>
        </p:nvSpPr>
        <p:spPr>
          <a:xfrm>
            <a:off x="8533634" y="6237369"/>
            <a:ext cx="243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Preliminary Activity “2”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809404-6027-3970-8458-262A8AF78ABC}"/>
              </a:ext>
            </a:extLst>
          </p:cNvPr>
          <p:cNvSpPr/>
          <p:nvPr/>
        </p:nvSpPr>
        <p:spPr>
          <a:xfrm>
            <a:off x="7459038" y="642545"/>
            <a:ext cx="4243227" cy="599702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00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A9543-297C-26D0-32E3-CB030660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cont.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47D577-50F0-E70D-0880-3ADEAE869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Initial discussion of project planning:</a:t>
            </a:r>
          </a:p>
          <a:p>
            <a:pPr lvl="1"/>
            <a:r>
              <a:rPr lang="en-US" dirty="0"/>
              <a:t>Second Preliminary Activity; project years 3, 4, 5, (&amp;6):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three years of second </a:t>
            </a:r>
            <a:r>
              <a:rPr lang="en-US" dirty="0" err="1"/>
              <a:t>LhARA</a:t>
            </a:r>
            <a:r>
              <a:rPr lang="en-US" dirty="0"/>
              <a:t> five-year plan</a:t>
            </a:r>
          </a:p>
          <a:p>
            <a:pPr lvl="2"/>
            <a:r>
              <a:rPr lang="en-US" i="1" u="sng" dirty="0">
                <a:solidFill>
                  <a:srgbClr val="FF0000"/>
                </a:solidFill>
              </a:rPr>
              <a:t>NEW!</a:t>
            </a:r>
            <a:r>
              <a:rPr lang="en-US" dirty="0"/>
              <a:t> Propose 2 principal milestones: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4: </a:t>
            </a:r>
          </a:p>
          <a:p>
            <a:pPr lvl="4"/>
            <a:r>
              <a:rPr lang="en-US" dirty="0"/>
              <a:t>Prototype experiment milestones and advancement:</a:t>
            </a:r>
          </a:p>
          <a:p>
            <a:pPr lvl="5"/>
            <a:r>
              <a:rPr lang="en-US" dirty="0"/>
              <a:t>Source, Gabor lens, ion-acoustic, magnet/cavity design, TDR progress, …</a:t>
            </a:r>
          </a:p>
          <a:p>
            <a:pPr lvl="4"/>
            <a:r>
              <a:rPr lang="en-US" dirty="0"/>
              <a:t>Proof-of-principle experiment #1:</a:t>
            </a:r>
          </a:p>
          <a:p>
            <a:pPr lvl="5"/>
            <a:r>
              <a:rPr lang="en-US" dirty="0"/>
              <a:t>Can we agree an appropriate set of components to allow initial, “</a:t>
            </a:r>
            <a:r>
              <a:rPr lang="en-US" i="1" dirty="0"/>
              <a:t>meaningful”</a:t>
            </a:r>
            <a:r>
              <a:rPr lang="en-US" dirty="0"/>
              <a:t> biological experts to be carried out</a:t>
            </a:r>
          </a:p>
          <a:p>
            <a:pPr lvl="3"/>
            <a:r>
              <a:rPr lang="en-US" dirty="0"/>
              <a:t>End </a:t>
            </a:r>
            <a:r>
              <a:rPr lang="en-US" dirty="0" err="1"/>
              <a:t>Yr</a:t>
            </a:r>
            <a:r>
              <a:rPr lang="en-US" dirty="0"/>
              <a:t> 5/6: </a:t>
            </a:r>
          </a:p>
          <a:p>
            <a:pPr lvl="4"/>
            <a:r>
              <a:rPr lang="en-US" dirty="0"/>
              <a:t>Prototype advancement milestones</a:t>
            </a:r>
          </a:p>
          <a:p>
            <a:pPr lvl="4"/>
            <a:r>
              <a:rPr lang="en-US" dirty="0"/>
              <a:t>First results from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  <a:p>
            <a:r>
              <a:rPr lang="en-US" dirty="0"/>
              <a:t>C. Whyte:</a:t>
            </a:r>
          </a:p>
          <a:p>
            <a:pPr lvl="1"/>
            <a:r>
              <a:rPr lang="en-US" dirty="0"/>
              <a:t>Initiated review of project plan</a:t>
            </a:r>
          </a:p>
          <a:p>
            <a:pPr lvl="2"/>
            <a:r>
              <a:rPr lang="en-US" dirty="0"/>
              <a:t>Significant step up in resources and activity</a:t>
            </a:r>
          </a:p>
          <a:p>
            <a:pPr lvl="2"/>
            <a:r>
              <a:rPr lang="en-US" dirty="0"/>
              <a:t>We have a good plan, now we need to develop it …</a:t>
            </a:r>
          </a:p>
        </p:txBody>
      </p:sp>
    </p:spTree>
    <p:extLst>
      <p:ext uri="{BB962C8B-B14F-4D97-AF65-F5344CB8AC3E}">
        <p14:creationId xmlns:p14="http://schemas.microsoft.com/office/powerpoint/2010/main" val="2563932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0E097-63BB-253A-DD29-D7846C76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and immediate 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4653C-896F-6013-8B99-FBF1485B2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Friday 07Jul23: DL:</a:t>
            </a:r>
          </a:p>
          <a:p>
            <a:pPr lvl="1"/>
            <a:r>
              <a:rPr lang="en-US" dirty="0"/>
              <a:t>J. Clarke, H. Owen, M. Noro, KL, C. Whyte met:</a:t>
            </a:r>
          </a:p>
          <a:p>
            <a:pPr lvl="2"/>
            <a:r>
              <a:rPr lang="en-US" dirty="0"/>
              <a:t>Agreed:</a:t>
            </a:r>
          </a:p>
          <a:p>
            <a:pPr lvl="3"/>
            <a:r>
              <a:rPr lang="en-US" dirty="0"/>
              <a:t>To pitch Preliminary Activity 2 to UKRI Infrastructure Fund</a:t>
            </a:r>
          </a:p>
          <a:p>
            <a:pPr lvl="3"/>
            <a:r>
              <a:rPr lang="en-US" dirty="0"/>
              <a:t>To pitch 3 or 4 year </a:t>
            </a:r>
            <a:r>
              <a:rPr lang="en-US" dirty="0" err="1"/>
              <a:t>programme</a:t>
            </a:r>
            <a:r>
              <a:rPr lang="en-US" dirty="0"/>
              <a:t> with a value of £18M--£20M</a:t>
            </a:r>
          </a:p>
          <a:p>
            <a:pPr lvl="4"/>
            <a:r>
              <a:rPr lang="en-US" dirty="0"/>
              <a:t>J. Clarke encouraged consideration of 4 year plan that delivered years 3—5 of our initial 5-year plan</a:t>
            </a:r>
          </a:p>
          <a:p>
            <a:r>
              <a:rPr lang="en-US" dirty="0"/>
              <a:t>Proforma preparation:</a:t>
            </a:r>
          </a:p>
          <a:p>
            <a:pPr lvl="1"/>
            <a:r>
              <a:rPr lang="en-US" dirty="0"/>
              <a:t>Started, then stalled for this meeting preparation!</a:t>
            </a:r>
          </a:p>
          <a:p>
            <a:pPr lvl="2"/>
            <a:r>
              <a:rPr lang="en-US" dirty="0"/>
              <a:t>Call it “ongoing”!</a:t>
            </a:r>
          </a:p>
          <a:p>
            <a:r>
              <a:rPr lang="en-US" dirty="0"/>
              <a:t>18Jul23 meeting with D. Newbold:</a:t>
            </a:r>
          </a:p>
          <a:p>
            <a:pPr lvl="1"/>
            <a:r>
              <a:rPr lang="en-US" dirty="0" err="1"/>
              <a:t>J.Clarke</a:t>
            </a:r>
            <a:r>
              <a:rPr lang="en-US" dirty="0"/>
              <a:t>, </a:t>
            </a:r>
            <a:r>
              <a:rPr lang="en-US" dirty="0" err="1"/>
              <a:t>A.Giacca</a:t>
            </a:r>
            <a:r>
              <a:rPr lang="en-US"/>
              <a:t>, M</a:t>
            </a:r>
            <a:r>
              <a:rPr lang="en-US" dirty="0" err="1"/>
              <a:t>.Noro</a:t>
            </a:r>
            <a:r>
              <a:rPr lang="en-US" dirty="0"/>
              <a:t>, KL:</a:t>
            </a:r>
          </a:p>
          <a:p>
            <a:pPr lvl="2"/>
            <a:r>
              <a:rPr lang="en-US" dirty="0"/>
              <a:t>Goal is to get advice on 3 vs 4 years, feedback on pitch, …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6599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86060-3ACD-B405-57AB-6929C77B7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9204DF-3404-1CF2-9674-8BE99FB61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810" y="640080"/>
            <a:ext cx="5247189" cy="6217919"/>
          </a:xfrm>
        </p:spPr>
        <p:txBody>
          <a:bodyPr>
            <a:normAutofit fontScale="92500"/>
          </a:bodyPr>
          <a:lstStyle/>
          <a:p>
            <a:r>
              <a:rPr lang="en-US" dirty="0"/>
              <a:t>Will deliver proforma by 21Jul23:</a:t>
            </a:r>
          </a:p>
          <a:p>
            <a:pPr lvl="1"/>
            <a:r>
              <a:rPr lang="en-US" dirty="0"/>
              <a:t>Implies block financial profile</a:t>
            </a:r>
          </a:p>
          <a:p>
            <a:r>
              <a:rPr lang="en-US" dirty="0"/>
              <a:t>Second 5-year project plan/proposal then will be developed:</a:t>
            </a:r>
          </a:p>
          <a:p>
            <a:pPr lvl="1"/>
            <a:r>
              <a:rPr lang="en-US" dirty="0"/>
              <a:t>To be ready Sep/Oct ’23</a:t>
            </a:r>
          </a:p>
          <a:p>
            <a:r>
              <a:rPr lang="en-US" dirty="0"/>
              <a:t>EB/PMB:</a:t>
            </a:r>
          </a:p>
          <a:p>
            <a:pPr lvl="1"/>
            <a:r>
              <a:rPr lang="en-US" dirty="0"/>
              <a:t>Will bring forward a short document to supplement proforma laying out the steps for the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E6F2CB-325A-5EE8-90A2-8F3B260F7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02" y="1534209"/>
            <a:ext cx="6715902" cy="3789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1FBB1C-B122-0A34-16EF-8A436894A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02" y="85090"/>
            <a:ext cx="52070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6871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907</TotalTime>
  <Words>636</Words>
  <Application>Microsoft Macintosh PowerPoint</Application>
  <PresentationFormat>Widescreen</PresentationFormat>
  <Paragraphs>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Preparation of second UKRI Infrastructure Fund Preliminary Activity</vt:lpstr>
      <vt:lpstr>UKRI Infrastructure Fund</vt:lpstr>
      <vt:lpstr>Timeline</vt:lpstr>
      <vt:lpstr>Activities</vt:lpstr>
      <vt:lpstr>5-year plan (CCAP-TN-10; Jun22)</vt:lpstr>
      <vt:lpstr>Activities cont.</vt:lpstr>
      <vt:lpstr>Update and immediate next step</vt:lpstr>
      <vt:lpstr>Planning: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59</cp:revision>
  <dcterms:created xsi:type="dcterms:W3CDTF">2022-02-08T12:34:24Z</dcterms:created>
  <dcterms:modified xsi:type="dcterms:W3CDTF">2023-07-11T10:27:22Z</dcterms:modified>
</cp:coreProperties>
</file>