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5" r:id="rId3"/>
    <p:sldId id="286" r:id="rId4"/>
    <p:sldId id="288" r:id="rId5"/>
    <p:sldId id="289" r:id="rId6"/>
    <p:sldId id="287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26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168" y="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4 July,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10-LhARA-ITRF-proposal-annex.pdf" TargetMode="External"/><Relationship Id="rId2" Type="http://schemas.openxmlformats.org/officeDocument/2006/relationships/hyperlink" Target="https://ccap.hep.ph.ic.ac.uk/trac/raw-attachment/wiki/Communication/Notes/CCAP-TN-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458F37-2779-2E53-7DDE-3F03FECDE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322" y="0"/>
            <a:ext cx="4509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146897-DADD-74EC-58F8-594686ED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x-council call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26954B-E3EE-4E5D-4845-56A50189C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919470"/>
            <a:ext cx="12192000" cy="39385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Clear opportunity!</a:t>
            </a:r>
          </a:p>
          <a:p>
            <a:r>
              <a:rPr lang="en-US" dirty="0"/>
              <a:t>Ideas:</a:t>
            </a:r>
          </a:p>
          <a:p>
            <a:pPr lvl="1"/>
            <a:r>
              <a:rPr lang="en-US" dirty="0" err="1"/>
              <a:t>Spacial</a:t>
            </a:r>
            <a:r>
              <a:rPr lang="en-US" dirty="0"/>
              <a:t> transcriptomics in</a:t>
            </a:r>
            <a:br>
              <a:rPr lang="en-US" dirty="0"/>
            </a:br>
            <a:r>
              <a:rPr lang="en-US" dirty="0"/>
              <a:t>instrumented cell cultures</a:t>
            </a:r>
          </a:p>
          <a:p>
            <a:pPr lvl="2"/>
            <a:r>
              <a:rPr lang="en-US" dirty="0"/>
              <a:t>Prove principle of ion acoustic w\ culture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Capture; the future of radiation biology and PBT</a:t>
            </a:r>
          </a:p>
          <a:p>
            <a:pPr lvl="1"/>
            <a:r>
              <a:rPr lang="en-US" dirty="0"/>
              <a:t>Advanced spectroscopic techniques (!), TG, PW</a:t>
            </a:r>
          </a:p>
          <a:p>
            <a:pPr lvl="1"/>
            <a:r>
              <a:rPr lang="en-US" dirty="0"/>
              <a:t>…</a:t>
            </a:r>
          </a:p>
        </p:txBody>
      </p:sp>
      <p:pic>
        <p:nvPicPr>
          <p:cNvPr id="7" name="Picture 6" descr="A diagram of different types of cells&#10;&#10;Description automatically generated with low confidence">
            <a:extLst>
              <a:ext uri="{FF2B5EF4-FFF2-40B4-BE49-F238E27FC236}">
                <a16:creationId xmlns:a16="http://schemas.microsoft.com/office/drawing/2014/main" id="{AA649F66-4F6B-CDAC-F672-7D84EFCBC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392" y="2403836"/>
            <a:ext cx="4654735" cy="288279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BD4F6A3D-BBAF-DE48-F86C-92C4E0F93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16" y="0"/>
            <a:ext cx="5095664" cy="2709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261DDE-F9FB-6E35-0F9F-5F4D158B9771}"/>
              </a:ext>
            </a:extLst>
          </p:cNvPr>
          <p:cNvSpPr/>
          <p:nvPr/>
        </p:nvSpPr>
        <p:spPr>
          <a:xfrm>
            <a:off x="3697202" y="1958535"/>
            <a:ext cx="1398780" cy="353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1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23DB-118D-0CA4-93CD-CE3E9F1E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Bid for continuation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D9F-6BCD-2E18-8A48-A7A69F967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Discussions initiated:</a:t>
            </a:r>
          </a:p>
          <a:p>
            <a:pPr lvl="1"/>
            <a:r>
              <a:rPr lang="en-US" dirty="0"/>
              <a:t>Submit request for follow-on funding to </a:t>
            </a:r>
            <a:br>
              <a:rPr lang="en-US" dirty="0"/>
            </a:br>
            <a:r>
              <a:rPr lang="en-US" dirty="0"/>
              <a:t>Infrastructure Fund </a:t>
            </a:r>
            <a:br>
              <a:rPr lang="en-US" dirty="0"/>
            </a:br>
            <a:r>
              <a:rPr lang="en-US" dirty="0"/>
              <a:t>Wave 4? </a:t>
            </a:r>
          </a:p>
          <a:p>
            <a:r>
              <a:rPr lang="en-US" dirty="0"/>
              <a:t>Recent update:</a:t>
            </a:r>
          </a:p>
          <a:p>
            <a:pPr lvl="1"/>
            <a:r>
              <a:rPr lang="en-US" dirty="0"/>
              <a:t>Likely that there will be:</a:t>
            </a:r>
            <a:br>
              <a:rPr lang="en-US" dirty="0"/>
            </a:br>
            <a:r>
              <a:rPr lang="en-US" dirty="0"/>
              <a:t>	</a:t>
            </a:r>
            <a:r>
              <a:rPr lang="en-US" i="1" u="sng" dirty="0">
                <a:solidFill>
                  <a:srgbClr val="FF0000"/>
                </a:solidFill>
              </a:rPr>
              <a:t>Preliminary +</a:t>
            </a:r>
          </a:p>
          <a:p>
            <a:pPr lvl="2"/>
            <a:r>
              <a:rPr lang="en-US" dirty="0"/>
              <a:t>This has access to larger resource</a:t>
            </a:r>
          </a:p>
          <a:p>
            <a:r>
              <a:rPr lang="en-US" dirty="0"/>
              <a:t>Next steps; build on our 5-year plan:</a:t>
            </a:r>
          </a:p>
          <a:p>
            <a:pPr lvl="2"/>
            <a:r>
              <a:rPr lang="en-US" dirty="0">
                <a:hlinkClick r:id="rId2"/>
              </a:rPr>
              <a:t>Full-five year proposal</a:t>
            </a:r>
            <a:endParaRPr lang="en-US" dirty="0"/>
          </a:p>
          <a:p>
            <a:pPr lvl="2"/>
            <a:r>
              <a:rPr lang="en-US" dirty="0">
                <a:hlinkClick r:id="rId3"/>
              </a:rPr>
              <a:t>Annex defining work to be carried out in Preliminary Activity</a:t>
            </a:r>
            <a:endParaRPr lang="en-US" dirty="0"/>
          </a:p>
          <a:p>
            <a:pPr lvl="1"/>
            <a:r>
              <a:rPr lang="en-US" dirty="0"/>
              <a:t>Assuming we need to hand in an “intention to submit” in Jul23:</a:t>
            </a:r>
          </a:p>
          <a:p>
            <a:pPr lvl="2"/>
            <a:r>
              <a:rPr lang="en-US" dirty="0"/>
              <a:t>KL &amp; CW: preparing a “2-pager” to be ready before 18Jul23:</a:t>
            </a:r>
          </a:p>
          <a:p>
            <a:pPr lvl="3"/>
            <a:r>
              <a:rPr lang="en-US" dirty="0"/>
              <a:t>Reminder of headlines of years 3—5 of 5-year plan</a:t>
            </a:r>
          </a:p>
          <a:p>
            <a:pPr lvl="3"/>
            <a:r>
              <a:rPr lang="en-US" dirty="0"/>
              <a:t>Project for next 2 years (i.e. years 6 and 7)</a:t>
            </a:r>
          </a:p>
          <a:p>
            <a:pPr lvl="3"/>
            <a:r>
              <a:rPr lang="en-US" dirty="0"/>
              <a:t>Timeline for us to bring forward our next 5-year plan and proposal to IF Preliminary+</a:t>
            </a:r>
          </a:p>
          <a:p>
            <a:pPr lvl="2"/>
            <a:r>
              <a:rPr lang="en-US" dirty="0"/>
              <a:t>Likely to need to be rapid!</a:t>
            </a:r>
          </a:p>
        </p:txBody>
      </p:sp>
      <p:pic>
        <p:nvPicPr>
          <p:cNvPr id="4" name="Picture 3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C6B10BFD-BE3C-92E0-59F1-8D2D5E38B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5764" y="1466272"/>
            <a:ext cx="4285828" cy="22776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BB4D61-4D81-7C24-8ACF-3B30B09A26C4}"/>
              </a:ext>
            </a:extLst>
          </p:cNvPr>
          <p:cNvSpPr txBox="1"/>
          <p:nvPr/>
        </p:nvSpPr>
        <p:spPr>
          <a:xfrm>
            <a:off x="10137293" y="2040809"/>
            <a:ext cx="1566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Wave 4:</a:t>
            </a:r>
          </a:p>
          <a:p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Call opens: 02Oct23</a:t>
            </a:r>
          </a:p>
          <a:p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Decision.  : 01Mar24</a:t>
            </a:r>
          </a:p>
          <a:p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Funding    : 01Oct24</a:t>
            </a:r>
          </a:p>
        </p:txBody>
      </p:sp>
    </p:spTree>
    <p:extLst>
      <p:ext uri="{BB962C8B-B14F-4D97-AF65-F5344CB8AC3E}">
        <p14:creationId xmlns:p14="http://schemas.microsoft.com/office/powerpoint/2010/main" val="60339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0362E-89EB-3AAD-0BB9-685C6DB3C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5-year plan (CCAP-TN-10; Jun22)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3210C9C-D128-8402-C77D-62954CD18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882" y="4993240"/>
            <a:ext cx="11072117" cy="1854600"/>
          </a:xfrm>
        </p:spPr>
        <p:txBody>
          <a:bodyPr/>
          <a:lstStyle/>
          <a:p>
            <a:r>
              <a:rPr lang="en-US" dirty="0"/>
              <a:t>Best plan we’ve got!</a:t>
            </a:r>
          </a:p>
          <a:p>
            <a:pPr lvl="1"/>
            <a:r>
              <a:rPr lang="en-US" dirty="0"/>
              <a:t>Need to digest into “Visions Proforma”</a:t>
            </a:r>
          </a:p>
          <a:p>
            <a:pPr lvl="2"/>
            <a:r>
              <a:rPr lang="en-US" dirty="0"/>
              <a:t>Highlight proof-of-principle milestones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499F1-7519-BC76-CDDB-6FF7949A5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985" y="640080"/>
            <a:ext cx="8272029" cy="426340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5300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50AE0-3F33-BE84-8D04-0195D40B4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B8D38-22E0-AB12-D7A5-3FE66F79D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93" y="640080"/>
            <a:ext cx="8830816" cy="3149722"/>
          </a:xfrm>
          <a:prstGeom prst="rect">
            <a:avLst/>
          </a:prstGeom>
        </p:spPr>
      </p:pic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36E536D8-030D-1578-DBA6-5C61E2C57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528" y="4177992"/>
            <a:ext cx="11072117" cy="1854600"/>
          </a:xfrm>
        </p:spPr>
        <p:txBody>
          <a:bodyPr/>
          <a:lstStyle/>
          <a:p>
            <a:r>
              <a:rPr lang="en-US" dirty="0"/>
              <a:t>Looked at this “for scale”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 is the long-term vision …</a:t>
            </a:r>
          </a:p>
          <a:p>
            <a:pPr lvl="2"/>
            <a:r>
              <a:rPr lang="en-US" dirty="0"/>
              <a:t>Obviously rough and ready …</a:t>
            </a:r>
          </a:p>
        </p:txBody>
      </p:sp>
    </p:spTree>
    <p:extLst>
      <p:ext uri="{BB962C8B-B14F-4D97-AF65-F5344CB8AC3E}">
        <p14:creationId xmlns:p14="http://schemas.microsoft.com/office/powerpoint/2010/main" val="3667343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2257F-78D3-8B2B-FD88-34B77BFCF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Moonshots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AF7DA-E0C8-C7C7-40F7-23938F46A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were asked to submit (23Jun23) to STFC consideration</a:t>
            </a:r>
          </a:p>
          <a:p>
            <a:pPr lvl="1"/>
            <a:r>
              <a:rPr lang="en-US" dirty="0"/>
              <a:t>Unclear what happened to it!</a:t>
            </a:r>
          </a:p>
          <a:p>
            <a:r>
              <a:rPr lang="en-US" dirty="0"/>
              <a:t>Deadline for submission to UKRI:</a:t>
            </a:r>
          </a:p>
          <a:p>
            <a:pPr lvl="1"/>
            <a:r>
              <a:rPr lang="en-US" dirty="0"/>
              <a:t>10Jul23, next Monday</a:t>
            </a:r>
          </a:p>
          <a:p>
            <a:pPr lvl="2"/>
            <a:r>
              <a:rPr lang="en-US" dirty="0"/>
              <a:t>Text prepared</a:t>
            </a:r>
          </a:p>
          <a:p>
            <a:r>
              <a:rPr lang="en-US" dirty="0"/>
              <a:t>Now in consultation with STFC:</a:t>
            </a:r>
          </a:p>
          <a:p>
            <a:pPr lvl="1"/>
            <a:r>
              <a:rPr lang="en-US" dirty="0"/>
              <a:t>Not viewed as hugely likely</a:t>
            </a:r>
          </a:p>
          <a:p>
            <a:pPr lvl="2"/>
            <a:r>
              <a:rPr lang="en-US" dirty="0"/>
              <a:t>Some feedback about likely resource</a:t>
            </a:r>
            <a:br>
              <a:rPr lang="en-US" dirty="0"/>
            </a:br>
            <a:r>
              <a:rPr lang="en-US" dirty="0"/>
              <a:t>availability</a:t>
            </a:r>
          </a:p>
          <a:p>
            <a:r>
              <a:rPr lang="en-US" dirty="0"/>
              <a:t>My view:</a:t>
            </a:r>
          </a:p>
          <a:p>
            <a:pPr lvl="1"/>
            <a:r>
              <a:rPr lang="en-US" dirty="0"/>
              <a:t>Watch this space, may need to submit in any case</a:t>
            </a:r>
          </a:p>
          <a:p>
            <a:pPr lvl="2"/>
            <a:r>
              <a:rPr lang="en-US" dirty="0"/>
              <a:t>Doesn’t replace the day job!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168ACF-AEF6-62E3-291A-466831D53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057" y="1434271"/>
            <a:ext cx="5081424" cy="415911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03462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826" y="1580322"/>
            <a:ext cx="11347174" cy="52675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Now working towards: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CM4 Date 20 September 2023 Glasgow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sz="2000" b="0" i="1" u="sng" dirty="0">
                <a:solidFill>
                  <a:srgbClr val="0070C0"/>
                </a:solidFill>
              </a:rPr>
              <a:t>In parallel with 6-month design review.</a:t>
            </a: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CM5 Date 26 April 2024 ICR, Fulham Road, London</a:t>
            </a: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751</TotalTime>
  <Words>343</Words>
  <Application>Microsoft Macintosh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News/Update</vt:lpstr>
      <vt:lpstr>UKRI x-council call</vt:lpstr>
      <vt:lpstr>Bid for continuation …</vt:lpstr>
      <vt:lpstr>5-year plan (CCAP-TN-10; Jun22)</vt:lpstr>
      <vt:lpstr>Context</vt:lpstr>
      <vt:lpstr>UKRI Moonshots</vt:lpstr>
      <vt:lpstr>Next collaboration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55</cp:revision>
  <dcterms:created xsi:type="dcterms:W3CDTF">2022-02-08T12:34:24Z</dcterms:created>
  <dcterms:modified xsi:type="dcterms:W3CDTF">2023-07-04T08:57:42Z</dcterms:modified>
</cp:coreProperties>
</file>