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18"/>
  </p:notesMasterIdLst>
  <p:sldIdLst>
    <p:sldId id="256" r:id="rId5"/>
    <p:sldId id="257" r:id="rId6"/>
    <p:sldId id="264" r:id="rId7"/>
    <p:sldId id="265" r:id="rId8"/>
    <p:sldId id="266" r:id="rId9"/>
    <p:sldId id="267" r:id="rId10"/>
    <p:sldId id="268" r:id="rId11"/>
    <p:sldId id="271" r:id="rId12"/>
    <p:sldId id="274" r:id="rId13"/>
    <p:sldId id="269" r:id="rId14"/>
    <p:sldId id="272" r:id="rId15"/>
    <p:sldId id="270" r:id="rId16"/>
    <p:sldId id="273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C6D26"/>
    <a:srgbClr val="1C5DF8"/>
    <a:srgbClr val="00308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029CCC9-CD0A-412F-89BB-9DE4DFD7310D}" v="131" dt="2023-03-14T13:34:12.980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076" autoAdjust="0"/>
    <p:restoredTop sz="96357" autoAdjust="0"/>
  </p:normalViewPr>
  <p:slideViewPr>
    <p:cSldViewPr snapToGrid="0" snapToObjects="1">
      <p:cViewPr varScale="1">
        <p:scale>
          <a:sx n="114" d="100"/>
          <a:sy n="114" d="100"/>
        </p:scale>
        <p:origin x="696" y="10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microsoft.com/office/2015/10/relationships/revisionInfo" Target="revisionInfo.xml"/><Relationship Id="rId10" Type="http://schemas.openxmlformats.org/officeDocument/2006/relationships/slide" Target="slides/slide6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5E3E3B7-FA97-404F-AEC2-BE1DC92AF8D7}" type="datetimeFigureOut">
              <a:rPr lang="en-US" smtClean="0"/>
              <a:t>3/15/2023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B80DB08-60E2-0F45-A34F-CB1B5AF3864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79058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F4A1E0-CBE2-0688-A058-5064C4D3A39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058831E-1030-6563-1151-447561A038D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458F6B-9335-A643-963D-1FA5C51406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16/05/2022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0B72091-E04F-0915-9789-A78ED8F6A9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Slide Template 2022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8BD9F53-2B6A-2B07-F15A-0448DE6A38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505636-E21E-CC48-AA04-940343AD31F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59520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5EBCAB-EB21-22CB-14FA-D7DBDC71DA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5C22373-D34A-3C8D-5DF3-99C6DB25079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E555A49-2C18-3174-59A2-A2F22263B3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16/05/2022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A0F8D7E-C37D-58B2-A063-17AE11B31A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Slide Template 2022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B120FAC-B35C-5208-BD86-AC2BDD5515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505636-E21E-CC48-AA04-940343AD31F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7463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C92F85F-1861-7C77-0363-1C4DC7FFBDD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707C4B4-0748-23B3-4D73-15ACFB7C15D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F37B62D-C2AD-CB60-0726-E7F9A522ED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16/05/2022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A1F1F73-2AAA-C429-605D-E08CD5F8C8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Slide Template 2022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0D83178-F3C9-FBA8-6913-0B6EC1BBDA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505636-E21E-CC48-AA04-940343AD31F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8517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0F1EAA-8722-2899-0D84-1F9AC25D2A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48A9879-7497-1564-BFCE-4CC4D2C921D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2BEEC3F-FD6E-9AAE-68BC-890EE38C32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16/05/2022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57EDA1-BDD7-0E5B-BBF7-49D712EE85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Slide Template 2022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776DA5-0C7E-230C-85E0-5B9CF4C617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505636-E21E-CC48-AA04-940343AD31F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44367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B4E09F-095A-DAD9-75B4-471BBC143B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F65FCC6-A745-5974-9121-E44C46B9B61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5043D64-D5BE-F9CC-79C1-20A9AD4600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16/05/2022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2769959-3BAE-746B-ADDD-695C29182C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Slide Template 2022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E78BB0-BF9A-D592-922A-B917F501D3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505636-E21E-CC48-AA04-940343AD31F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58123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5CD283-EB3C-B45D-3DA6-2FC10E0B1A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7605657-BC36-9FC6-8A50-412C61B9C49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C98420B-89B1-8C0D-F6ED-9E92213C42F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4DC3510-001E-1257-9DE9-FF026C8C7F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16/05/2022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53D9911-4C8A-6222-E938-F714C397D9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Slide Template 2022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0ED0392-B28F-E189-12B3-5AEF0E87DC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505636-E21E-CC48-AA04-940343AD31F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84280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AC61D6-223C-0976-12F8-5B8A4ECACE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00D314F-2B6E-3404-7F33-63D047D4899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ADE280F-DB6C-2D7B-4B77-06E84DD602A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277D20B-2A9D-BC25-C0FD-DC4636BD616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933B811-08A5-FCBC-8597-374EEFA2175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F1B52CF-A454-55CE-1D3D-41AF5C30CE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16/05/2022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04BA9D-669A-19EF-7194-D1086327B1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Slide Template 2022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F27F05E-893C-D8DA-2EAB-0F400F3110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505636-E21E-CC48-AA04-940343AD31F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22770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251DE1-9F83-125B-D594-82AF8F2E95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8F79237-1BE2-ECB9-E853-443C0473EC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16/05/2022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32548B6-3677-6909-77AB-02C8A3F892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Slide Template 2022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273BEBF-6E5E-D220-8C40-AFDDE7A604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505636-E21E-CC48-AA04-940343AD31F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83270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7EB9682-EB43-2B20-A670-C0E2646553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16/05/2022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BA07AEA-CB77-3EF2-3C67-87A1F84D3A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Slide Template 2022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AB636B9-043D-E40C-4E54-4BBFCA8CFE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505636-E21E-CC48-AA04-940343AD31F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81409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1D60F0-89E1-0C59-21C9-A69344467D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478711-9EA6-90B6-DED0-B00B0928F12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07DDFC6-BC34-BBA5-20E1-2149EF4EAAA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FA3A5A8-9561-071B-9B4D-63366620D2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16/05/2022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263DB48-0EBB-E11F-AFDD-B05CC40BD2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Slide Template 2022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419F933-B82C-80C5-801C-CFA76754E3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505636-E21E-CC48-AA04-940343AD31F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91833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268F68-0481-CAB8-F7C4-573365EBA7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7362AE3-DEEB-EAE9-2E4A-50F86D7C7B0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1BB1EB3-7FDE-3864-54CB-183EF1960D9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B06B1CB-3E2B-1E24-F3AF-05A053DC90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16/05/2022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C74CB5F-4306-1475-56C5-E89AAA26CC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Slide Template 2022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8FDDECA-CA02-6F8E-7DA2-9E34A910EA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505636-E21E-CC48-AA04-940343AD31F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76065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839CF5C-1EF9-0F40-B133-F0D998AF31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D21B8A5-EDD9-7E51-BB74-993FED56944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2234223-3F6C-CE74-38D6-7BEDF41FDC1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16/05/2022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48E890E-331C-2922-F89C-5095BEAC607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Slide Template 2022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DD0F8DD-CF62-3FF4-59A5-9A8D20E7F31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505636-E21E-CC48-AA04-940343AD31F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81861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sv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sv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Science and Technology Facilities Council">
            <a:extLst>
              <a:ext uri="{FF2B5EF4-FFF2-40B4-BE49-F238E27FC236}">
                <a16:creationId xmlns:a16="http://schemas.microsoft.com/office/drawing/2014/main" id="{6789CE4C-0EE8-944E-661A-AB8DFFCB7B1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52003" y="82826"/>
            <a:ext cx="1939997" cy="16153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02CC5852-B8C7-9C37-5A95-14AF465CC633}"/>
              </a:ext>
            </a:extLst>
          </p:cNvPr>
          <p:cNvSpPr txBox="1"/>
          <p:nvPr/>
        </p:nvSpPr>
        <p:spPr>
          <a:xfrm>
            <a:off x="2013165" y="2299009"/>
            <a:ext cx="548573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>
                <a:solidFill>
                  <a:srgbClr val="003088"/>
                </a:solidFill>
                <a:latin typeface="Avenir Next LT Pro" panose="020B0504020202020204" pitchFamily="34" charset="0"/>
                <a:cs typeface="Helvetica" panose="020B0604020202020204" pitchFamily="34" charset="0"/>
              </a:rPr>
              <a:t>ITRF WP3 Radiobiology</a:t>
            </a:r>
            <a:br>
              <a:rPr lang="en-US" sz="3600" b="1" dirty="0">
                <a:solidFill>
                  <a:srgbClr val="003088"/>
                </a:solidFill>
                <a:latin typeface="Avenir Next LT Pro" panose="020B0504020202020204" pitchFamily="34" charset="0"/>
                <a:cs typeface="Helvetica" panose="020B0604020202020204" pitchFamily="34" charset="0"/>
              </a:rPr>
            </a:br>
            <a:r>
              <a:rPr lang="en-US" sz="3600" b="1" dirty="0">
                <a:solidFill>
                  <a:srgbClr val="003088"/>
                </a:solidFill>
                <a:latin typeface="Avenir Next LT Pro" panose="020B0504020202020204" pitchFamily="34" charset="0"/>
                <a:cs typeface="Helvetica" panose="020B0604020202020204" pitchFamily="34" charset="0"/>
              </a:rPr>
              <a:t>Synchrotron Study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6BA0F45D-BA4E-367B-107E-3C2B50A256FF}"/>
              </a:ext>
            </a:extLst>
          </p:cNvPr>
          <p:cNvSpPr/>
          <p:nvPr/>
        </p:nvSpPr>
        <p:spPr>
          <a:xfrm>
            <a:off x="0" y="0"/>
            <a:ext cx="1577591" cy="6858000"/>
          </a:xfrm>
          <a:prstGeom prst="rect">
            <a:avLst/>
          </a:prstGeom>
          <a:solidFill>
            <a:srgbClr val="00308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14D3142D-BEAB-4F4D-A208-14C8AC5E448B}"/>
              </a:ext>
            </a:extLst>
          </p:cNvPr>
          <p:cNvSpPr/>
          <p:nvPr/>
        </p:nvSpPr>
        <p:spPr>
          <a:xfrm>
            <a:off x="1275127" y="0"/>
            <a:ext cx="302464" cy="6858000"/>
          </a:xfrm>
          <a:prstGeom prst="rect">
            <a:avLst/>
          </a:prstGeom>
          <a:solidFill>
            <a:srgbClr val="1C5DF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9160A2FA-E8AE-464A-8768-33D054FFC15C}"/>
              </a:ext>
            </a:extLst>
          </p:cNvPr>
          <p:cNvGrpSpPr/>
          <p:nvPr/>
        </p:nvGrpSpPr>
        <p:grpSpPr>
          <a:xfrm>
            <a:off x="1675061" y="6078509"/>
            <a:ext cx="4613892" cy="646331"/>
            <a:chOff x="1678664" y="6128843"/>
            <a:chExt cx="4613892" cy="646331"/>
          </a:xfrm>
        </p:grpSpPr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D187C70B-E21A-4869-BD5C-3F67F1B444A3}"/>
                </a:ext>
              </a:extLst>
            </p:cNvPr>
            <p:cNvSpPr txBox="1"/>
            <p:nvPr/>
          </p:nvSpPr>
          <p:spPr>
            <a:xfrm>
              <a:off x="1678664" y="6128843"/>
              <a:ext cx="4613892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solidFill>
                    <a:schemeClr val="bg1">
                      <a:lumMod val="65000"/>
                    </a:schemeClr>
                  </a:solidFill>
                  <a:latin typeface="Avenir Next LT Pro Light" panose="020B0304020202020204" pitchFamily="34" charset="0"/>
                </a:rPr>
                <a:t>Mark Johnson | Accelerator Physicist (</a:t>
              </a:r>
              <a:r>
                <a:rPr lang="en-US" sz="1200" dirty="0" err="1">
                  <a:solidFill>
                    <a:schemeClr val="bg1">
                      <a:lumMod val="65000"/>
                    </a:schemeClr>
                  </a:solidFill>
                  <a:latin typeface="Avenir Next LT Pro Light" panose="020B0304020202020204" pitchFamily="34" charset="0"/>
                </a:rPr>
                <a:t>ASTeC</a:t>
              </a:r>
              <a:r>
                <a:rPr lang="en-US" sz="1200" dirty="0">
                  <a:solidFill>
                    <a:schemeClr val="bg1">
                      <a:lumMod val="65000"/>
                    </a:schemeClr>
                  </a:solidFill>
                  <a:latin typeface="Avenir Next LT Pro Light" panose="020B0304020202020204" pitchFamily="34" charset="0"/>
                </a:rPr>
                <a:t>)</a:t>
              </a:r>
              <a:br>
                <a:rPr lang="en-US" sz="1200" dirty="0">
                  <a:solidFill>
                    <a:schemeClr val="bg1">
                      <a:lumMod val="65000"/>
                    </a:schemeClr>
                  </a:solidFill>
                  <a:latin typeface="Avenir Next LT Pro Light" panose="020B0304020202020204" pitchFamily="34" charset="0"/>
                </a:rPr>
              </a:br>
              <a:r>
                <a:rPr lang="en-US" sz="1200" dirty="0">
                  <a:solidFill>
                    <a:schemeClr val="bg1">
                      <a:lumMod val="65000"/>
                    </a:schemeClr>
                  </a:solidFill>
                  <a:latin typeface="Avenir Next LT Pro Light" panose="020B0304020202020204" pitchFamily="34" charset="0"/>
                </a:rPr>
                <a:t>Office A50 | STFC Daresbury Laboratory | Warrington WA4 4AD</a:t>
              </a:r>
            </a:p>
            <a:p>
              <a:r>
                <a:rPr lang="en-US" sz="1200" dirty="0">
                  <a:solidFill>
                    <a:schemeClr val="bg1">
                      <a:lumMod val="65000"/>
                    </a:schemeClr>
                  </a:solidFill>
                  <a:latin typeface="Avenir Next LT Pro Light" panose="020B0304020202020204" pitchFamily="34" charset="0"/>
                </a:rPr>
                <a:t>      mark.johnson@stfc.ac.uk </a:t>
              </a:r>
            </a:p>
          </p:txBody>
        </p:sp>
        <p:pic>
          <p:nvPicPr>
            <p:cNvPr id="9" name="Graphic 8" descr="Envelope with solid fill">
              <a:extLst>
                <a:ext uri="{FF2B5EF4-FFF2-40B4-BE49-F238E27FC236}">
                  <a16:creationId xmlns:a16="http://schemas.microsoft.com/office/drawing/2014/main" id="{44F59D11-702C-463D-9EFD-FAFA6836AE8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alphaModFix amt="30000"/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 flipH="1">
              <a:off x="1744516" y="6547461"/>
              <a:ext cx="216000" cy="182254"/>
            </a:xfrm>
            <a:prstGeom prst="rect">
              <a:avLst/>
            </a:prstGeom>
          </p:spPr>
        </p:pic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22ED1520-15BE-40ED-B213-0695DFBCC15A}"/>
              </a:ext>
            </a:extLst>
          </p:cNvPr>
          <p:cNvSpPr txBox="1"/>
          <p:nvPr/>
        </p:nvSpPr>
        <p:spPr>
          <a:xfrm>
            <a:off x="2013165" y="3669323"/>
            <a:ext cx="38273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Avenir Next LT Pro Demi" panose="020B0704020202020204" pitchFamily="34" charset="0"/>
                <a:cs typeface="Helvetica" panose="020B0604020202020204" pitchFamily="34" charset="0"/>
              </a:rPr>
              <a:t>Mark Johnson 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Avenir Next LT Pro Light" panose="020B0304020202020204" pitchFamily="34" charset="0"/>
                <a:cs typeface="Helvetica" panose="020B0604020202020204" pitchFamily="34" charset="0"/>
              </a:rPr>
              <a:t>| LhARA Fortnightly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3B9C327B-7CAF-4F42-A17D-C41AB37B87C3}"/>
              </a:ext>
            </a:extLst>
          </p:cNvPr>
          <p:cNvSpPr txBox="1"/>
          <p:nvPr/>
        </p:nvSpPr>
        <p:spPr>
          <a:xfrm>
            <a:off x="2013165" y="4041065"/>
            <a:ext cx="128432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venir Next LT Pro Light" panose="020B0304020202020204" pitchFamily="34" charset="0"/>
              </a:rPr>
              <a:t>14/03/2023</a:t>
            </a:r>
          </a:p>
        </p:txBody>
      </p:sp>
    </p:spTree>
    <p:extLst>
      <p:ext uri="{BB962C8B-B14F-4D97-AF65-F5344CB8AC3E}">
        <p14:creationId xmlns:p14="http://schemas.microsoft.com/office/powerpoint/2010/main" val="41077770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24FCE39F-A829-42D7-F383-65BE34797D7F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7826928" y="769712"/>
            <a:ext cx="4179981" cy="3880415"/>
          </a:xfrm>
          <a:prstGeom prst="rect">
            <a:avLst/>
          </a:prstGeom>
        </p:spPr>
      </p:pic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0A83D10E-C2C3-C2F3-EF05-BB722B73CD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29393" y="6490368"/>
            <a:ext cx="2743200" cy="365125"/>
          </a:xfrm>
        </p:spPr>
        <p:txBody>
          <a:bodyPr/>
          <a:lstStyle/>
          <a:p>
            <a:r>
              <a:rPr lang="en-US" sz="11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 LT Pro Demi" panose="020B0704020202020204" pitchFamily="34" charset="0"/>
                <a:cs typeface="Helvetica" panose="020B0604020202020204" pitchFamily="34" charset="0"/>
              </a:rPr>
              <a:t>Page </a:t>
            </a:r>
            <a:fld id="{5D505636-E21E-CC48-AA04-940343AD31F9}" type="slidenum">
              <a:rPr lang="en-US" sz="1100" b="1" smtClean="0">
                <a:solidFill>
                  <a:schemeClr val="tx1">
                    <a:lumMod val="65000"/>
                    <a:lumOff val="35000"/>
                  </a:schemeClr>
                </a:solidFill>
                <a:latin typeface="Avenir Next LT Pro Demi" panose="020B0704020202020204" pitchFamily="34" charset="0"/>
                <a:cs typeface="Helvetica" panose="020B0604020202020204" pitchFamily="34" charset="0"/>
              </a:rPr>
              <a:t>10</a:t>
            </a:fld>
            <a:endParaRPr lang="en-US" sz="1100" b="1" dirty="0">
              <a:solidFill>
                <a:schemeClr val="tx1">
                  <a:lumMod val="65000"/>
                  <a:lumOff val="35000"/>
                </a:schemeClr>
              </a:solidFill>
              <a:latin typeface="Avenir Next LT Pro Demi" panose="020B07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0475D53-9B56-460E-ABA1-825364B3BAD3}"/>
              </a:ext>
            </a:extLst>
          </p:cNvPr>
          <p:cNvSpPr txBox="1"/>
          <p:nvPr/>
        </p:nvSpPr>
        <p:spPr>
          <a:xfrm>
            <a:off x="512462" y="256594"/>
            <a:ext cx="278743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solidFill>
                  <a:srgbClr val="003088"/>
                </a:solidFill>
                <a:latin typeface="Avenir Next LT Pro" panose="020B0504020202020204" pitchFamily="34" charset="0"/>
              </a:rPr>
              <a:t>Beam Injection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12B0A51-B6D4-4900-B88E-ACDE0E58CE20}"/>
              </a:ext>
            </a:extLst>
          </p:cNvPr>
          <p:cNvSpPr txBox="1"/>
          <p:nvPr/>
        </p:nvSpPr>
        <p:spPr>
          <a:xfrm>
            <a:off x="538265" y="712557"/>
            <a:ext cx="21899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Avenir Next LT Pro Demi" panose="020B0704020202020204" pitchFamily="34" charset="0"/>
              </a:rPr>
              <a:t>Multi Turn Injection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65DAB929-3AD4-4D75-8990-110F07C9D9C7}"/>
              </a:ext>
            </a:extLst>
          </p:cNvPr>
          <p:cNvSpPr/>
          <p:nvPr/>
        </p:nvSpPr>
        <p:spPr>
          <a:xfrm>
            <a:off x="0" y="348343"/>
            <a:ext cx="468917" cy="365760"/>
          </a:xfrm>
          <a:prstGeom prst="rect">
            <a:avLst/>
          </a:prstGeom>
          <a:solidFill>
            <a:srgbClr val="00308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3" name="Table 4">
            <a:extLst>
              <a:ext uri="{FF2B5EF4-FFF2-40B4-BE49-F238E27FC236}">
                <a16:creationId xmlns:a16="http://schemas.microsoft.com/office/drawing/2014/main" id="{7D800730-F523-7953-D1AE-08A240E1E8E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08247443"/>
              </p:ext>
            </p:extLst>
          </p:nvPr>
        </p:nvGraphicFramePr>
        <p:xfrm>
          <a:off x="5578219" y="4748858"/>
          <a:ext cx="5271544" cy="1920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916">
                  <a:extLst>
                    <a:ext uri="{9D8B030D-6E8A-4147-A177-3AD203B41FA5}">
                      <a16:colId xmlns:a16="http://schemas.microsoft.com/office/drawing/2014/main" val="2820073735"/>
                    </a:ext>
                  </a:extLst>
                </a:gridCol>
                <a:gridCol w="1012876">
                  <a:extLst>
                    <a:ext uri="{9D8B030D-6E8A-4147-A177-3AD203B41FA5}">
                      <a16:colId xmlns:a16="http://schemas.microsoft.com/office/drawing/2014/main" val="344207346"/>
                    </a:ext>
                  </a:extLst>
                </a:gridCol>
                <a:gridCol w="1012876">
                  <a:extLst>
                    <a:ext uri="{9D8B030D-6E8A-4147-A177-3AD203B41FA5}">
                      <a16:colId xmlns:a16="http://schemas.microsoft.com/office/drawing/2014/main" val="2932680227"/>
                    </a:ext>
                  </a:extLst>
                </a:gridCol>
                <a:gridCol w="1012876">
                  <a:extLst>
                    <a:ext uri="{9D8B030D-6E8A-4147-A177-3AD203B41FA5}">
                      <a16:colId xmlns:a16="http://schemas.microsoft.com/office/drawing/2014/main" val="449571917"/>
                    </a:ext>
                  </a:extLst>
                </a:gridCol>
              </a:tblGrid>
              <a:tr h="269997">
                <a:tc rowSpan="2">
                  <a:txBody>
                    <a:bodyPr/>
                    <a:lstStyle/>
                    <a:p>
                      <a:r>
                        <a:rPr lang="en-GB" sz="1200" dirty="0">
                          <a:solidFill>
                            <a:schemeClr val="tx1"/>
                          </a:solidFill>
                          <a:latin typeface="Avenir Next LT Pro Demi" panose="020B0704020202020204" pitchFamily="34" charset="0"/>
                          <a:cs typeface="Helvetica" panose="020B0604020202020204" pitchFamily="34" charset="0"/>
                        </a:rPr>
                        <a:t>Parameter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Avenir Next LT Pro Demi" panose="020B0704020202020204" pitchFamily="34" charset="0"/>
                          <a:cs typeface="Helvetica" panose="020B0604020202020204" pitchFamily="34" charset="0"/>
                        </a:rPr>
                        <a:t>Values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42458120"/>
                  </a:ext>
                </a:extLst>
              </a:tr>
              <a:tr h="269997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Avenir Next LT Pro Light" panose="020B0304020202020204" pitchFamily="34" charset="0"/>
                          <a:cs typeface="Helvetica" panose="020B0604020202020204" pitchFamily="34" charset="0"/>
                        </a:rPr>
                        <a:t>H</a:t>
                      </a:r>
                      <a:r>
                        <a:rPr lang="en-GB" sz="1200" baseline="30000" dirty="0">
                          <a:solidFill>
                            <a:schemeClr val="tx1"/>
                          </a:solidFill>
                          <a:latin typeface="Avenir Next LT Pro Light" panose="020B0304020202020204" pitchFamily="34" charset="0"/>
                          <a:cs typeface="Helvetica" panose="020B0604020202020204" pitchFamily="34" charset="0"/>
                        </a:rPr>
                        <a:t>+</a:t>
                      </a:r>
                      <a:endParaRPr lang="en-GB" sz="1200" dirty="0">
                        <a:solidFill>
                          <a:schemeClr val="tx1"/>
                        </a:solidFill>
                        <a:latin typeface="Avenir Next LT Pro Light" panose="020B0304020202020204" pitchFamily="34" charset="0"/>
                        <a:cs typeface="Helvetica" panose="020B0604020202020204" pitchFamily="34" charset="0"/>
                      </a:endParaRPr>
                    </a:p>
                  </a:txBody>
                  <a:tcPr>
                    <a:lnL w="381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aseline="30000" dirty="0">
                          <a:latin typeface="Avenir Next LT Pro Light" panose="020B0304020202020204" pitchFamily="34" charset="0"/>
                        </a:rPr>
                        <a:t>4</a:t>
                      </a:r>
                      <a:r>
                        <a:rPr lang="en-GB" sz="1200" dirty="0">
                          <a:latin typeface="Avenir Next LT Pro Light" panose="020B0304020202020204" pitchFamily="34" charset="0"/>
                        </a:rPr>
                        <a:t>He</a:t>
                      </a:r>
                      <a:r>
                        <a:rPr lang="en-GB" sz="1200" baseline="30000" dirty="0">
                          <a:latin typeface="Avenir Next LT Pro Light" panose="020B0304020202020204" pitchFamily="34" charset="0"/>
                        </a:rPr>
                        <a:t>2+</a:t>
                      </a:r>
                      <a:endParaRPr lang="en-GB" sz="1200" dirty="0">
                        <a:solidFill>
                          <a:schemeClr val="tx1"/>
                        </a:solidFill>
                        <a:latin typeface="Avenir Next LT Pro Light" panose="020B0304020202020204" pitchFamily="34" charset="0"/>
                        <a:cs typeface="Helvetica" panose="020B060402020202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aseline="30000" dirty="0">
                          <a:latin typeface="Avenir Next LT Pro Light" panose="020B0304020202020204" pitchFamily="34" charset="0"/>
                        </a:rPr>
                        <a:t>12</a:t>
                      </a:r>
                      <a:r>
                        <a:rPr lang="en-GB" sz="1200" dirty="0">
                          <a:latin typeface="Avenir Next LT Pro Light" panose="020B0304020202020204" pitchFamily="34" charset="0"/>
                        </a:rPr>
                        <a:t>C</a:t>
                      </a:r>
                      <a:r>
                        <a:rPr lang="en-GB" sz="1200" baseline="30000" dirty="0">
                          <a:latin typeface="Avenir Next LT Pro Light" panose="020B0304020202020204" pitchFamily="34" charset="0"/>
                        </a:rPr>
                        <a:t>6+</a:t>
                      </a:r>
                      <a:endParaRPr lang="en-GB" sz="1200" dirty="0">
                        <a:solidFill>
                          <a:schemeClr val="tx1"/>
                        </a:solidFill>
                        <a:latin typeface="Avenir Next LT Pro Light" panose="020B0304020202020204" pitchFamily="34" charset="0"/>
                        <a:cs typeface="Helvetica" panose="020B060402020202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99788188"/>
                  </a:ext>
                </a:extLst>
              </a:tr>
              <a:tr h="269997">
                <a:tc>
                  <a:txBody>
                    <a:bodyPr/>
                    <a:lstStyle/>
                    <a:p>
                      <a:r>
                        <a:rPr lang="en-GB" sz="1200" dirty="0">
                          <a:solidFill>
                            <a:schemeClr val="tx1"/>
                          </a:solidFill>
                          <a:latin typeface="Avenir Next LT Pro Light" panose="020B0304020202020204" pitchFamily="34" charset="0"/>
                        </a:rPr>
                        <a:t>Linac Current [m</a:t>
                      </a:r>
                      <a:r>
                        <a:rPr lang="en-GB" sz="1200" dirty="0">
                          <a:solidFill>
                            <a:schemeClr val="tx1"/>
                          </a:solidFill>
                          <a:latin typeface="Avenir Next LT Pro Light" panose="020B0304020202020204" pitchFamily="34" charset="0"/>
                          <a:cs typeface="Calibri" panose="020F0502020204030204" pitchFamily="34" charset="0"/>
                        </a:rPr>
                        <a:t>A]</a:t>
                      </a:r>
                      <a:endParaRPr lang="en-GB" sz="1200" dirty="0">
                        <a:solidFill>
                          <a:schemeClr val="tx1"/>
                        </a:solidFill>
                        <a:latin typeface="Avenir Next LT Pro Light" panose="020B030402020202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Avenir Next LT Pro Light" panose="020B0304020202020204" pitchFamily="34" charset="0"/>
                        </a:rPr>
                        <a:t>2.00</a:t>
                      </a:r>
                    </a:p>
                  </a:txBody>
                  <a:tcPr>
                    <a:lnL w="12700" cmpd="sng">
                      <a:noFill/>
                    </a:lnL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Avenir Next LT Pro Light" panose="020B0304020202020204" pitchFamily="34" charset="0"/>
                        </a:rPr>
                        <a:t>1.00</a:t>
                      </a:r>
                    </a:p>
                  </a:txBody>
                  <a:tcP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Avenir Next LT Pro Light" panose="020B0304020202020204" pitchFamily="34" charset="0"/>
                        </a:rPr>
                        <a:t>0.20</a:t>
                      </a:r>
                    </a:p>
                  </a:txBody>
                  <a:tcP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63185087"/>
                  </a:ext>
                </a:extLst>
              </a:tr>
              <a:tr h="269997">
                <a:tc>
                  <a:txBody>
                    <a:bodyPr/>
                    <a:lstStyle/>
                    <a:p>
                      <a:r>
                        <a:rPr lang="en-GB" sz="1200" dirty="0">
                          <a:solidFill>
                            <a:schemeClr val="tx1"/>
                          </a:solidFill>
                          <a:latin typeface="Avenir Next LT Pro Light" panose="020B0304020202020204" pitchFamily="34" charset="0"/>
                        </a:rPr>
                        <a:t>Injection Energy [MeV/u]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Avenir Next LT Pro Light" panose="020B0304020202020204" pitchFamily="34" charset="0"/>
                        </a:rPr>
                        <a:t>10</a:t>
                      </a:r>
                    </a:p>
                  </a:txBody>
                  <a:tcPr>
                    <a:lnL w="12700" cmpd="sng">
                      <a:noFill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Avenir Next LT Pro Light" panose="020B0304020202020204" pitchFamily="34" charset="0"/>
                        </a:rPr>
                        <a:t>5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Avenir Next LT Pro Light" panose="020B0304020202020204" pitchFamily="34" charset="0"/>
                        </a:rPr>
                        <a:t>5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67540537"/>
                  </a:ext>
                </a:extLst>
              </a:tr>
              <a:tr h="269997">
                <a:tc>
                  <a:txBody>
                    <a:bodyPr/>
                    <a:lstStyle/>
                    <a:p>
                      <a:r>
                        <a:rPr lang="en-GB" sz="1200" dirty="0">
                          <a:solidFill>
                            <a:schemeClr val="tx1"/>
                          </a:solidFill>
                          <a:latin typeface="Avenir Next LT Pro Light" panose="020B0304020202020204" pitchFamily="34" charset="0"/>
                        </a:rPr>
                        <a:t>Orbital Period [</a:t>
                      </a:r>
                      <a:r>
                        <a:rPr lang="en-GB" sz="1200" dirty="0">
                          <a:solidFill>
                            <a:schemeClr val="tx1"/>
                          </a:solidFill>
                          <a:latin typeface="Avenir Next LT Pro Light" panose="020B0304020202020204" pitchFamily="34" charset="0"/>
                          <a:cs typeface="Calibri" panose="020F0502020204030204" pitchFamily="34" charset="0"/>
                        </a:rPr>
                        <a:t>µs]</a:t>
                      </a:r>
                      <a:endParaRPr lang="en-GB" sz="1200" dirty="0">
                        <a:solidFill>
                          <a:schemeClr val="tx1"/>
                        </a:solidFill>
                        <a:latin typeface="Avenir Next LT Pro Light" panose="020B030402020202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Avenir Next LT Pro Light" panose="020B0304020202020204" pitchFamily="34" charset="0"/>
                        </a:rPr>
                        <a:t>0.49</a:t>
                      </a:r>
                    </a:p>
                  </a:txBody>
                  <a:tcPr>
                    <a:lnL w="12700" cmpd="sng">
                      <a:noFill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Avenir Next LT Pro Light" panose="020B0304020202020204" pitchFamily="34" charset="0"/>
                        </a:rPr>
                        <a:t>0.69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Avenir Next LT Pro Light" panose="020B0304020202020204" pitchFamily="34" charset="0"/>
                        </a:rPr>
                        <a:t>0.69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64012833"/>
                  </a:ext>
                </a:extLst>
              </a:tr>
              <a:tr h="26999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>
                          <a:solidFill>
                            <a:schemeClr val="tx1"/>
                          </a:solidFill>
                          <a:latin typeface="Avenir Next LT Pro Demi" panose="020B0704020202020204" pitchFamily="34" charset="0"/>
                        </a:rPr>
                        <a:t>Ions after 15 Turns [10</a:t>
                      </a:r>
                      <a:r>
                        <a:rPr lang="en-GB" sz="1200" baseline="30000" dirty="0">
                          <a:solidFill>
                            <a:schemeClr val="tx1"/>
                          </a:solidFill>
                          <a:latin typeface="Avenir Next LT Pro Demi" panose="020B0704020202020204" pitchFamily="34" charset="0"/>
                        </a:rPr>
                        <a:t>10</a:t>
                      </a:r>
                      <a:r>
                        <a:rPr lang="en-GB" sz="1200" baseline="0" dirty="0">
                          <a:solidFill>
                            <a:schemeClr val="tx1"/>
                          </a:solidFill>
                          <a:latin typeface="Avenir Next LT Pro Demi" panose="020B0704020202020204" pitchFamily="34" charset="0"/>
                        </a:rPr>
                        <a:t>]</a:t>
                      </a:r>
                      <a:endParaRPr lang="en-GB" sz="1200" dirty="0">
                        <a:solidFill>
                          <a:schemeClr val="tx1"/>
                        </a:solidFill>
                        <a:latin typeface="Avenir Next LT Pro Demi" panose="020B070402020202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Avenir Next LT Pro Demi" panose="020B0704020202020204" pitchFamily="34" charset="0"/>
                        </a:rPr>
                        <a:t>5.51</a:t>
                      </a:r>
                    </a:p>
                  </a:txBody>
                  <a:tcPr>
                    <a:lnL w="12700" cmpd="sng">
                      <a:noFill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Avenir Next LT Pro Demi" panose="020B0704020202020204" pitchFamily="34" charset="0"/>
                        </a:rPr>
                        <a:t>1.94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Avenir Next LT Pro Demi" panose="020B0704020202020204" pitchFamily="34" charset="0"/>
                        </a:rPr>
                        <a:t>0.13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90069019"/>
                  </a:ext>
                </a:extLst>
              </a:tr>
              <a:tr h="26999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>
                          <a:solidFill>
                            <a:schemeClr val="tx1"/>
                          </a:solidFill>
                          <a:latin typeface="Avenir Next LT Pro Light" panose="020B0304020202020204" pitchFamily="34" charset="0"/>
                        </a:rPr>
                        <a:t>Space Charge Tune Shift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Avenir Next LT Pro Light" panose="020B0304020202020204" pitchFamily="34" charset="0"/>
                        </a:rPr>
                        <a:t>-0.15</a:t>
                      </a:r>
                    </a:p>
                  </a:txBody>
                  <a:tcPr>
                    <a:lnL w="12700" cmpd="sng">
                      <a:noFill/>
                    </a:lnL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Avenir Next LT Pro Light" panose="020B0304020202020204" pitchFamily="34" charset="0"/>
                        </a:rPr>
                        <a:t>-0.02</a:t>
                      </a:r>
                    </a:p>
                  </a:txBody>
                  <a:tcPr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Avenir Next LT Pro Light" panose="020B0304020202020204" pitchFamily="34" charset="0"/>
                        </a:rPr>
                        <a:t>&lt; 0.01</a:t>
                      </a:r>
                    </a:p>
                  </a:txBody>
                  <a:tcPr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48726014"/>
                  </a:ext>
                </a:extLst>
              </a:tr>
            </a:tbl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BC014745-B9B7-458A-6894-9414F99FA6FD}"/>
              </a:ext>
            </a:extLst>
          </p:cNvPr>
          <p:cNvSpPr txBox="1"/>
          <p:nvPr/>
        </p:nvSpPr>
        <p:spPr>
          <a:xfrm>
            <a:off x="468917" y="1206062"/>
            <a:ext cx="5667723" cy="21698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500" dirty="0">
                <a:latin typeface="Avenir Next LT Pro Light" panose="020B0304020202020204" pitchFamily="34" charset="0"/>
              </a:rPr>
              <a:t>Ions are accumulated over several turns via </a:t>
            </a:r>
            <a:r>
              <a:rPr lang="en-GB" sz="1500" dirty="0">
                <a:solidFill>
                  <a:srgbClr val="1C5DF8"/>
                </a:solidFill>
                <a:latin typeface="Avenir Next LT Pro Demi" panose="020B0704020202020204" pitchFamily="34" charset="0"/>
              </a:rPr>
              <a:t>MT injection</a:t>
            </a:r>
            <a:r>
              <a:rPr lang="en-GB" sz="1500" dirty="0">
                <a:latin typeface="Avenir Next LT Pro Light" panose="020B0304020202020204" pitchFamily="34" charset="0"/>
              </a:rPr>
              <a:t> </a:t>
            </a:r>
            <a:br>
              <a:rPr lang="en-GB" sz="1500" dirty="0">
                <a:latin typeface="Avenir Next LT Pro Light" panose="020B0304020202020204" pitchFamily="34" charset="0"/>
              </a:rPr>
            </a:br>
            <a:r>
              <a:rPr lang="en-GB" sz="1500" dirty="0">
                <a:latin typeface="Avenir Next LT Pro Light" panose="020B0304020202020204" pitchFamily="34" charset="0"/>
              </a:rPr>
              <a:t>or “phase space painting”.</a:t>
            </a:r>
            <a:br>
              <a:rPr lang="en-GB" sz="1500" dirty="0">
                <a:latin typeface="Avenir Next LT Pro Light" panose="020B0304020202020204" pitchFamily="34" charset="0"/>
              </a:rPr>
            </a:br>
            <a:endParaRPr lang="en-GB" sz="1500" dirty="0">
              <a:latin typeface="Avenir Next LT Pro Light" panose="020B0304020202020204" pitchFamily="34" charset="0"/>
            </a:endParaRPr>
          </a:p>
          <a:p>
            <a:r>
              <a:rPr lang="en-GB" sz="1500" dirty="0">
                <a:latin typeface="Avenir Next LT Pro Light" panose="020B0304020202020204" pitchFamily="34" charset="0"/>
              </a:rPr>
              <a:t>Injection is typically </a:t>
            </a:r>
            <a:r>
              <a:rPr lang="en-GB" sz="1500" dirty="0">
                <a:solidFill>
                  <a:srgbClr val="1C5DF8"/>
                </a:solidFill>
                <a:latin typeface="Avenir Next LT Pro Demi" panose="020B0704020202020204" pitchFamily="34" charset="0"/>
              </a:rPr>
              <a:t>limited</a:t>
            </a:r>
            <a:r>
              <a:rPr lang="en-GB" sz="1500" dirty="0">
                <a:latin typeface="Avenir Next LT Pro Light" panose="020B0304020202020204" pitchFamily="34" charset="0"/>
              </a:rPr>
              <a:t> to </a:t>
            </a:r>
            <a:r>
              <a:rPr lang="en-GB" sz="1500" dirty="0">
                <a:solidFill>
                  <a:srgbClr val="1C5DF8"/>
                </a:solidFill>
                <a:latin typeface="Avenir Next LT Pro Demi" panose="020B0704020202020204" pitchFamily="34" charset="0"/>
              </a:rPr>
              <a:t>15 – 20 turns</a:t>
            </a:r>
            <a:r>
              <a:rPr lang="en-GB" sz="1500" dirty="0">
                <a:latin typeface="Avenir Next LT Pro Light" panose="020B0304020202020204" pitchFamily="34" charset="0"/>
              </a:rPr>
              <a:t>, ~60% efficiency</a:t>
            </a:r>
            <a:br>
              <a:rPr lang="en-GB" sz="1500" dirty="0">
                <a:latin typeface="Avenir Next LT Pro Light" panose="020B0304020202020204" pitchFamily="34" charset="0"/>
              </a:rPr>
            </a:br>
            <a:endParaRPr lang="en-GB" sz="1500" dirty="0">
              <a:latin typeface="Avenir Next LT Pro Light" panose="020B0304020202020204" pitchFamily="34" charset="0"/>
            </a:endParaRPr>
          </a:p>
          <a:p>
            <a:r>
              <a:rPr lang="en-GB" sz="1500" dirty="0">
                <a:latin typeface="Avenir Next LT Pro Light" panose="020B0304020202020204" pitchFamily="34" charset="0"/>
              </a:rPr>
              <a:t>Estimate the maximum stored intensity based on the </a:t>
            </a:r>
            <a:r>
              <a:rPr lang="en-GB" sz="1500" dirty="0">
                <a:solidFill>
                  <a:srgbClr val="1C5DF8"/>
                </a:solidFill>
                <a:latin typeface="Avenir Next LT Pro Demi" panose="020B0704020202020204" pitchFamily="34" charset="0"/>
              </a:rPr>
              <a:t>SEEIST</a:t>
            </a:r>
            <a:br>
              <a:rPr lang="en-GB" sz="1500" dirty="0">
                <a:solidFill>
                  <a:srgbClr val="1C5DF8"/>
                </a:solidFill>
                <a:latin typeface="Avenir Next LT Pro Demi" panose="020B0704020202020204" pitchFamily="34" charset="0"/>
              </a:rPr>
            </a:br>
            <a:r>
              <a:rPr lang="en-GB" sz="1500" dirty="0">
                <a:solidFill>
                  <a:srgbClr val="1C5DF8"/>
                </a:solidFill>
                <a:latin typeface="Avenir Next LT Pro Demi" panose="020B0704020202020204" pitchFamily="34" charset="0"/>
              </a:rPr>
              <a:t>injector parameters</a:t>
            </a:r>
            <a:r>
              <a:rPr lang="en-GB" sz="1500" dirty="0">
                <a:latin typeface="Avenir Next LT Pro Light" panose="020B0304020202020204" pitchFamily="34" charset="0"/>
              </a:rPr>
              <a:t> [1] and </a:t>
            </a:r>
            <a:r>
              <a:rPr lang="en-GB" sz="1500" i="1" dirty="0" err="1">
                <a:latin typeface="Avenir Next LT Pro Light" panose="020B0304020202020204" pitchFamily="34" charset="0"/>
              </a:rPr>
              <a:t>Supernanogan</a:t>
            </a:r>
            <a:r>
              <a:rPr lang="en-GB" sz="1500" dirty="0">
                <a:latin typeface="Avenir Next LT Pro Light" panose="020B0304020202020204" pitchFamily="34" charset="0"/>
              </a:rPr>
              <a:t> ECR source.</a:t>
            </a:r>
            <a:br>
              <a:rPr lang="en-GB" sz="1500" dirty="0">
                <a:latin typeface="Avenir Next LT Pro Light" panose="020B0304020202020204" pitchFamily="34" charset="0"/>
              </a:rPr>
            </a:br>
            <a:endParaRPr lang="en-GB" sz="1500" dirty="0">
              <a:latin typeface="Avenir Next LT Pro Light" panose="020B0304020202020204" pitchFamily="34" charset="0"/>
            </a:endParaRPr>
          </a:p>
          <a:p>
            <a:r>
              <a:rPr lang="en-GB" sz="1500" dirty="0">
                <a:latin typeface="Avenir Next LT Pro Light" panose="020B0304020202020204" pitchFamily="34" charset="0"/>
              </a:rPr>
              <a:t>Injection is not thought to be space charge limited.</a:t>
            </a:r>
          </a:p>
        </p:txBody>
      </p:sp>
      <p:pic>
        <p:nvPicPr>
          <p:cNvPr id="5" name="Picture 2" descr="Science and Technology Facilities Council">
            <a:extLst>
              <a:ext uri="{FF2B5EF4-FFF2-40B4-BE49-F238E27FC236}">
                <a16:creationId xmlns:a16="http://schemas.microsoft.com/office/drawing/2014/main" id="{7DFEBB37-6321-0FE0-F5A2-629B7FB86C3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1773"/>
          <a:stretch/>
        </p:blipFill>
        <p:spPr bwMode="auto">
          <a:xfrm>
            <a:off x="10614409" y="82827"/>
            <a:ext cx="1577591" cy="7648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C23BC3CD-7177-DA64-8910-2C077349D607}"/>
              </a:ext>
            </a:extLst>
          </p:cNvPr>
          <p:cNvSpPr txBox="1"/>
          <p:nvPr/>
        </p:nvSpPr>
        <p:spPr>
          <a:xfrm>
            <a:off x="5813572" y="116383"/>
            <a:ext cx="4800838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GB" sz="1100" dirty="0">
                <a:latin typeface="Avenir Next LT Pro Light" panose="020B0304020202020204" pitchFamily="34" charset="0"/>
              </a:rPr>
              <a:t>[1] U. </a:t>
            </a:r>
            <a:r>
              <a:rPr lang="en-GB" sz="1100" dirty="0" err="1">
                <a:latin typeface="Avenir Next LT Pro Light" panose="020B0304020202020204" pitchFamily="34" charset="0"/>
              </a:rPr>
              <a:t>Amaldi</a:t>
            </a:r>
            <a:r>
              <a:rPr lang="en-GB" sz="1100" dirty="0">
                <a:latin typeface="Avenir Next LT Pro Light" panose="020B0304020202020204" pitchFamily="34" charset="0"/>
              </a:rPr>
              <a:t> </a:t>
            </a:r>
            <a:r>
              <a:rPr lang="en-GB" sz="1100" i="1" dirty="0">
                <a:latin typeface="Avenir Next LT Pro Light" panose="020B0304020202020204" pitchFamily="34" charset="0"/>
              </a:rPr>
              <a:t>et al.</a:t>
            </a:r>
            <a:r>
              <a:rPr lang="en-GB" sz="1100" dirty="0">
                <a:latin typeface="Avenir Next LT Pro Light" panose="020B0304020202020204" pitchFamily="34" charset="0"/>
              </a:rPr>
              <a:t>, </a:t>
            </a:r>
            <a:r>
              <a:rPr lang="en-GB" sz="1100" i="1" dirty="0">
                <a:latin typeface="Avenir Next LT Pro Light" panose="020B0304020202020204" pitchFamily="34" charset="0"/>
              </a:rPr>
              <a:t>A Facility for Tumour Therapy and Biomedical Research in South-Eastern Europe</a:t>
            </a:r>
            <a:r>
              <a:rPr lang="en-GB" sz="1100" dirty="0">
                <a:latin typeface="Avenir Next LT Pro Light" panose="020B0304020202020204" pitchFamily="34" charset="0"/>
              </a:rPr>
              <a:t>, Vol. 2 (2019)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23D65BD7-9C89-4BA6-EF73-9789FCBC544F}"/>
              </a:ext>
            </a:extLst>
          </p:cNvPr>
          <p:cNvGrpSpPr/>
          <p:nvPr/>
        </p:nvGrpSpPr>
        <p:grpSpPr>
          <a:xfrm>
            <a:off x="1182848" y="3579987"/>
            <a:ext cx="4000829" cy="3021420"/>
            <a:chOff x="1095007" y="3625528"/>
            <a:chExt cx="3737951" cy="2822895"/>
          </a:xfrm>
        </p:grpSpPr>
        <p:pic>
          <p:nvPicPr>
            <p:cNvPr id="18" name="Picture 17" descr="Diagram&#10;&#10;Description automatically generated">
              <a:extLst>
                <a:ext uri="{FF2B5EF4-FFF2-40B4-BE49-F238E27FC236}">
                  <a16:creationId xmlns:a16="http://schemas.microsoft.com/office/drawing/2014/main" id="{4F624003-AB8D-88FA-8031-531203CDE95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095007" y="3625528"/>
              <a:ext cx="3737951" cy="2822895"/>
            </a:xfrm>
            <a:prstGeom prst="rect">
              <a:avLst/>
            </a:prstGeom>
          </p:spPr>
        </p:pic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F0E86D3C-AFC0-F7A0-8B8F-F941B7AEA1BE}"/>
                </a:ext>
              </a:extLst>
            </p:cNvPr>
            <p:cNvSpPr/>
            <p:nvPr/>
          </p:nvSpPr>
          <p:spPr>
            <a:xfrm>
              <a:off x="3692525" y="5013325"/>
              <a:ext cx="492125" cy="2222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6" name="Date Placeholder 6">
            <a:extLst>
              <a:ext uri="{FF2B5EF4-FFF2-40B4-BE49-F238E27FC236}">
                <a16:creationId xmlns:a16="http://schemas.microsoft.com/office/drawing/2014/main" id="{AA285758-CF3F-0B4B-1703-322C6E2D1C5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3214" y="6490368"/>
            <a:ext cx="3699658" cy="365125"/>
          </a:xfrm>
        </p:spPr>
        <p:txBody>
          <a:bodyPr/>
          <a:lstStyle/>
          <a:p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 LT Pro Light" panose="020B0304020202020204" pitchFamily="34" charset="0"/>
              </a:rPr>
              <a:t>Mark Johnson | </a:t>
            </a:r>
            <a:r>
              <a:rPr lang="en-US" sz="11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 LT Pro Demi" panose="020B0704020202020204" pitchFamily="34" charset="0"/>
                <a:cs typeface="Helvetica" panose="020B0604020202020204" pitchFamily="34" charset="0"/>
              </a:rPr>
              <a:t>ITRF WP3 Synchrotron 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 LT Pro Light" panose="020B0304020202020204" pitchFamily="34" charset="0"/>
              </a:rPr>
              <a:t>| 14/03/2023</a:t>
            </a:r>
          </a:p>
        </p:txBody>
      </p:sp>
    </p:spTree>
    <p:extLst>
      <p:ext uri="{BB962C8B-B14F-4D97-AF65-F5344CB8AC3E}">
        <p14:creationId xmlns:p14="http://schemas.microsoft.com/office/powerpoint/2010/main" val="99898247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24FCE39F-A829-42D7-F383-65BE34797D7F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7827464" y="769712"/>
            <a:ext cx="4178908" cy="3880415"/>
          </a:xfrm>
          <a:prstGeom prst="rect">
            <a:avLst/>
          </a:prstGeom>
        </p:spPr>
      </p:pic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0A83D10E-C2C3-C2F3-EF05-BB722B73CD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29393" y="6490368"/>
            <a:ext cx="2743200" cy="365125"/>
          </a:xfrm>
        </p:spPr>
        <p:txBody>
          <a:bodyPr/>
          <a:lstStyle/>
          <a:p>
            <a:r>
              <a:rPr lang="en-US" sz="11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 LT Pro Demi" panose="020B0704020202020204" pitchFamily="34" charset="0"/>
                <a:cs typeface="Helvetica" panose="020B0604020202020204" pitchFamily="34" charset="0"/>
              </a:rPr>
              <a:t>Page </a:t>
            </a:r>
            <a:fld id="{5D505636-E21E-CC48-AA04-940343AD31F9}" type="slidenum">
              <a:rPr lang="en-US" sz="1100" b="1" smtClean="0">
                <a:solidFill>
                  <a:schemeClr val="tx1">
                    <a:lumMod val="65000"/>
                    <a:lumOff val="35000"/>
                  </a:schemeClr>
                </a:solidFill>
                <a:latin typeface="Avenir Next LT Pro Demi" panose="020B0704020202020204" pitchFamily="34" charset="0"/>
                <a:cs typeface="Helvetica" panose="020B0604020202020204" pitchFamily="34" charset="0"/>
              </a:rPr>
              <a:t>11</a:t>
            </a:fld>
            <a:endParaRPr lang="en-US" sz="1100" b="1" dirty="0">
              <a:solidFill>
                <a:schemeClr val="tx1">
                  <a:lumMod val="65000"/>
                  <a:lumOff val="35000"/>
                </a:schemeClr>
              </a:solidFill>
              <a:latin typeface="Avenir Next LT Pro Demi" panose="020B07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0475D53-9B56-460E-ABA1-825364B3BAD3}"/>
              </a:ext>
            </a:extLst>
          </p:cNvPr>
          <p:cNvSpPr txBox="1"/>
          <p:nvPr/>
        </p:nvSpPr>
        <p:spPr>
          <a:xfrm>
            <a:off x="512462" y="256594"/>
            <a:ext cx="278743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solidFill>
                  <a:srgbClr val="003088"/>
                </a:solidFill>
                <a:latin typeface="Avenir Next LT Pro" panose="020B0504020202020204" pitchFamily="34" charset="0"/>
              </a:rPr>
              <a:t>Beam Injection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12B0A51-B6D4-4900-B88E-ACDE0E58CE20}"/>
              </a:ext>
            </a:extLst>
          </p:cNvPr>
          <p:cNvSpPr txBox="1"/>
          <p:nvPr/>
        </p:nvSpPr>
        <p:spPr>
          <a:xfrm>
            <a:off x="538265" y="712557"/>
            <a:ext cx="21899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Avenir Next LT Pro Demi" panose="020B0704020202020204" pitchFamily="34" charset="0"/>
              </a:rPr>
              <a:t>Multi Turn Injection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65DAB929-3AD4-4D75-8990-110F07C9D9C7}"/>
              </a:ext>
            </a:extLst>
          </p:cNvPr>
          <p:cNvSpPr/>
          <p:nvPr/>
        </p:nvSpPr>
        <p:spPr>
          <a:xfrm>
            <a:off x="0" y="348343"/>
            <a:ext cx="468917" cy="365760"/>
          </a:xfrm>
          <a:prstGeom prst="rect">
            <a:avLst/>
          </a:prstGeom>
          <a:solidFill>
            <a:srgbClr val="00308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3" name="Table 4">
            <a:extLst>
              <a:ext uri="{FF2B5EF4-FFF2-40B4-BE49-F238E27FC236}">
                <a16:creationId xmlns:a16="http://schemas.microsoft.com/office/drawing/2014/main" id="{7D800730-F523-7953-D1AE-08A240E1E8E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83315183"/>
              </p:ext>
            </p:extLst>
          </p:nvPr>
        </p:nvGraphicFramePr>
        <p:xfrm>
          <a:off x="5578219" y="4748858"/>
          <a:ext cx="5271544" cy="1920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916">
                  <a:extLst>
                    <a:ext uri="{9D8B030D-6E8A-4147-A177-3AD203B41FA5}">
                      <a16:colId xmlns:a16="http://schemas.microsoft.com/office/drawing/2014/main" val="2820073735"/>
                    </a:ext>
                  </a:extLst>
                </a:gridCol>
                <a:gridCol w="1012876">
                  <a:extLst>
                    <a:ext uri="{9D8B030D-6E8A-4147-A177-3AD203B41FA5}">
                      <a16:colId xmlns:a16="http://schemas.microsoft.com/office/drawing/2014/main" val="344207346"/>
                    </a:ext>
                  </a:extLst>
                </a:gridCol>
                <a:gridCol w="1012876">
                  <a:extLst>
                    <a:ext uri="{9D8B030D-6E8A-4147-A177-3AD203B41FA5}">
                      <a16:colId xmlns:a16="http://schemas.microsoft.com/office/drawing/2014/main" val="2932680227"/>
                    </a:ext>
                  </a:extLst>
                </a:gridCol>
                <a:gridCol w="1012876">
                  <a:extLst>
                    <a:ext uri="{9D8B030D-6E8A-4147-A177-3AD203B41FA5}">
                      <a16:colId xmlns:a16="http://schemas.microsoft.com/office/drawing/2014/main" val="449571917"/>
                    </a:ext>
                  </a:extLst>
                </a:gridCol>
              </a:tblGrid>
              <a:tr h="269997">
                <a:tc rowSpan="2">
                  <a:txBody>
                    <a:bodyPr/>
                    <a:lstStyle/>
                    <a:p>
                      <a:r>
                        <a:rPr lang="en-GB" sz="1200" dirty="0">
                          <a:solidFill>
                            <a:schemeClr val="tx1"/>
                          </a:solidFill>
                          <a:latin typeface="Avenir Next LT Pro Demi" panose="020B0704020202020204" pitchFamily="34" charset="0"/>
                          <a:cs typeface="Helvetica" panose="020B0604020202020204" pitchFamily="34" charset="0"/>
                        </a:rPr>
                        <a:t>Parameter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Avenir Next LT Pro Demi" panose="020B0704020202020204" pitchFamily="34" charset="0"/>
                          <a:cs typeface="Helvetica" panose="020B0604020202020204" pitchFamily="34" charset="0"/>
                        </a:rPr>
                        <a:t>Values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42458120"/>
                  </a:ext>
                </a:extLst>
              </a:tr>
              <a:tr h="269997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Avenir Next LT Pro Light" panose="020B0304020202020204" pitchFamily="34" charset="0"/>
                          <a:cs typeface="Helvetica" panose="020B0604020202020204" pitchFamily="34" charset="0"/>
                        </a:rPr>
                        <a:t>H</a:t>
                      </a:r>
                      <a:r>
                        <a:rPr lang="en-GB" sz="1200" baseline="30000" dirty="0">
                          <a:solidFill>
                            <a:schemeClr val="tx1"/>
                          </a:solidFill>
                          <a:latin typeface="Avenir Next LT Pro Light" panose="020B0304020202020204" pitchFamily="34" charset="0"/>
                          <a:cs typeface="Helvetica" panose="020B0604020202020204" pitchFamily="34" charset="0"/>
                        </a:rPr>
                        <a:t>+</a:t>
                      </a:r>
                      <a:endParaRPr lang="en-GB" sz="1200" dirty="0">
                        <a:solidFill>
                          <a:schemeClr val="tx1"/>
                        </a:solidFill>
                        <a:latin typeface="Avenir Next LT Pro Light" panose="020B0304020202020204" pitchFamily="34" charset="0"/>
                        <a:cs typeface="Helvetica" panose="020B0604020202020204" pitchFamily="34" charset="0"/>
                      </a:endParaRPr>
                    </a:p>
                  </a:txBody>
                  <a:tcPr>
                    <a:lnL w="381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aseline="30000" dirty="0">
                          <a:latin typeface="Avenir Next LT Pro Light" panose="020B0304020202020204" pitchFamily="34" charset="0"/>
                        </a:rPr>
                        <a:t>4</a:t>
                      </a:r>
                      <a:r>
                        <a:rPr lang="en-GB" sz="1200" dirty="0">
                          <a:latin typeface="Avenir Next LT Pro Light" panose="020B0304020202020204" pitchFamily="34" charset="0"/>
                        </a:rPr>
                        <a:t>He</a:t>
                      </a:r>
                      <a:r>
                        <a:rPr lang="en-GB" sz="1200" baseline="30000" dirty="0">
                          <a:latin typeface="Avenir Next LT Pro Light" panose="020B0304020202020204" pitchFamily="34" charset="0"/>
                        </a:rPr>
                        <a:t>2+</a:t>
                      </a:r>
                      <a:endParaRPr lang="en-GB" sz="1200" dirty="0">
                        <a:solidFill>
                          <a:schemeClr val="tx1"/>
                        </a:solidFill>
                        <a:latin typeface="Avenir Next LT Pro Light" panose="020B0304020202020204" pitchFamily="34" charset="0"/>
                        <a:cs typeface="Helvetica" panose="020B060402020202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aseline="30000" dirty="0">
                          <a:latin typeface="Avenir Next LT Pro Light" panose="020B0304020202020204" pitchFamily="34" charset="0"/>
                        </a:rPr>
                        <a:t>12</a:t>
                      </a:r>
                      <a:r>
                        <a:rPr lang="en-GB" sz="1200" dirty="0">
                          <a:latin typeface="Avenir Next LT Pro Light" panose="020B0304020202020204" pitchFamily="34" charset="0"/>
                        </a:rPr>
                        <a:t>C</a:t>
                      </a:r>
                      <a:r>
                        <a:rPr lang="en-GB" sz="1200" baseline="30000" dirty="0">
                          <a:latin typeface="Avenir Next LT Pro Light" panose="020B0304020202020204" pitchFamily="34" charset="0"/>
                        </a:rPr>
                        <a:t>6+</a:t>
                      </a:r>
                      <a:endParaRPr lang="en-GB" sz="1200" dirty="0">
                        <a:solidFill>
                          <a:schemeClr val="tx1"/>
                        </a:solidFill>
                        <a:latin typeface="Avenir Next LT Pro Light" panose="020B0304020202020204" pitchFamily="34" charset="0"/>
                        <a:cs typeface="Helvetica" panose="020B060402020202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99788188"/>
                  </a:ext>
                </a:extLst>
              </a:tr>
              <a:tr h="269997">
                <a:tc>
                  <a:txBody>
                    <a:bodyPr/>
                    <a:lstStyle/>
                    <a:p>
                      <a:r>
                        <a:rPr lang="en-GB" sz="1200" dirty="0">
                          <a:solidFill>
                            <a:schemeClr val="tx1"/>
                          </a:solidFill>
                          <a:latin typeface="Avenir Next LT Pro Light" panose="020B0304020202020204" pitchFamily="34" charset="0"/>
                        </a:rPr>
                        <a:t>Linac Current [m</a:t>
                      </a:r>
                      <a:r>
                        <a:rPr lang="en-GB" sz="1200" dirty="0">
                          <a:solidFill>
                            <a:schemeClr val="tx1"/>
                          </a:solidFill>
                          <a:latin typeface="Avenir Next LT Pro Light" panose="020B0304020202020204" pitchFamily="34" charset="0"/>
                          <a:cs typeface="Calibri" panose="020F0502020204030204" pitchFamily="34" charset="0"/>
                        </a:rPr>
                        <a:t>A]</a:t>
                      </a:r>
                      <a:endParaRPr lang="en-GB" sz="1200" dirty="0">
                        <a:solidFill>
                          <a:schemeClr val="tx1"/>
                        </a:solidFill>
                        <a:latin typeface="Avenir Next LT Pro Light" panose="020B030402020202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Avenir Next LT Pro Light" panose="020B0304020202020204" pitchFamily="34" charset="0"/>
                        </a:rPr>
                        <a:t>2.00</a:t>
                      </a:r>
                    </a:p>
                  </a:txBody>
                  <a:tcPr>
                    <a:lnL w="12700" cmpd="sng">
                      <a:noFill/>
                    </a:lnL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Avenir Next LT Pro Light" panose="020B0304020202020204" pitchFamily="34" charset="0"/>
                        </a:rPr>
                        <a:t>1.00</a:t>
                      </a:r>
                    </a:p>
                  </a:txBody>
                  <a:tcP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Avenir Next LT Pro Light" panose="020B0304020202020204" pitchFamily="34" charset="0"/>
                        </a:rPr>
                        <a:t>0.20</a:t>
                      </a:r>
                    </a:p>
                  </a:txBody>
                  <a:tcP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63185087"/>
                  </a:ext>
                </a:extLst>
              </a:tr>
              <a:tr h="269997">
                <a:tc>
                  <a:txBody>
                    <a:bodyPr/>
                    <a:lstStyle/>
                    <a:p>
                      <a:r>
                        <a:rPr lang="en-GB" sz="1200" dirty="0">
                          <a:solidFill>
                            <a:schemeClr val="tx1"/>
                          </a:solidFill>
                          <a:latin typeface="Avenir Next LT Pro Light" panose="020B0304020202020204" pitchFamily="34" charset="0"/>
                        </a:rPr>
                        <a:t>Injection Energy [MeV/u]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Avenir Next LT Pro Light" panose="020B0304020202020204" pitchFamily="34" charset="0"/>
                        </a:rPr>
                        <a:t>10</a:t>
                      </a:r>
                    </a:p>
                  </a:txBody>
                  <a:tcPr>
                    <a:lnL w="12700" cmpd="sng">
                      <a:noFill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Avenir Next LT Pro Light" panose="020B0304020202020204" pitchFamily="34" charset="0"/>
                        </a:rPr>
                        <a:t>5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Avenir Next LT Pro Light" panose="020B0304020202020204" pitchFamily="34" charset="0"/>
                        </a:rPr>
                        <a:t>5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67540537"/>
                  </a:ext>
                </a:extLst>
              </a:tr>
              <a:tr h="269997">
                <a:tc>
                  <a:txBody>
                    <a:bodyPr/>
                    <a:lstStyle/>
                    <a:p>
                      <a:r>
                        <a:rPr lang="en-GB" sz="1200" dirty="0">
                          <a:solidFill>
                            <a:schemeClr val="tx1"/>
                          </a:solidFill>
                          <a:latin typeface="Avenir Next LT Pro Light" panose="020B0304020202020204" pitchFamily="34" charset="0"/>
                        </a:rPr>
                        <a:t>Orbital Period [</a:t>
                      </a:r>
                      <a:r>
                        <a:rPr lang="en-GB" sz="1200" dirty="0">
                          <a:solidFill>
                            <a:schemeClr val="tx1"/>
                          </a:solidFill>
                          <a:latin typeface="Avenir Next LT Pro Light" panose="020B0304020202020204" pitchFamily="34" charset="0"/>
                          <a:cs typeface="Calibri" panose="020F0502020204030204" pitchFamily="34" charset="0"/>
                        </a:rPr>
                        <a:t>µs]</a:t>
                      </a:r>
                      <a:endParaRPr lang="en-GB" sz="1200" dirty="0">
                        <a:solidFill>
                          <a:schemeClr val="tx1"/>
                        </a:solidFill>
                        <a:latin typeface="Avenir Next LT Pro Light" panose="020B030402020202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Avenir Next LT Pro Light" panose="020B0304020202020204" pitchFamily="34" charset="0"/>
                        </a:rPr>
                        <a:t>0.49</a:t>
                      </a:r>
                    </a:p>
                  </a:txBody>
                  <a:tcPr>
                    <a:lnL w="12700" cmpd="sng">
                      <a:noFill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Avenir Next LT Pro Light" panose="020B0304020202020204" pitchFamily="34" charset="0"/>
                        </a:rPr>
                        <a:t>0.69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Avenir Next LT Pro Light" panose="020B0304020202020204" pitchFamily="34" charset="0"/>
                        </a:rPr>
                        <a:t>0.69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64012833"/>
                  </a:ext>
                </a:extLst>
              </a:tr>
              <a:tr h="26999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>
                          <a:solidFill>
                            <a:schemeClr val="tx1"/>
                          </a:solidFill>
                          <a:latin typeface="Avenir Next LT Pro Demi" panose="020B0704020202020204" pitchFamily="34" charset="0"/>
                        </a:rPr>
                        <a:t>Ions after 15 Turns [10</a:t>
                      </a:r>
                      <a:r>
                        <a:rPr lang="en-GB" sz="1200" baseline="30000" dirty="0">
                          <a:solidFill>
                            <a:schemeClr val="tx1"/>
                          </a:solidFill>
                          <a:latin typeface="Avenir Next LT Pro Demi" panose="020B0704020202020204" pitchFamily="34" charset="0"/>
                        </a:rPr>
                        <a:t>10</a:t>
                      </a:r>
                      <a:r>
                        <a:rPr lang="en-GB" sz="1200" baseline="0" dirty="0">
                          <a:solidFill>
                            <a:schemeClr val="tx1"/>
                          </a:solidFill>
                          <a:latin typeface="Avenir Next LT Pro Demi" panose="020B0704020202020204" pitchFamily="34" charset="0"/>
                        </a:rPr>
                        <a:t>]</a:t>
                      </a:r>
                      <a:endParaRPr lang="en-GB" sz="1200" dirty="0">
                        <a:solidFill>
                          <a:schemeClr val="tx1"/>
                        </a:solidFill>
                        <a:latin typeface="Avenir Next LT Pro Demi" panose="020B070402020202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Avenir Next LT Pro Demi" panose="020B0704020202020204" pitchFamily="34" charset="0"/>
                        </a:rPr>
                        <a:t>5.51</a:t>
                      </a:r>
                    </a:p>
                  </a:txBody>
                  <a:tcPr>
                    <a:lnL w="12700" cmpd="sng">
                      <a:noFill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Avenir Next LT Pro Demi" panose="020B0704020202020204" pitchFamily="34" charset="0"/>
                        </a:rPr>
                        <a:t>1.94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Avenir Next LT Pro Demi" panose="020B0704020202020204" pitchFamily="34" charset="0"/>
                        </a:rPr>
                        <a:t>0.13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90069019"/>
                  </a:ext>
                </a:extLst>
              </a:tr>
              <a:tr h="26999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>
                          <a:solidFill>
                            <a:schemeClr val="tx1"/>
                          </a:solidFill>
                          <a:latin typeface="Avenir Next LT Pro Light" panose="020B0304020202020204" pitchFamily="34" charset="0"/>
                        </a:rPr>
                        <a:t>Space Charge Tune Shift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Avenir Next LT Pro Light" panose="020B0304020202020204" pitchFamily="34" charset="0"/>
                        </a:rPr>
                        <a:t>-0.15</a:t>
                      </a:r>
                    </a:p>
                  </a:txBody>
                  <a:tcPr>
                    <a:lnL w="12700" cmpd="sng">
                      <a:noFill/>
                    </a:lnL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Avenir Next LT Pro Light" panose="020B0304020202020204" pitchFamily="34" charset="0"/>
                        </a:rPr>
                        <a:t>-0.02</a:t>
                      </a:r>
                    </a:p>
                  </a:txBody>
                  <a:tcPr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Avenir Next LT Pro Light" panose="020B0304020202020204" pitchFamily="34" charset="0"/>
                        </a:rPr>
                        <a:t>&lt; 0.01</a:t>
                      </a:r>
                    </a:p>
                  </a:txBody>
                  <a:tcPr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48726014"/>
                  </a:ext>
                </a:extLst>
              </a:tr>
            </a:tbl>
          </a:graphicData>
        </a:graphic>
      </p:graphicFrame>
      <p:pic>
        <p:nvPicPr>
          <p:cNvPr id="5" name="Picture 2" descr="Science and Technology Facilities Council">
            <a:extLst>
              <a:ext uri="{FF2B5EF4-FFF2-40B4-BE49-F238E27FC236}">
                <a16:creationId xmlns:a16="http://schemas.microsoft.com/office/drawing/2014/main" id="{7DFEBB37-6321-0FE0-F5A2-629B7FB86C3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1773"/>
          <a:stretch/>
        </p:blipFill>
        <p:spPr bwMode="auto">
          <a:xfrm>
            <a:off x="10614409" y="82827"/>
            <a:ext cx="1577591" cy="7648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C23BC3CD-7177-DA64-8910-2C077349D607}"/>
              </a:ext>
            </a:extLst>
          </p:cNvPr>
          <p:cNvSpPr txBox="1"/>
          <p:nvPr/>
        </p:nvSpPr>
        <p:spPr>
          <a:xfrm>
            <a:off x="5813572" y="116383"/>
            <a:ext cx="4800838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GB" sz="1100" dirty="0">
                <a:latin typeface="Avenir Next LT Pro Light" panose="020B0304020202020204" pitchFamily="34" charset="0"/>
              </a:rPr>
              <a:t>[1] U. </a:t>
            </a:r>
            <a:r>
              <a:rPr lang="en-GB" sz="1100" dirty="0" err="1">
                <a:latin typeface="Avenir Next LT Pro Light" panose="020B0304020202020204" pitchFamily="34" charset="0"/>
              </a:rPr>
              <a:t>Amaldi</a:t>
            </a:r>
            <a:r>
              <a:rPr lang="en-GB" sz="1100" dirty="0">
                <a:latin typeface="Avenir Next LT Pro Light" panose="020B0304020202020204" pitchFamily="34" charset="0"/>
              </a:rPr>
              <a:t> </a:t>
            </a:r>
            <a:r>
              <a:rPr lang="en-GB" sz="1100" i="1" dirty="0">
                <a:latin typeface="Avenir Next LT Pro Light" panose="020B0304020202020204" pitchFamily="34" charset="0"/>
              </a:rPr>
              <a:t>et al.</a:t>
            </a:r>
            <a:r>
              <a:rPr lang="en-GB" sz="1100" dirty="0">
                <a:latin typeface="Avenir Next LT Pro Light" panose="020B0304020202020204" pitchFamily="34" charset="0"/>
              </a:rPr>
              <a:t>, </a:t>
            </a:r>
            <a:r>
              <a:rPr lang="en-GB" sz="1100" i="1" dirty="0">
                <a:latin typeface="Avenir Next LT Pro Light" panose="020B0304020202020204" pitchFamily="34" charset="0"/>
              </a:rPr>
              <a:t>A Facility for Tumour Therapy and Biomedical Research in South-Eastern Europe</a:t>
            </a:r>
            <a:r>
              <a:rPr lang="en-GB" sz="1100" dirty="0">
                <a:latin typeface="Avenir Next LT Pro Light" panose="020B0304020202020204" pitchFamily="34" charset="0"/>
              </a:rPr>
              <a:t>, Vol. 2 (2019)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837DA3E9-0866-9962-B40D-5FB49844CA5C}"/>
              </a:ext>
            </a:extLst>
          </p:cNvPr>
          <p:cNvGrpSpPr/>
          <p:nvPr/>
        </p:nvGrpSpPr>
        <p:grpSpPr>
          <a:xfrm>
            <a:off x="1182848" y="3579987"/>
            <a:ext cx="4000829" cy="3021420"/>
            <a:chOff x="1095007" y="3625528"/>
            <a:chExt cx="3737951" cy="2822895"/>
          </a:xfrm>
        </p:grpSpPr>
        <p:pic>
          <p:nvPicPr>
            <p:cNvPr id="12" name="Picture 11" descr="Diagram&#10;&#10;Description automatically generated">
              <a:extLst>
                <a:ext uri="{FF2B5EF4-FFF2-40B4-BE49-F238E27FC236}">
                  <a16:creationId xmlns:a16="http://schemas.microsoft.com/office/drawing/2014/main" id="{3C3DD30C-4C56-BE98-CB55-25AD8A1A9F1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095007" y="3625528"/>
              <a:ext cx="3737951" cy="2822895"/>
            </a:xfrm>
            <a:prstGeom prst="rect">
              <a:avLst/>
            </a:prstGeom>
          </p:spPr>
        </p:pic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90F87C1E-7A50-1A6D-3745-5AC80C246861}"/>
                </a:ext>
              </a:extLst>
            </p:cNvPr>
            <p:cNvSpPr/>
            <p:nvPr/>
          </p:nvSpPr>
          <p:spPr>
            <a:xfrm>
              <a:off x="3692525" y="5013325"/>
              <a:ext cx="492125" cy="2222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4" name="Date Placeholder 6">
            <a:extLst>
              <a:ext uri="{FF2B5EF4-FFF2-40B4-BE49-F238E27FC236}">
                <a16:creationId xmlns:a16="http://schemas.microsoft.com/office/drawing/2014/main" id="{F786C7CF-56C4-0DC4-734C-D47EA09EB64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3214" y="6490368"/>
            <a:ext cx="3699658" cy="365125"/>
          </a:xfrm>
        </p:spPr>
        <p:txBody>
          <a:bodyPr/>
          <a:lstStyle/>
          <a:p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 LT Pro Light" panose="020B0304020202020204" pitchFamily="34" charset="0"/>
              </a:rPr>
              <a:t>Mark Johnson | </a:t>
            </a:r>
            <a:r>
              <a:rPr lang="en-US" sz="11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 LT Pro Demi" panose="020B0704020202020204" pitchFamily="34" charset="0"/>
                <a:cs typeface="Helvetica" panose="020B0604020202020204" pitchFamily="34" charset="0"/>
              </a:rPr>
              <a:t>ITRF WP3 Synchrotron 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 LT Pro Light" panose="020B0304020202020204" pitchFamily="34" charset="0"/>
              </a:rPr>
              <a:t>| 14/03/2023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3E04297-A12F-80A2-762D-0C00A39B94FB}"/>
              </a:ext>
            </a:extLst>
          </p:cNvPr>
          <p:cNvSpPr txBox="1"/>
          <p:nvPr/>
        </p:nvSpPr>
        <p:spPr>
          <a:xfrm>
            <a:off x="468917" y="1206062"/>
            <a:ext cx="5667723" cy="21698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500" dirty="0">
                <a:latin typeface="Avenir Next LT Pro Light" panose="020B0304020202020204" pitchFamily="34" charset="0"/>
              </a:rPr>
              <a:t>Ions are accumulated over several turns via </a:t>
            </a:r>
            <a:r>
              <a:rPr lang="en-GB" sz="1500" dirty="0">
                <a:solidFill>
                  <a:srgbClr val="1C5DF8"/>
                </a:solidFill>
                <a:latin typeface="Avenir Next LT Pro Demi" panose="020B0704020202020204" pitchFamily="34" charset="0"/>
              </a:rPr>
              <a:t>MT injection</a:t>
            </a:r>
            <a:r>
              <a:rPr lang="en-GB" sz="1500" dirty="0">
                <a:latin typeface="Avenir Next LT Pro Light" panose="020B0304020202020204" pitchFamily="34" charset="0"/>
              </a:rPr>
              <a:t> </a:t>
            </a:r>
            <a:br>
              <a:rPr lang="en-GB" sz="1500" dirty="0">
                <a:latin typeface="Avenir Next LT Pro Light" panose="020B0304020202020204" pitchFamily="34" charset="0"/>
              </a:rPr>
            </a:br>
            <a:r>
              <a:rPr lang="en-GB" sz="1500" dirty="0">
                <a:latin typeface="Avenir Next LT Pro Light" panose="020B0304020202020204" pitchFamily="34" charset="0"/>
              </a:rPr>
              <a:t>or “phase space painting”.</a:t>
            </a:r>
            <a:br>
              <a:rPr lang="en-GB" sz="1500" dirty="0">
                <a:latin typeface="Avenir Next LT Pro Light" panose="020B0304020202020204" pitchFamily="34" charset="0"/>
              </a:rPr>
            </a:br>
            <a:endParaRPr lang="en-GB" sz="1500" dirty="0">
              <a:latin typeface="Avenir Next LT Pro Light" panose="020B0304020202020204" pitchFamily="34" charset="0"/>
            </a:endParaRPr>
          </a:p>
          <a:p>
            <a:r>
              <a:rPr lang="en-GB" sz="1500" dirty="0">
                <a:latin typeface="Avenir Next LT Pro Light" panose="020B0304020202020204" pitchFamily="34" charset="0"/>
              </a:rPr>
              <a:t>Injection is typically </a:t>
            </a:r>
            <a:r>
              <a:rPr lang="en-GB" sz="1500" dirty="0">
                <a:solidFill>
                  <a:srgbClr val="1C5DF8"/>
                </a:solidFill>
                <a:latin typeface="Avenir Next LT Pro Demi" panose="020B0704020202020204" pitchFamily="34" charset="0"/>
              </a:rPr>
              <a:t>limited</a:t>
            </a:r>
            <a:r>
              <a:rPr lang="en-GB" sz="1500" dirty="0">
                <a:latin typeface="Avenir Next LT Pro Light" panose="020B0304020202020204" pitchFamily="34" charset="0"/>
              </a:rPr>
              <a:t> to </a:t>
            </a:r>
            <a:r>
              <a:rPr lang="en-GB" sz="1500" dirty="0">
                <a:solidFill>
                  <a:srgbClr val="1C5DF8"/>
                </a:solidFill>
                <a:latin typeface="Avenir Next LT Pro Demi" panose="020B0704020202020204" pitchFamily="34" charset="0"/>
              </a:rPr>
              <a:t>15 – 20 turns</a:t>
            </a:r>
            <a:r>
              <a:rPr lang="en-GB" sz="1500" dirty="0">
                <a:latin typeface="Avenir Next LT Pro Light" panose="020B0304020202020204" pitchFamily="34" charset="0"/>
              </a:rPr>
              <a:t>, ~60% efficiency</a:t>
            </a:r>
            <a:br>
              <a:rPr lang="en-GB" sz="1500" dirty="0">
                <a:latin typeface="Avenir Next LT Pro Light" panose="020B0304020202020204" pitchFamily="34" charset="0"/>
              </a:rPr>
            </a:br>
            <a:endParaRPr lang="en-GB" sz="1500" dirty="0">
              <a:latin typeface="Avenir Next LT Pro Light" panose="020B0304020202020204" pitchFamily="34" charset="0"/>
            </a:endParaRPr>
          </a:p>
          <a:p>
            <a:r>
              <a:rPr lang="en-GB" sz="1500" dirty="0">
                <a:latin typeface="Avenir Next LT Pro Light" panose="020B0304020202020204" pitchFamily="34" charset="0"/>
              </a:rPr>
              <a:t>Estimate the maximum stored intensity based on the </a:t>
            </a:r>
            <a:r>
              <a:rPr lang="en-GB" sz="1500" dirty="0">
                <a:solidFill>
                  <a:srgbClr val="1C5DF8"/>
                </a:solidFill>
                <a:latin typeface="Avenir Next LT Pro Demi" panose="020B0704020202020204" pitchFamily="34" charset="0"/>
              </a:rPr>
              <a:t>SEEIST</a:t>
            </a:r>
            <a:br>
              <a:rPr lang="en-GB" sz="1500" dirty="0">
                <a:solidFill>
                  <a:srgbClr val="1C5DF8"/>
                </a:solidFill>
                <a:latin typeface="Avenir Next LT Pro Demi" panose="020B0704020202020204" pitchFamily="34" charset="0"/>
              </a:rPr>
            </a:br>
            <a:r>
              <a:rPr lang="en-GB" sz="1500" dirty="0">
                <a:solidFill>
                  <a:srgbClr val="1C5DF8"/>
                </a:solidFill>
                <a:latin typeface="Avenir Next LT Pro Demi" panose="020B0704020202020204" pitchFamily="34" charset="0"/>
              </a:rPr>
              <a:t>injector parameters</a:t>
            </a:r>
            <a:r>
              <a:rPr lang="en-GB" sz="1500" dirty="0">
                <a:latin typeface="Avenir Next LT Pro Light" panose="020B0304020202020204" pitchFamily="34" charset="0"/>
              </a:rPr>
              <a:t> [1] and </a:t>
            </a:r>
            <a:r>
              <a:rPr lang="en-GB" sz="1500" i="1" dirty="0" err="1">
                <a:latin typeface="Avenir Next LT Pro Light" panose="020B0304020202020204" pitchFamily="34" charset="0"/>
              </a:rPr>
              <a:t>Supernanogan</a:t>
            </a:r>
            <a:r>
              <a:rPr lang="en-GB" sz="1500" dirty="0">
                <a:latin typeface="Avenir Next LT Pro Light" panose="020B0304020202020204" pitchFamily="34" charset="0"/>
              </a:rPr>
              <a:t> ECR source.</a:t>
            </a:r>
            <a:br>
              <a:rPr lang="en-GB" sz="1500" dirty="0">
                <a:latin typeface="Avenir Next LT Pro Light" panose="020B0304020202020204" pitchFamily="34" charset="0"/>
              </a:rPr>
            </a:br>
            <a:endParaRPr lang="en-GB" sz="1500" dirty="0">
              <a:latin typeface="Avenir Next LT Pro Light" panose="020B0304020202020204" pitchFamily="34" charset="0"/>
            </a:endParaRPr>
          </a:p>
          <a:p>
            <a:r>
              <a:rPr lang="en-GB" sz="1500" dirty="0">
                <a:latin typeface="Avenir Next LT Pro Light" panose="020B0304020202020204" pitchFamily="34" charset="0"/>
              </a:rPr>
              <a:t>Injection is not thought to be space charge limited.</a:t>
            </a:r>
          </a:p>
        </p:txBody>
      </p:sp>
    </p:spTree>
    <p:extLst>
      <p:ext uri="{BB962C8B-B14F-4D97-AF65-F5344CB8AC3E}">
        <p14:creationId xmlns:p14="http://schemas.microsoft.com/office/powerpoint/2010/main" val="155741449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Science and Technology Facilities Council">
            <a:extLst>
              <a:ext uri="{FF2B5EF4-FFF2-40B4-BE49-F238E27FC236}">
                <a16:creationId xmlns:a16="http://schemas.microsoft.com/office/drawing/2014/main" id="{6789CE4C-0EE8-944E-661A-AB8DFFCB7B1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14409" y="82827"/>
            <a:ext cx="1577591" cy="13135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0A83D10E-C2C3-C2F3-EF05-BB722B73CD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29393" y="6490368"/>
            <a:ext cx="2743200" cy="365125"/>
          </a:xfrm>
        </p:spPr>
        <p:txBody>
          <a:bodyPr/>
          <a:lstStyle/>
          <a:p>
            <a:r>
              <a:rPr lang="en-US" sz="11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 LT Pro Demi" panose="020B0704020202020204" pitchFamily="34" charset="0"/>
                <a:cs typeface="Helvetica" panose="020B0604020202020204" pitchFamily="34" charset="0"/>
              </a:rPr>
              <a:t>Page </a:t>
            </a:r>
            <a:fld id="{5D505636-E21E-CC48-AA04-940343AD31F9}" type="slidenum">
              <a:rPr lang="en-US" sz="1100" b="1" smtClean="0">
                <a:solidFill>
                  <a:schemeClr val="tx1">
                    <a:lumMod val="65000"/>
                    <a:lumOff val="35000"/>
                  </a:schemeClr>
                </a:solidFill>
                <a:latin typeface="Avenir Next LT Pro Demi" panose="020B0704020202020204" pitchFamily="34" charset="0"/>
                <a:cs typeface="Helvetica" panose="020B0604020202020204" pitchFamily="34" charset="0"/>
              </a:rPr>
              <a:t>12</a:t>
            </a:fld>
            <a:endParaRPr lang="en-US" sz="1100" b="1" dirty="0">
              <a:solidFill>
                <a:schemeClr val="tx1">
                  <a:lumMod val="65000"/>
                  <a:lumOff val="35000"/>
                </a:schemeClr>
              </a:solidFill>
              <a:latin typeface="Avenir Next LT Pro Demi" panose="020B07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0475D53-9B56-460E-ABA1-825364B3BAD3}"/>
              </a:ext>
            </a:extLst>
          </p:cNvPr>
          <p:cNvSpPr txBox="1"/>
          <p:nvPr/>
        </p:nvSpPr>
        <p:spPr>
          <a:xfrm>
            <a:off x="512462" y="256594"/>
            <a:ext cx="303493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solidFill>
                  <a:srgbClr val="003088"/>
                </a:solidFill>
                <a:latin typeface="Avenir Next LT Pro" panose="020B0504020202020204" pitchFamily="34" charset="0"/>
              </a:rPr>
              <a:t>Beam Extraction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12B0A51-B6D4-4900-B88E-ACDE0E58CE20}"/>
              </a:ext>
            </a:extLst>
          </p:cNvPr>
          <p:cNvSpPr txBox="1"/>
          <p:nvPr/>
        </p:nvSpPr>
        <p:spPr>
          <a:xfrm>
            <a:off x="538265" y="712557"/>
            <a:ext cx="19560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Avenir Next LT Pro Demi" panose="020B0704020202020204" pitchFamily="34" charset="0"/>
              </a:rPr>
              <a:t>Work in Progress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65DAB929-3AD4-4D75-8990-110F07C9D9C7}"/>
              </a:ext>
            </a:extLst>
          </p:cNvPr>
          <p:cNvSpPr/>
          <p:nvPr/>
        </p:nvSpPr>
        <p:spPr>
          <a:xfrm>
            <a:off x="0" y="348343"/>
            <a:ext cx="468917" cy="365760"/>
          </a:xfrm>
          <a:prstGeom prst="rect">
            <a:avLst/>
          </a:prstGeom>
          <a:solidFill>
            <a:srgbClr val="00308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494CE35-1824-6432-F389-8F63E9E44A4A}"/>
              </a:ext>
            </a:extLst>
          </p:cNvPr>
          <p:cNvSpPr txBox="1"/>
          <p:nvPr/>
        </p:nvSpPr>
        <p:spPr>
          <a:xfrm>
            <a:off x="468917" y="1324499"/>
            <a:ext cx="5667723" cy="19851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500" dirty="0">
                <a:latin typeface="Avenir Next LT Pro Light" panose="020B0304020202020204" pitchFamily="34" charset="0"/>
              </a:rPr>
              <a:t>Like NIMMS [1], we expect to use slow extraction using </a:t>
            </a:r>
            <a:br>
              <a:rPr lang="en-GB" sz="1500" dirty="0">
                <a:latin typeface="Avenir Next LT Pro Light" panose="020B0304020202020204" pitchFamily="34" charset="0"/>
              </a:rPr>
            </a:br>
            <a:r>
              <a:rPr lang="en-GB" sz="1500" dirty="0">
                <a:solidFill>
                  <a:srgbClr val="1C5DF8"/>
                </a:solidFill>
                <a:latin typeface="Avenir Next LT Pro Demi" panose="020B0704020202020204" pitchFamily="34" charset="0"/>
              </a:rPr>
              <a:t>RF knockout </a:t>
            </a:r>
            <a:r>
              <a:rPr lang="en-GB" sz="1500" dirty="0">
                <a:latin typeface="Avenir Next LT Pro Light" panose="020B0304020202020204" pitchFamily="34" charset="0"/>
              </a:rPr>
              <a:t>(RFKO) at the </a:t>
            </a:r>
            <a:r>
              <a:rPr lang="en-GB" sz="1500" dirty="0">
                <a:solidFill>
                  <a:srgbClr val="1C5DF8"/>
                </a:solidFill>
                <a:latin typeface="Avenir Next LT Pro Demi" panose="020B0704020202020204" pitchFamily="34" charset="0"/>
              </a:rPr>
              <a:t>third order resonance</a:t>
            </a:r>
            <a:r>
              <a:rPr lang="en-GB" sz="1500" dirty="0">
                <a:latin typeface="Avenir Next LT Pro Light" panose="020B0304020202020204" pitchFamily="34" charset="0"/>
              </a:rPr>
              <a:t>. </a:t>
            </a:r>
            <a:endParaRPr lang="en-GB" sz="1200" dirty="0">
              <a:latin typeface="Avenir Next LT Pro Light" panose="020B0304020202020204" pitchFamily="34" charset="0"/>
            </a:endParaRPr>
          </a:p>
          <a:p>
            <a:endParaRPr lang="en-GB" sz="1200" dirty="0">
              <a:latin typeface="Avenir Next LT Pro Light" panose="020B0304020202020204" pitchFamily="34" charset="0"/>
            </a:endParaRPr>
          </a:p>
          <a:p>
            <a:endParaRPr lang="en-GB" sz="1200" dirty="0">
              <a:latin typeface="Avenir Next LT Pro Light" panose="020B0304020202020204" pitchFamily="34" charset="0"/>
            </a:endParaRPr>
          </a:p>
          <a:p>
            <a:r>
              <a:rPr lang="en-GB" sz="1500" dirty="0">
                <a:latin typeface="Avenir Next LT Pro Light" panose="020B0304020202020204" pitchFamily="34" charset="0"/>
              </a:rPr>
              <a:t>Extensive simulations have been carried out for the </a:t>
            </a:r>
            <a:br>
              <a:rPr lang="en-GB" sz="1500" dirty="0">
                <a:latin typeface="Avenir Next LT Pro Light" panose="020B0304020202020204" pitchFamily="34" charset="0"/>
              </a:rPr>
            </a:br>
            <a:r>
              <a:rPr lang="en-GB" sz="1500" dirty="0">
                <a:latin typeface="Avenir Next LT Pro Light" panose="020B0304020202020204" pitchFamily="34" charset="0"/>
              </a:rPr>
              <a:t>NIMMS and PIMMS (CNAO, </a:t>
            </a:r>
            <a:r>
              <a:rPr lang="en-GB" sz="1500" dirty="0" err="1">
                <a:latin typeface="Avenir Next LT Pro Light" panose="020B0304020202020204" pitchFamily="34" charset="0"/>
              </a:rPr>
              <a:t>MedAustron</a:t>
            </a:r>
            <a:r>
              <a:rPr lang="en-GB" sz="1500" dirty="0">
                <a:latin typeface="Avenir Next LT Pro Light" panose="020B0304020202020204" pitchFamily="34" charset="0"/>
              </a:rPr>
              <a:t>) designs [1].</a:t>
            </a:r>
            <a:endParaRPr lang="en-GB" sz="1200" dirty="0">
              <a:latin typeface="Avenir Next LT Pro Light" panose="020B0304020202020204" pitchFamily="34" charset="0"/>
            </a:endParaRPr>
          </a:p>
          <a:p>
            <a:endParaRPr lang="en-GB" sz="1200" dirty="0">
              <a:latin typeface="Avenir Next LT Pro Light" panose="020B0304020202020204" pitchFamily="34" charset="0"/>
            </a:endParaRPr>
          </a:p>
          <a:p>
            <a:endParaRPr lang="en-GB" sz="1200" dirty="0">
              <a:latin typeface="Avenir Next LT Pro Light" panose="020B0304020202020204" pitchFamily="34" charset="0"/>
            </a:endParaRPr>
          </a:p>
          <a:p>
            <a:r>
              <a:rPr lang="en-GB" sz="1500" dirty="0">
                <a:latin typeface="Avenir Next LT Pro Light" panose="020B0304020202020204" pitchFamily="34" charset="0"/>
              </a:rPr>
              <a:t>Typical </a:t>
            </a:r>
            <a:r>
              <a:rPr lang="en-GB" sz="1500" dirty="0">
                <a:solidFill>
                  <a:srgbClr val="1C5DF8"/>
                </a:solidFill>
                <a:latin typeface="Avenir Next LT Pro Demi" panose="020B0704020202020204" pitchFamily="34" charset="0"/>
              </a:rPr>
              <a:t>extraction timescale </a:t>
            </a:r>
            <a:r>
              <a:rPr lang="en-GB" sz="1500" dirty="0">
                <a:latin typeface="Avenir Next LT Pro Light" panose="020B0304020202020204" pitchFamily="34" charset="0"/>
              </a:rPr>
              <a:t>of ~100 </a:t>
            </a:r>
            <a:r>
              <a:rPr lang="en-GB" sz="1500" dirty="0" err="1">
                <a:latin typeface="Avenir Next LT Pro Light" panose="020B0304020202020204" pitchFamily="34" charset="0"/>
              </a:rPr>
              <a:t>ms</a:t>
            </a:r>
            <a:r>
              <a:rPr lang="en-GB" sz="1500" dirty="0">
                <a:latin typeface="Avenir Next LT Pro Light" panose="020B0304020202020204" pitchFamily="34" charset="0"/>
              </a:rPr>
              <a:t> to 1 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17818CF-E5C6-7197-4B23-B8AFEBE22EF0}"/>
              </a:ext>
            </a:extLst>
          </p:cNvPr>
          <p:cNvSpPr txBox="1"/>
          <p:nvPr/>
        </p:nvSpPr>
        <p:spPr>
          <a:xfrm>
            <a:off x="6577726" y="137077"/>
            <a:ext cx="4055919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100" dirty="0">
                <a:latin typeface="Avenir Next LT Pro Light" panose="020B0304020202020204" pitchFamily="34" charset="0"/>
              </a:rPr>
              <a:t>[1] M. Vretenar </a:t>
            </a:r>
            <a:r>
              <a:rPr lang="en-US" sz="1100" i="1" dirty="0">
                <a:latin typeface="Avenir Next LT Pro Light" panose="020B0304020202020204" pitchFamily="34" charset="0"/>
              </a:rPr>
              <a:t>et al.</a:t>
            </a:r>
            <a:r>
              <a:rPr lang="en-US" sz="1100" dirty="0">
                <a:latin typeface="Avenir Next LT Pro Light" panose="020B0304020202020204" pitchFamily="34" charset="0"/>
              </a:rPr>
              <a:t>, J. Phys.: Conf. Ser. </a:t>
            </a:r>
            <a:r>
              <a:rPr lang="en-US" sz="1100" dirty="0">
                <a:latin typeface="Avenir Next LT Pro Demi" panose="020B0704020202020204" pitchFamily="34" charset="0"/>
              </a:rPr>
              <a:t>2420</a:t>
            </a:r>
            <a:r>
              <a:rPr lang="en-US" sz="1100" dirty="0">
                <a:latin typeface="Avenir Next LT Pro Light" panose="020B0304020202020204" pitchFamily="34" charset="0"/>
              </a:rPr>
              <a:t> 012103 (2023)</a:t>
            </a:r>
          </a:p>
          <a:p>
            <a:pPr algn="r"/>
            <a:r>
              <a:rPr lang="en-US" sz="1100" dirty="0">
                <a:latin typeface="Avenir Next LT Pro Light" panose="020B0304020202020204" pitchFamily="34" charset="0"/>
              </a:rPr>
              <a:t>[2] R. Taylor </a:t>
            </a:r>
            <a:r>
              <a:rPr lang="en-US" sz="1100" i="1" dirty="0">
                <a:latin typeface="Avenir Next LT Pro Light" panose="020B0304020202020204" pitchFamily="34" charset="0"/>
              </a:rPr>
              <a:t>et al.</a:t>
            </a:r>
            <a:r>
              <a:rPr lang="en-US" sz="1100" dirty="0">
                <a:latin typeface="Avenir Next LT Pro Light" panose="020B0304020202020204" pitchFamily="34" charset="0"/>
              </a:rPr>
              <a:t>, J. Phys.: Conf. Ser </a:t>
            </a:r>
            <a:r>
              <a:rPr lang="en-US" sz="1100" dirty="0">
                <a:latin typeface="Avenir Next LT Pro Demi" panose="020B0704020202020204" pitchFamily="34" charset="0"/>
              </a:rPr>
              <a:t>2420</a:t>
            </a:r>
            <a:r>
              <a:rPr lang="en-US" sz="1100" dirty="0">
                <a:latin typeface="Avenir Next LT Pro Light" panose="020B0304020202020204" pitchFamily="34" charset="0"/>
              </a:rPr>
              <a:t> 012101 (2023)</a:t>
            </a:r>
          </a:p>
        </p:txBody>
      </p:sp>
      <p:pic>
        <p:nvPicPr>
          <p:cNvPr id="8" name="Picture 7" descr="Chart&#10;&#10;Description automatically generated">
            <a:extLst>
              <a:ext uri="{FF2B5EF4-FFF2-40B4-BE49-F238E27FC236}">
                <a16:creationId xmlns:a16="http://schemas.microsoft.com/office/drawing/2014/main" id="{6570DF00-E177-FFDA-2AB7-34ACD01E297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47395" y="3745484"/>
            <a:ext cx="6434187" cy="2520057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FD8D21C5-96A2-0FFA-4D70-3588510A1A67}"/>
              </a:ext>
            </a:extLst>
          </p:cNvPr>
          <p:cNvSpPr txBox="1"/>
          <p:nvPr/>
        </p:nvSpPr>
        <p:spPr>
          <a:xfrm>
            <a:off x="4110606" y="6239702"/>
            <a:ext cx="46391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latin typeface="Avenir Next LT Pro Demi" panose="020B0704020202020204" pitchFamily="34" charset="0"/>
              </a:rPr>
              <a:t>Figure:</a:t>
            </a:r>
            <a:r>
              <a:rPr lang="en-GB" sz="1200" dirty="0">
                <a:latin typeface="Avenir Next LT Pro Light" panose="020B0304020202020204" pitchFamily="34" charset="0"/>
              </a:rPr>
              <a:t> Simulation of 10</a:t>
            </a:r>
            <a:r>
              <a:rPr lang="en-GB" sz="1200" baseline="30000" dirty="0">
                <a:latin typeface="Avenir Next LT Pro Light" panose="020B0304020202020204" pitchFamily="34" charset="0"/>
              </a:rPr>
              <a:t>4</a:t>
            </a:r>
            <a:r>
              <a:rPr lang="en-GB" sz="1200" dirty="0">
                <a:latin typeface="Avenir Next LT Pro Light" panose="020B0304020202020204" pitchFamily="34" charset="0"/>
              </a:rPr>
              <a:t> particles extracted via </a:t>
            </a:r>
            <a:br>
              <a:rPr lang="en-GB" sz="1200" dirty="0">
                <a:latin typeface="Avenir Next LT Pro Light" panose="020B0304020202020204" pitchFamily="34" charset="0"/>
              </a:rPr>
            </a:br>
            <a:r>
              <a:rPr lang="en-GB" sz="1200" dirty="0">
                <a:latin typeface="Avenir Next LT Pro Light" panose="020B0304020202020204" pitchFamily="34" charset="0"/>
              </a:rPr>
              <a:t>RFKO over 100 </a:t>
            </a:r>
            <a:r>
              <a:rPr lang="en-GB" sz="1200" dirty="0" err="1">
                <a:latin typeface="Avenir Next LT Pro Light" panose="020B0304020202020204" pitchFamily="34" charset="0"/>
              </a:rPr>
              <a:t>ms</a:t>
            </a:r>
            <a:r>
              <a:rPr lang="en-GB" sz="1200" dirty="0">
                <a:latin typeface="Avenir Next LT Pro Light" panose="020B0304020202020204" pitchFamily="34" charset="0"/>
              </a:rPr>
              <a:t> [1]</a:t>
            </a:r>
          </a:p>
        </p:txBody>
      </p:sp>
      <p:pic>
        <p:nvPicPr>
          <p:cNvPr id="12" name="Picture 11" descr="Text&#10;&#10;Description automatically generated">
            <a:extLst>
              <a:ext uri="{FF2B5EF4-FFF2-40B4-BE49-F238E27FC236}">
                <a16:creationId xmlns:a16="http://schemas.microsoft.com/office/drawing/2014/main" id="{0ECE6492-04E9-2B4E-868E-5500BC4F419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52970" y="1825174"/>
            <a:ext cx="5152845" cy="1620804"/>
          </a:xfrm>
          <a:prstGeom prst="rect">
            <a:avLst/>
          </a:prstGeom>
          <a:ln w="6350">
            <a:solidFill>
              <a:schemeClr val="bg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4" name="Date Placeholder 6">
            <a:extLst>
              <a:ext uri="{FF2B5EF4-FFF2-40B4-BE49-F238E27FC236}">
                <a16:creationId xmlns:a16="http://schemas.microsoft.com/office/drawing/2014/main" id="{844558E4-E6F6-C98D-F496-C67E3DBCA30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3214" y="6490368"/>
            <a:ext cx="3699658" cy="365125"/>
          </a:xfrm>
        </p:spPr>
        <p:txBody>
          <a:bodyPr/>
          <a:lstStyle/>
          <a:p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 LT Pro Light" panose="020B0304020202020204" pitchFamily="34" charset="0"/>
              </a:rPr>
              <a:t>Mark Johnson | </a:t>
            </a:r>
            <a:r>
              <a:rPr lang="en-US" sz="11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 LT Pro Demi" panose="020B0704020202020204" pitchFamily="34" charset="0"/>
                <a:cs typeface="Helvetica" panose="020B0604020202020204" pitchFamily="34" charset="0"/>
              </a:rPr>
              <a:t>ITRF WP3 Synchrotron 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 LT Pro Light" panose="020B0304020202020204" pitchFamily="34" charset="0"/>
              </a:rPr>
              <a:t>| 14/03/2023</a:t>
            </a:r>
          </a:p>
        </p:txBody>
      </p:sp>
    </p:spTree>
    <p:extLst>
      <p:ext uri="{BB962C8B-B14F-4D97-AF65-F5344CB8AC3E}">
        <p14:creationId xmlns:p14="http://schemas.microsoft.com/office/powerpoint/2010/main" val="60111810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Science and Technology Facilities Council">
            <a:extLst>
              <a:ext uri="{FF2B5EF4-FFF2-40B4-BE49-F238E27FC236}">
                <a16:creationId xmlns:a16="http://schemas.microsoft.com/office/drawing/2014/main" id="{6789CE4C-0EE8-944E-661A-AB8DFFCB7B1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52003" y="82826"/>
            <a:ext cx="1939997" cy="16153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02CC5852-B8C7-9C37-5A95-14AF465CC633}"/>
              </a:ext>
            </a:extLst>
          </p:cNvPr>
          <p:cNvSpPr txBox="1"/>
          <p:nvPr/>
        </p:nvSpPr>
        <p:spPr>
          <a:xfrm>
            <a:off x="1675061" y="449887"/>
            <a:ext cx="287687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>
                <a:solidFill>
                  <a:srgbClr val="003088"/>
                </a:solidFill>
                <a:latin typeface="Avenir Next LT Pro" panose="020B0504020202020204" pitchFamily="34" charset="0"/>
                <a:cs typeface="Helvetica" panose="020B0604020202020204" pitchFamily="34" charset="0"/>
              </a:rPr>
              <a:t>Conclusions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6BA0F45D-BA4E-367B-107E-3C2B50A256FF}"/>
              </a:ext>
            </a:extLst>
          </p:cNvPr>
          <p:cNvSpPr/>
          <p:nvPr/>
        </p:nvSpPr>
        <p:spPr>
          <a:xfrm>
            <a:off x="0" y="0"/>
            <a:ext cx="1577591" cy="6858000"/>
          </a:xfrm>
          <a:prstGeom prst="rect">
            <a:avLst/>
          </a:prstGeom>
          <a:solidFill>
            <a:srgbClr val="00308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14D3142D-BEAB-4F4D-A208-14C8AC5E448B}"/>
              </a:ext>
            </a:extLst>
          </p:cNvPr>
          <p:cNvSpPr/>
          <p:nvPr/>
        </p:nvSpPr>
        <p:spPr>
          <a:xfrm>
            <a:off x="1275127" y="0"/>
            <a:ext cx="302464" cy="6858000"/>
          </a:xfrm>
          <a:prstGeom prst="rect">
            <a:avLst/>
          </a:prstGeom>
          <a:solidFill>
            <a:srgbClr val="1C5DF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26A6D00-EB77-494E-F1B6-C887573B0702}"/>
              </a:ext>
            </a:extLst>
          </p:cNvPr>
          <p:cNvSpPr txBox="1"/>
          <p:nvPr/>
        </p:nvSpPr>
        <p:spPr>
          <a:xfrm>
            <a:off x="1675061" y="997782"/>
            <a:ext cx="26126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Avenir Next LT Pro Demi" panose="020B0704020202020204" pitchFamily="34" charset="0"/>
              </a:rPr>
              <a:t>Thank you for listening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0A27563-66D0-11B8-E481-5042A706425C}"/>
              </a:ext>
            </a:extLst>
          </p:cNvPr>
          <p:cNvSpPr txBox="1"/>
          <p:nvPr/>
        </p:nvSpPr>
        <p:spPr>
          <a:xfrm>
            <a:off x="2139975" y="1696218"/>
            <a:ext cx="5627083" cy="26314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500" dirty="0">
                <a:latin typeface="Avenir Next LT Pro Light" panose="020B0304020202020204" pitchFamily="34" charset="0"/>
              </a:rPr>
              <a:t>A </a:t>
            </a:r>
            <a:r>
              <a:rPr lang="en-GB" sz="1500" dirty="0">
                <a:solidFill>
                  <a:srgbClr val="1C5DF8"/>
                </a:solidFill>
                <a:latin typeface="Avenir Next LT Pro Demi" panose="020B0704020202020204" pitchFamily="34" charset="0"/>
              </a:rPr>
              <a:t>preliminary synchrotron design </a:t>
            </a:r>
            <a:r>
              <a:rPr lang="en-GB" sz="1500" dirty="0">
                <a:latin typeface="Avenir Next LT Pro Light" panose="020B0304020202020204" pitchFamily="34" charset="0"/>
              </a:rPr>
              <a:t>for ITRF WP3 </a:t>
            </a:r>
            <a:br>
              <a:rPr lang="en-GB" sz="1500" dirty="0">
                <a:latin typeface="Avenir Next LT Pro Light" panose="020B0304020202020204" pitchFamily="34" charset="0"/>
              </a:rPr>
            </a:br>
            <a:r>
              <a:rPr lang="en-GB" sz="1500" dirty="0">
                <a:latin typeface="Avenir Next LT Pro Light" panose="020B0304020202020204" pitchFamily="34" charset="0"/>
              </a:rPr>
              <a:t>has been established</a:t>
            </a:r>
            <a:br>
              <a:rPr lang="en-GB" sz="1500" dirty="0">
                <a:latin typeface="Avenir Next LT Pro Light" panose="020B0304020202020204" pitchFamily="34" charset="0"/>
              </a:rPr>
            </a:br>
            <a:endParaRPr lang="en-GB" sz="1500" dirty="0">
              <a:latin typeface="Avenir Next LT Pro Light" panose="020B03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500" dirty="0">
                <a:latin typeface="Avenir Next LT Pro Light" panose="020B0304020202020204" pitchFamily="34" charset="0"/>
              </a:rPr>
              <a:t>Layout is adapted from well-developed designs </a:t>
            </a:r>
            <a:br>
              <a:rPr lang="en-GB" sz="1500" dirty="0">
                <a:latin typeface="Avenir Next LT Pro Light" panose="020B0304020202020204" pitchFamily="34" charset="0"/>
              </a:rPr>
            </a:br>
            <a:r>
              <a:rPr lang="en-GB" sz="1500" dirty="0">
                <a:latin typeface="Avenir Next LT Pro Light" panose="020B0304020202020204" pitchFamily="34" charset="0"/>
              </a:rPr>
              <a:t>proposed by </a:t>
            </a:r>
            <a:r>
              <a:rPr lang="en-GB" sz="1500" dirty="0">
                <a:solidFill>
                  <a:srgbClr val="1C5DF8"/>
                </a:solidFill>
                <a:latin typeface="Avenir Next LT Pro Demi" panose="020B0704020202020204" pitchFamily="34" charset="0"/>
              </a:rPr>
              <a:t>CERN NIMMS</a:t>
            </a:r>
            <a:br>
              <a:rPr lang="en-GB" sz="1500" dirty="0">
                <a:latin typeface="Avenir Next LT Pro Light" panose="020B0304020202020204" pitchFamily="34" charset="0"/>
              </a:rPr>
            </a:br>
            <a:endParaRPr lang="en-GB" sz="1500" dirty="0">
              <a:latin typeface="Avenir Next LT Pro Light" panose="020B03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500" dirty="0">
                <a:latin typeface="Avenir Next LT Pro Light" panose="020B0304020202020204" pitchFamily="34" charset="0"/>
              </a:rPr>
              <a:t>Synchrotron optics, beam energies and intensities </a:t>
            </a:r>
            <a:br>
              <a:rPr lang="en-GB" sz="1500" dirty="0">
                <a:latin typeface="Avenir Next LT Pro Light" panose="020B0304020202020204" pitchFamily="34" charset="0"/>
              </a:rPr>
            </a:br>
            <a:r>
              <a:rPr lang="en-GB" sz="1500" dirty="0">
                <a:latin typeface="Avenir Next LT Pro Light" panose="020B0304020202020204" pitchFamily="34" charset="0"/>
              </a:rPr>
              <a:t>are increasingly well defined</a:t>
            </a:r>
            <a:br>
              <a:rPr lang="en-GB" sz="1500" dirty="0">
                <a:latin typeface="Avenir Next LT Pro Light" panose="020B0304020202020204" pitchFamily="34" charset="0"/>
              </a:rPr>
            </a:br>
            <a:endParaRPr lang="en-GB" sz="1500" dirty="0">
              <a:latin typeface="Avenir Next LT Pro Light" panose="020B03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500" dirty="0">
                <a:latin typeface="Avenir Next LT Pro Light" panose="020B0304020202020204" pitchFamily="34" charset="0"/>
              </a:rPr>
              <a:t>Currently assessing </a:t>
            </a:r>
            <a:r>
              <a:rPr lang="en-GB" sz="1500" dirty="0">
                <a:solidFill>
                  <a:srgbClr val="1C5DF8"/>
                </a:solidFill>
                <a:latin typeface="Avenir Next LT Pro Demi" panose="020B0704020202020204" pitchFamily="34" charset="0"/>
              </a:rPr>
              <a:t>beam extraction </a:t>
            </a:r>
            <a:r>
              <a:rPr lang="en-GB" sz="1500" dirty="0">
                <a:latin typeface="Avenir Next LT Pro Light" panose="020B0304020202020204" pitchFamily="34" charset="0"/>
              </a:rPr>
              <a:t>and </a:t>
            </a:r>
            <a:br>
              <a:rPr lang="en-GB" sz="1500" dirty="0">
                <a:latin typeface="Avenir Next LT Pro Light" panose="020B0304020202020204" pitchFamily="34" charset="0"/>
              </a:rPr>
            </a:br>
            <a:r>
              <a:rPr lang="en-GB" sz="1500" dirty="0">
                <a:latin typeface="Avenir Next LT Pro Light" panose="020B0304020202020204" pitchFamily="34" charset="0"/>
              </a:rPr>
              <a:t>corresponding dose rates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F20E9216-C140-D7A4-3264-4BC4EE621A2F}"/>
              </a:ext>
            </a:extLst>
          </p:cNvPr>
          <p:cNvGrpSpPr/>
          <p:nvPr/>
        </p:nvGrpSpPr>
        <p:grpSpPr>
          <a:xfrm>
            <a:off x="6993715" y="4806683"/>
            <a:ext cx="4805680" cy="1392782"/>
            <a:chOff x="7178040" y="4922521"/>
            <a:chExt cx="4805680" cy="1392782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4618D46F-309F-7CCB-351E-160BC8E06766}"/>
                </a:ext>
              </a:extLst>
            </p:cNvPr>
            <p:cNvSpPr/>
            <p:nvPr/>
          </p:nvSpPr>
          <p:spPr>
            <a:xfrm>
              <a:off x="7178040" y="4922521"/>
              <a:ext cx="4805680" cy="1392782"/>
            </a:xfrm>
            <a:prstGeom prst="rect">
              <a:avLst/>
            </a:prstGeom>
            <a:solidFill>
              <a:srgbClr val="FC6D26">
                <a:alpha val="5000"/>
              </a:srgbClr>
            </a:solidFill>
            <a:ln w="25400">
              <a:solidFill>
                <a:srgbClr val="FC6D2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ED1A13B3-8FE3-55C8-6825-FB591C667459}"/>
                </a:ext>
              </a:extLst>
            </p:cNvPr>
            <p:cNvSpPr txBox="1"/>
            <p:nvPr/>
          </p:nvSpPr>
          <p:spPr>
            <a:xfrm>
              <a:off x="7325360" y="5034137"/>
              <a:ext cx="4511040" cy="11695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500" dirty="0">
                  <a:solidFill>
                    <a:srgbClr val="FC6D26"/>
                  </a:solidFill>
                  <a:latin typeface="Avenir Next LT Pro Demi" panose="020B0704020202020204" pitchFamily="34" charset="0"/>
                </a:rPr>
                <a:t>ITRF WP3 Contributors:</a:t>
              </a:r>
              <a:endParaRPr lang="en-GB" sz="1000" dirty="0">
                <a:solidFill>
                  <a:srgbClr val="FC6D26"/>
                </a:solidFill>
                <a:latin typeface="Avenir Next LT Pro Demi" panose="020B0704020202020204" pitchFamily="34" charset="0"/>
              </a:endParaRPr>
            </a:p>
            <a:p>
              <a:endParaRPr lang="en-GB" sz="1000" dirty="0">
                <a:solidFill>
                  <a:srgbClr val="FC6D26"/>
                </a:solidFill>
                <a:latin typeface="Avenir Next LT Pro Demi" panose="020B0704020202020204" pitchFamily="34" charset="0"/>
              </a:endParaRP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GB" sz="1500" dirty="0">
                  <a:latin typeface="Avenir Next LT Pro Light" panose="020B0304020202020204" pitchFamily="34" charset="0"/>
                </a:rPr>
                <a:t>Hywel Owen (STFC ASTeC)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GB" sz="1500" dirty="0">
                  <a:latin typeface="Avenir Next LT Pro Light" panose="020B0304020202020204" pitchFamily="34" charset="0"/>
                </a:rPr>
                <a:t>Karen Kirkby (Univ. Manchester)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GB" sz="1500" dirty="0">
                  <a:latin typeface="Avenir Next LT Pro Light" panose="020B0304020202020204" pitchFamily="34" charset="0"/>
                </a:rPr>
                <a:t>Elena Benedetto (CERN and SEEIST)</a:t>
              </a:r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211D679D-81E1-BBC7-7416-AACBAA73A4ED}"/>
              </a:ext>
            </a:extLst>
          </p:cNvPr>
          <p:cNvGrpSpPr/>
          <p:nvPr/>
        </p:nvGrpSpPr>
        <p:grpSpPr>
          <a:xfrm>
            <a:off x="1675061" y="6078509"/>
            <a:ext cx="4613892" cy="646331"/>
            <a:chOff x="1678664" y="6128843"/>
            <a:chExt cx="4613892" cy="646331"/>
          </a:xfrm>
        </p:grpSpPr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76EFE276-68A9-4E3D-E286-144E286FC01F}"/>
                </a:ext>
              </a:extLst>
            </p:cNvPr>
            <p:cNvSpPr txBox="1"/>
            <p:nvPr/>
          </p:nvSpPr>
          <p:spPr>
            <a:xfrm>
              <a:off x="1678664" y="6128843"/>
              <a:ext cx="4613892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solidFill>
                    <a:schemeClr val="bg1">
                      <a:lumMod val="65000"/>
                    </a:schemeClr>
                  </a:solidFill>
                  <a:latin typeface="Avenir Next LT Pro Light" panose="020B0304020202020204" pitchFamily="34" charset="0"/>
                </a:rPr>
                <a:t>Mark Johnson | Accelerator Physicist (</a:t>
              </a:r>
              <a:r>
                <a:rPr lang="en-US" sz="1200" dirty="0" err="1">
                  <a:solidFill>
                    <a:schemeClr val="bg1">
                      <a:lumMod val="65000"/>
                    </a:schemeClr>
                  </a:solidFill>
                  <a:latin typeface="Avenir Next LT Pro Light" panose="020B0304020202020204" pitchFamily="34" charset="0"/>
                </a:rPr>
                <a:t>ASTeC</a:t>
              </a:r>
              <a:r>
                <a:rPr lang="en-US" sz="1200" dirty="0">
                  <a:solidFill>
                    <a:schemeClr val="bg1">
                      <a:lumMod val="65000"/>
                    </a:schemeClr>
                  </a:solidFill>
                  <a:latin typeface="Avenir Next LT Pro Light" panose="020B0304020202020204" pitchFamily="34" charset="0"/>
                </a:rPr>
                <a:t>)</a:t>
              </a:r>
              <a:br>
                <a:rPr lang="en-US" sz="1200" dirty="0">
                  <a:solidFill>
                    <a:schemeClr val="bg1">
                      <a:lumMod val="65000"/>
                    </a:schemeClr>
                  </a:solidFill>
                  <a:latin typeface="Avenir Next LT Pro Light" panose="020B0304020202020204" pitchFamily="34" charset="0"/>
                </a:rPr>
              </a:br>
              <a:r>
                <a:rPr lang="en-US" sz="1200" dirty="0">
                  <a:solidFill>
                    <a:schemeClr val="bg1">
                      <a:lumMod val="65000"/>
                    </a:schemeClr>
                  </a:solidFill>
                  <a:latin typeface="Avenir Next LT Pro Light" panose="020B0304020202020204" pitchFamily="34" charset="0"/>
                </a:rPr>
                <a:t>Office A50 | STFC Daresbury Laboratory | Warrington WA4 4AD</a:t>
              </a:r>
            </a:p>
            <a:p>
              <a:r>
                <a:rPr lang="en-US" sz="1200" dirty="0">
                  <a:solidFill>
                    <a:schemeClr val="bg1">
                      <a:lumMod val="65000"/>
                    </a:schemeClr>
                  </a:solidFill>
                  <a:latin typeface="Avenir Next LT Pro Light" panose="020B0304020202020204" pitchFamily="34" charset="0"/>
                </a:rPr>
                <a:t>      mark.johnson@stfc.ac.uk </a:t>
              </a:r>
            </a:p>
          </p:txBody>
        </p:sp>
        <p:pic>
          <p:nvPicPr>
            <p:cNvPr id="12" name="Graphic 11" descr="Envelope with solid fill">
              <a:extLst>
                <a:ext uri="{FF2B5EF4-FFF2-40B4-BE49-F238E27FC236}">
                  <a16:creationId xmlns:a16="http://schemas.microsoft.com/office/drawing/2014/main" id="{E62D129C-718D-E5D9-52F9-6B81A52D756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alphaModFix amt="30000"/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 flipH="1">
              <a:off x="1744516" y="6547461"/>
              <a:ext cx="216000" cy="18225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5619692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Science and Technology Facilities Council">
            <a:extLst>
              <a:ext uri="{FF2B5EF4-FFF2-40B4-BE49-F238E27FC236}">
                <a16:creationId xmlns:a16="http://schemas.microsoft.com/office/drawing/2014/main" id="{6789CE4C-0EE8-944E-661A-AB8DFFCB7B1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14409" y="82827"/>
            <a:ext cx="1577591" cy="13135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62BCF9B-A78A-DB4C-C231-F7AC69ADA4D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3214" y="6490368"/>
            <a:ext cx="3699658" cy="365125"/>
          </a:xfrm>
        </p:spPr>
        <p:txBody>
          <a:bodyPr/>
          <a:lstStyle/>
          <a:p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 LT Pro Light" panose="020B0304020202020204" pitchFamily="34" charset="0"/>
              </a:rPr>
              <a:t>Mark Johnson | </a:t>
            </a:r>
            <a:r>
              <a:rPr lang="en-US" sz="11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 LT Pro Demi" panose="020B0704020202020204" pitchFamily="34" charset="0"/>
                <a:cs typeface="Helvetica" panose="020B0604020202020204" pitchFamily="34" charset="0"/>
              </a:rPr>
              <a:t>ITRF WP3 Synchrotron 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 LT Pro Light" panose="020B0304020202020204" pitchFamily="34" charset="0"/>
              </a:rPr>
              <a:t>| 14/03/2023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0A83D10E-C2C3-C2F3-EF05-BB722B73CD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29393" y="6490368"/>
            <a:ext cx="2743200" cy="365125"/>
          </a:xfrm>
        </p:spPr>
        <p:txBody>
          <a:bodyPr/>
          <a:lstStyle/>
          <a:p>
            <a:r>
              <a:rPr lang="en-US" sz="11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 LT Pro Demi" panose="020B0704020202020204" pitchFamily="34" charset="0"/>
                <a:cs typeface="Helvetica" panose="020B0604020202020204" pitchFamily="34" charset="0"/>
              </a:rPr>
              <a:t>Page </a:t>
            </a:r>
            <a:fld id="{5D505636-E21E-CC48-AA04-940343AD31F9}" type="slidenum">
              <a:rPr lang="en-US" sz="1100" b="1" smtClean="0">
                <a:solidFill>
                  <a:schemeClr val="tx1">
                    <a:lumMod val="65000"/>
                    <a:lumOff val="35000"/>
                  </a:schemeClr>
                </a:solidFill>
                <a:latin typeface="Avenir Next LT Pro Demi" panose="020B0704020202020204" pitchFamily="34" charset="0"/>
                <a:cs typeface="Helvetica" panose="020B0604020202020204" pitchFamily="34" charset="0"/>
              </a:rPr>
              <a:t>2</a:t>
            </a:fld>
            <a:endParaRPr lang="en-US" sz="1100" b="1" dirty="0">
              <a:solidFill>
                <a:schemeClr val="tx1">
                  <a:lumMod val="65000"/>
                  <a:lumOff val="35000"/>
                </a:schemeClr>
              </a:solidFill>
              <a:latin typeface="Avenir Next LT Pro Demi" panose="020B07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0475D53-9B56-460E-ABA1-825364B3BAD3}"/>
              </a:ext>
            </a:extLst>
          </p:cNvPr>
          <p:cNvSpPr txBox="1"/>
          <p:nvPr/>
        </p:nvSpPr>
        <p:spPr>
          <a:xfrm>
            <a:off x="512462" y="256594"/>
            <a:ext cx="233711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solidFill>
                  <a:srgbClr val="003088"/>
                </a:solidFill>
                <a:latin typeface="Avenir Next LT Pro" panose="020B0504020202020204" pitchFamily="34" charset="0"/>
              </a:rPr>
              <a:t>Introduction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12B0A51-B6D4-4900-B88E-ACDE0E58CE20}"/>
              </a:ext>
            </a:extLst>
          </p:cNvPr>
          <p:cNvSpPr txBox="1"/>
          <p:nvPr/>
        </p:nvSpPr>
        <p:spPr>
          <a:xfrm>
            <a:off x="538265" y="712557"/>
            <a:ext cx="21241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Avenir Next LT Pro Demi" panose="020B0704020202020204" pitchFamily="34" charset="0"/>
              </a:rPr>
              <a:t>ITRF WP3 Context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65DAB929-3AD4-4D75-8990-110F07C9D9C7}"/>
              </a:ext>
            </a:extLst>
          </p:cNvPr>
          <p:cNvSpPr/>
          <p:nvPr/>
        </p:nvSpPr>
        <p:spPr>
          <a:xfrm>
            <a:off x="0" y="348343"/>
            <a:ext cx="468917" cy="365760"/>
          </a:xfrm>
          <a:prstGeom prst="rect">
            <a:avLst/>
          </a:prstGeom>
          <a:solidFill>
            <a:srgbClr val="00308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66C0D9E-F5CF-51D4-2597-8179CD12E77A}"/>
              </a:ext>
            </a:extLst>
          </p:cNvPr>
          <p:cNvSpPr txBox="1"/>
          <p:nvPr/>
        </p:nvSpPr>
        <p:spPr>
          <a:xfrm>
            <a:off x="468917" y="1404167"/>
            <a:ext cx="7044403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latin typeface="Avenir Next LT Pro Demi" panose="020B0704020202020204" pitchFamily="34" charset="0"/>
              </a:rPr>
              <a:t> </a:t>
            </a:r>
            <a:r>
              <a:rPr lang="en-GB" sz="1600" dirty="0">
                <a:solidFill>
                  <a:srgbClr val="1C5DF8"/>
                </a:solidFill>
                <a:latin typeface="Avenir Next LT Pro Demi" panose="020B0704020202020204" pitchFamily="34" charset="0"/>
              </a:rPr>
              <a:t>ITRF WP3</a:t>
            </a:r>
            <a:r>
              <a:rPr lang="en-GB" sz="1600" dirty="0">
                <a:latin typeface="Avenir Next LT Pro Light" panose="020B0304020202020204" pitchFamily="34" charset="0"/>
              </a:rPr>
              <a:t> aims to </a:t>
            </a:r>
            <a:r>
              <a:rPr lang="en-GB" sz="1600" dirty="0">
                <a:solidFill>
                  <a:srgbClr val="1C5DF8"/>
                </a:solidFill>
                <a:latin typeface="Avenir Next LT Pro Demi" panose="020B0704020202020204" pitchFamily="34" charset="0"/>
              </a:rPr>
              <a:t>compare</a:t>
            </a:r>
            <a:r>
              <a:rPr lang="en-GB" sz="1600" dirty="0">
                <a:latin typeface="Avenir Next LT Pro Light" panose="020B0304020202020204" pitchFamily="34" charset="0"/>
              </a:rPr>
              <a:t> options based on </a:t>
            </a:r>
            <a:r>
              <a:rPr lang="en-GB" sz="1600" dirty="0">
                <a:solidFill>
                  <a:srgbClr val="1C5DF8"/>
                </a:solidFill>
                <a:latin typeface="Avenir Next LT Pro Demi" panose="020B0704020202020204" pitchFamily="34" charset="0"/>
              </a:rPr>
              <a:t>conventional</a:t>
            </a:r>
            <a:br>
              <a:rPr lang="en-GB" sz="1600" dirty="0">
                <a:solidFill>
                  <a:srgbClr val="1C5DF8"/>
                </a:solidFill>
                <a:latin typeface="Avenir Next LT Pro Demi" panose="020B0704020202020204" pitchFamily="34" charset="0"/>
              </a:rPr>
            </a:br>
            <a:r>
              <a:rPr lang="en-GB" sz="1600" dirty="0">
                <a:solidFill>
                  <a:srgbClr val="1C5DF8"/>
                </a:solidFill>
                <a:latin typeface="Avenir Next LT Pro Demi" panose="020B0704020202020204" pitchFamily="34" charset="0"/>
              </a:rPr>
              <a:t> technologies</a:t>
            </a:r>
            <a:r>
              <a:rPr lang="en-GB" sz="1600" dirty="0">
                <a:solidFill>
                  <a:srgbClr val="1C5DF8"/>
                </a:solidFill>
                <a:latin typeface="Avenir Next LT Pro Light" panose="020B0304020202020204" pitchFamily="34" charset="0"/>
              </a:rPr>
              <a:t> </a:t>
            </a:r>
            <a:r>
              <a:rPr lang="en-GB" sz="1600" dirty="0">
                <a:latin typeface="Avenir Next LT Pro Light" panose="020B0304020202020204" pitchFamily="34" charset="0"/>
              </a:rPr>
              <a:t>against the baseline </a:t>
            </a:r>
            <a:r>
              <a:rPr lang="en-GB" sz="1600" dirty="0">
                <a:solidFill>
                  <a:srgbClr val="1C5DF8"/>
                </a:solidFill>
                <a:latin typeface="Avenir Next LT Pro Demi" panose="020B0704020202020204" pitchFamily="34" charset="0"/>
              </a:rPr>
              <a:t>LhARA</a:t>
            </a:r>
            <a:r>
              <a:rPr lang="en-GB" sz="1600" dirty="0">
                <a:latin typeface="Avenir Next LT Pro Light" panose="020B0304020202020204" pitchFamily="34" charset="0"/>
              </a:rPr>
              <a:t> facility design</a:t>
            </a:r>
            <a:br>
              <a:rPr lang="en-GB" sz="1600" dirty="0">
                <a:latin typeface="Avenir Next LT Pro Light" panose="020B0304020202020204" pitchFamily="34" charset="0"/>
              </a:rPr>
            </a:br>
            <a:br>
              <a:rPr lang="en-GB" sz="1600" dirty="0">
                <a:latin typeface="Avenir Next LT Pro Light" panose="020B0304020202020204" pitchFamily="34" charset="0"/>
              </a:rPr>
            </a:br>
            <a:endParaRPr lang="en-GB" sz="1600" dirty="0">
              <a:latin typeface="Avenir Next LT Pro Light" panose="020B03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latin typeface="Avenir Next LT Pro Light" panose="020B0304020202020204" pitchFamily="34" charset="0"/>
              </a:rPr>
              <a:t> This includes the evaluation of a </a:t>
            </a:r>
            <a:r>
              <a:rPr lang="en-GB" sz="1600" dirty="0">
                <a:solidFill>
                  <a:srgbClr val="1C5DF8"/>
                </a:solidFill>
                <a:latin typeface="Avenir Next LT Pro Demi" panose="020B0704020202020204" pitchFamily="34" charset="0"/>
              </a:rPr>
              <a:t>synchrotron</a:t>
            </a:r>
            <a:r>
              <a:rPr lang="en-GB" sz="1600" dirty="0">
                <a:latin typeface="Avenir Next LT Pro Light" panose="020B0304020202020204" pitchFamily="34" charset="0"/>
              </a:rPr>
              <a:t>, with a </a:t>
            </a:r>
            <a:r>
              <a:rPr lang="en-GB" sz="1600" dirty="0">
                <a:solidFill>
                  <a:srgbClr val="1C5DF8"/>
                </a:solidFill>
                <a:latin typeface="Avenir Next LT Pro Demi" panose="020B0704020202020204" pitchFamily="34" charset="0"/>
              </a:rPr>
              <a:t>injector</a:t>
            </a:r>
            <a:r>
              <a:rPr lang="en-GB" sz="1600" dirty="0">
                <a:latin typeface="Avenir Next LT Pro Light" panose="020B0304020202020204" pitchFamily="34" charset="0"/>
              </a:rPr>
              <a:t> based on</a:t>
            </a:r>
            <a:br>
              <a:rPr lang="en-GB" sz="1600" dirty="0">
                <a:latin typeface="Avenir Next LT Pro Light" panose="020B0304020202020204" pitchFamily="34" charset="0"/>
              </a:rPr>
            </a:br>
            <a:r>
              <a:rPr lang="en-GB" sz="1600" dirty="0">
                <a:latin typeface="Avenir Next LT Pro Light" panose="020B0304020202020204" pitchFamily="34" charset="0"/>
              </a:rPr>
              <a:t> </a:t>
            </a:r>
            <a:r>
              <a:rPr lang="en-GB" sz="1600" dirty="0">
                <a:solidFill>
                  <a:srgbClr val="1C5DF8"/>
                </a:solidFill>
                <a:latin typeface="Avenir Next LT Pro Demi" panose="020B0704020202020204" pitchFamily="34" charset="0"/>
              </a:rPr>
              <a:t>established ion sources </a:t>
            </a:r>
            <a:r>
              <a:rPr lang="en-GB" sz="1600" dirty="0">
                <a:latin typeface="Avenir Next LT Pro Light" panose="020B0304020202020204" pitchFamily="34" charset="0"/>
              </a:rPr>
              <a:t>and pre-acceleration methods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dirty="0">
              <a:latin typeface="Avenir Next LT Pro Light" panose="020B03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dirty="0">
              <a:latin typeface="Avenir Next LT Pro Light" panose="020B03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latin typeface="Avenir Next LT Pro Light" panose="020B0304020202020204" pitchFamily="34" charset="0"/>
              </a:rPr>
              <a:t> Currently parameterising a small synchrotron design, adapted from </a:t>
            </a:r>
            <a:br>
              <a:rPr lang="en-GB" sz="1600" dirty="0">
                <a:latin typeface="Avenir Next LT Pro Light" panose="020B0304020202020204" pitchFamily="34" charset="0"/>
              </a:rPr>
            </a:br>
            <a:r>
              <a:rPr lang="en-GB" sz="1600" dirty="0">
                <a:latin typeface="Avenir Next LT Pro Light" panose="020B0304020202020204" pitchFamily="34" charset="0"/>
              </a:rPr>
              <a:t> work published by the </a:t>
            </a:r>
            <a:r>
              <a:rPr lang="en-GB" sz="1600" dirty="0">
                <a:solidFill>
                  <a:srgbClr val="1C5DF8"/>
                </a:solidFill>
                <a:latin typeface="Avenir Next LT Pro Demi" panose="020B0704020202020204" pitchFamily="34" charset="0"/>
              </a:rPr>
              <a:t>CERN NIMMS </a:t>
            </a:r>
            <a:r>
              <a:rPr lang="en-GB" sz="1600" dirty="0">
                <a:latin typeface="Avenir Next LT Pro Light" panose="020B0304020202020204" pitchFamily="34" charset="0"/>
              </a:rPr>
              <a:t>project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170B08CD-55CF-5D82-D80D-C4BF8BD53DE8}"/>
              </a:ext>
            </a:extLst>
          </p:cNvPr>
          <p:cNvGrpSpPr/>
          <p:nvPr/>
        </p:nvGrpSpPr>
        <p:grpSpPr>
          <a:xfrm>
            <a:off x="3693160" y="4429177"/>
            <a:ext cx="4805680" cy="1351279"/>
            <a:chOff x="7178040" y="4922520"/>
            <a:chExt cx="4805680" cy="1351279"/>
          </a:xfrm>
        </p:grpSpPr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38B99094-5800-55DE-07EF-419A6C57C3D4}"/>
                </a:ext>
              </a:extLst>
            </p:cNvPr>
            <p:cNvSpPr/>
            <p:nvPr/>
          </p:nvSpPr>
          <p:spPr>
            <a:xfrm>
              <a:off x="7178040" y="4922520"/>
              <a:ext cx="4805680" cy="1351279"/>
            </a:xfrm>
            <a:prstGeom prst="rect">
              <a:avLst/>
            </a:prstGeom>
            <a:solidFill>
              <a:srgbClr val="FC6D26">
                <a:alpha val="5000"/>
              </a:srgbClr>
            </a:solidFill>
            <a:ln w="25400">
              <a:solidFill>
                <a:srgbClr val="FC6D2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C5EDE617-CA5C-265D-7CF5-ECC76C21F2DB}"/>
                </a:ext>
              </a:extLst>
            </p:cNvPr>
            <p:cNvSpPr txBox="1"/>
            <p:nvPr/>
          </p:nvSpPr>
          <p:spPr>
            <a:xfrm>
              <a:off x="7325360" y="5182661"/>
              <a:ext cx="451104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600" dirty="0">
                  <a:latin typeface="Avenir Next LT Pro Light" panose="020B0304020202020204" pitchFamily="34" charset="0"/>
                </a:rPr>
                <a:t>At present, we are </a:t>
              </a:r>
              <a:r>
                <a:rPr lang="en-GB" sz="1600" dirty="0">
                  <a:solidFill>
                    <a:srgbClr val="FC6D26"/>
                  </a:solidFill>
                  <a:latin typeface="Avenir Next LT Pro Demi" panose="020B0704020202020204" pitchFamily="34" charset="0"/>
                </a:rPr>
                <a:t>not considering</a:t>
              </a:r>
              <a:r>
                <a:rPr lang="en-GB" sz="1600" dirty="0">
                  <a:latin typeface="Avenir Next LT Pro Light" panose="020B0304020202020204" pitchFamily="34" charset="0"/>
                </a:rPr>
                <a:t> the </a:t>
              </a:r>
              <a:br>
                <a:rPr lang="en-GB" sz="1600" dirty="0">
                  <a:latin typeface="Avenir Next LT Pro Light" panose="020B0304020202020204" pitchFamily="34" charset="0"/>
                </a:rPr>
              </a:br>
              <a:r>
                <a:rPr lang="en-GB" sz="1600" dirty="0">
                  <a:latin typeface="Avenir Next LT Pro Light" panose="020B0304020202020204" pitchFamily="34" charset="0"/>
                </a:rPr>
                <a:t>synchrotron as a </a:t>
              </a:r>
              <a:r>
                <a:rPr lang="en-GB" sz="1600" dirty="0">
                  <a:solidFill>
                    <a:srgbClr val="FC6D26"/>
                  </a:solidFill>
                  <a:latin typeface="Avenir Next LT Pro Demi" panose="020B0704020202020204" pitchFamily="34" charset="0"/>
                </a:rPr>
                <a:t>drop-in replacement</a:t>
              </a:r>
              <a:r>
                <a:rPr lang="en-GB" sz="1600" dirty="0">
                  <a:latin typeface="Avenir Next LT Pro Light" panose="020B0304020202020204" pitchFamily="34" charset="0"/>
                </a:rPr>
                <a:t> for the LhARA </a:t>
              </a:r>
              <a:r>
                <a:rPr lang="en-GB" sz="1600" dirty="0">
                  <a:solidFill>
                    <a:srgbClr val="FC6D26"/>
                  </a:solidFill>
                  <a:latin typeface="Avenir Next LT Pro Demi" panose="020B0704020202020204" pitchFamily="34" charset="0"/>
                </a:rPr>
                <a:t>FFA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2363398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Science and Technology Facilities Council">
            <a:extLst>
              <a:ext uri="{FF2B5EF4-FFF2-40B4-BE49-F238E27FC236}">
                <a16:creationId xmlns:a16="http://schemas.microsoft.com/office/drawing/2014/main" id="{6789CE4C-0EE8-944E-661A-AB8DFFCB7B1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14409" y="82827"/>
            <a:ext cx="1577591" cy="13135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0A83D10E-C2C3-C2F3-EF05-BB722B73CD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29393" y="6490368"/>
            <a:ext cx="2743200" cy="365125"/>
          </a:xfrm>
        </p:spPr>
        <p:txBody>
          <a:bodyPr/>
          <a:lstStyle/>
          <a:p>
            <a:r>
              <a:rPr lang="en-US" sz="11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 LT Pro Demi" panose="020B0704020202020204" pitchFamily="34" charset="0"/>
                <a:cs typeface="Helvetica" panose="020B0604020202020204" pitchFamily="34" charset="0"/>
              </a:rPr>
              <a:t>Page </a:t>
            </a:r>
            <a:fld id="{5D505636-E21E-CC48-AA04-940343AD31F9}" type="slidenum">
              <a:rPr lang="en-US" sz="1100" b="1" smtClean="0">
                <a:solidFill>
                  <a:schemeClr val="tx1">
                    <a:lumMod val="65000"/>
                    <a:lumOff val="35000"/>
                  </a:schemeClr>
                </a:solidFill>
                <a:latin typeface="Avenir Next LT Pro Demi" panose="020B0704020202020204" pitchFamily="34" charset="0"/>
                <a:cs typeface="Helvetica" panose="020B0604020202020204" pitchFamily="34" charset="0"/>
              </a:rPr>
              <a:t>3</a:t>
            </a:fld>
            <a:endParaRPr lang="en-US" sz="1100" b="1" dirty="0">
              <a:solidFill>
                <a:schemeClr val="tx1">
                  <a:lumMod val="65000"/>
                  <a:lumOff val="35000"/>
                </a:schemeClr>
              </a:solidFill>
              <a:latin typeface="Avenir Next LT Pro Demi" panose="020B07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0475D53-9B56-460E-ABA1-825364B3BAD3}"/>
              </a:ext>
            </a:extLst>
          </p:cNvPr>
          <p:cNvSpPr txBox="1"/>
          <p:nvPr/>
        </p:nvSpPr>
        <p:spPr>
          <a:xfrm>
            <a:off x="512462" y="256594"/>
            <a:ext cx="238719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solidFill>
                  <a:srgbClr val="003088"/>
                </a:solidFill>
                <a:latin typeface="Avenir Next LT Pro" panose="020B0504020202020204" pitchFamily="34" charset="0"/>
              </a:rPr>
              <a:t>Design Basis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12B0A51-B6D4-4900-B88E-ACDE0E58CE20}"/>
              </a:ext>
            </a:extLst>
          </p:cNvPr>
          <p:cNvSpPr txBox="1"/>
          <p:nvPr/>
        </p:nvSpPr>
        <p:spPr>
          <a:xfrm>
            <a:off x="538265" y="712557"/>
            <a:ext cx="45636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Avenir Next LT Pro Demi" panose="020B0704020202020204" pitchFamily="34" charset="0"/>
              </a:rPr>
              <a:t>Compact, Room Temperature Synchrotron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65DAB929-3AD4-4D75-8990-110F07C9D9C7}"/>
              </a:ext>
            </a:extLst>
          </p:cNvPr>
          <p:cNvSpPr/>
          <p:nvPr/>
        </p:nvSpPr>
        <p:spPr>
          <a:xfrm>
            <a:off x="0" y="348343"/>
            <a:ext cx="468917" cy="365760"/>
          </a:xfrm>
          <a:prstGeom prst="rect">
            <a:avLst/>
          </a:prstGeom>
          <a:solidFill>
            <a:srgbClr val="00308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154F6F8-0351-4A26-C07E-1943E78F511E}"/>
              </a:ext>
            </a:extLst>
          </p:cNvPr>
          <p:cNvSpPr txBox="1"/>
          <p:nvPr/>
        </p:nvSpPr>
        <p:spPr>
          <a:xfrm>
            <a:off x="468917" y="1396413"/>
            <a:ext cx="6566883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500" dirty="0">
                <a:latin typeface="Avenir Next LT Pro Demi" panose="020B0704020202020204" pitchFamily="34" charset="0"/>
              </a:rPr>
              <a:t>Key Requirements: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500" dirty="0">
              <a:latin typeface="Avenir Next LT Pro Light" panose="020B0304020202020204" pitchFamily="34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500" dirty="0">
                <a:latin typeface="Avenir Next LT Pro Light" panose="020B0304020202020204" pitchFamily="34" charset="0"/>
              </a:rPr>
              <a:t>Synchrotron is primarily designed for the </a:t>
            </a:r>
            <a:r>
              <a:rPr lang="en-GB" sz="1500" dirty="0">
                <a:solidFill>
                  <a:srgbClr val="1C5DF8"/>
                </a:solidFill>
                <a:latin typeface="Avenir Next LT Pro Demi" panose="020B0704020202020204" pitchFamily="34" charset="0"/>
              </a:rPr>
              <a:t>most likely radiotherapy ions</a:t>
            </a:r>
            <a:r>
              <a:rPr lang="en-GB" sz="1500" dirty="0">
                <a:latin typeface="Avenir Next LT Pro Light" panose="020B0304020202020204" pitchFamily="34" charset="0"/>
              </a:rPr>
              <a:t> (H</a:t>
            </a:r>
            <a:r>
              <a:rPr lang="en-GB" sz="1500" baseline="30000" dirty="0">
                <a:latin typeface="Avenir Next LT Pro Light" panose="020B0304020202020204" pitchFamily="34" charset="0"/>
              </a:rPr>
              <a:t>+</a:t>
            </a:r>
            <a:r>
              <a:rPr lang="en-GB" sz="1500" dirty="0">
                <a:latin typeface="Avenir Next LT Pro Light" panose="020B0304020202020204" pitchFamily="34" charset="0"/>
              </a:rPr>
              <a:t>, </a:t>
            </a:r>
            <a:r>
              <a:rPr lang="en-GB" sz="1500" baseline="30000" dirty="0">
                <a:latin typeface="Avenir Next LT Pro Light" panose="020B0304020202020204" pitchFamily="34" charset="0"/>
              </a:rPr>
              <a:t>4</a:t>
            </a:r>
            <a:r>
              <a:rPr lang="en-GB" sz="1500" dirty="0">
                <a:latin typeface="Avenir Next LT Pro Light" panose="020B0304020202020204" pitchFamily="34" charset="0"/>
              </a:rPr>
              <a:t>He</a:t>
            </a:r>
            <a:r>
              <a:rPr lang="en-GB" sz="1500" baseline="30000" dirty="0">
                <a:latin typeface="Avenir Next LT Pro Light" panose="020B0304020202020204" pitchFamily="34" charset="0"/>
              </a:rPr>
              <a:t>2+</a:t>
            </a:r>
            <a:r>
              <a:rPr lang="en-GB" sz="1500" dirty="0">
                <a:latin typeface="Avenir Next LT Pro Light" panose="020B0304020202020204" pitchFamily="34" charset="0"/>
              </a:rPr>
              <a:t> and </a:t>
            </a:r>
            <a:r>
              <a:rPr lang="en-GB" sz="1500" baseline="30000" dirty="0">
                <a:latin typeface="Avenir Next LT Pro Light" panose="020B0304020202020204" pitchFamily="34" charset="0"/>
              </a:rPr>
              <a:t>12</a:t>
            </a:r>
            <a:r>
              <a:rPr lang="en-GB" sz="1500" dirty="0">
                <a:latin typeface="Avenir Next LT Pro Light" panose="020B0304020202020204" pitchFamily="34" charset="0"/>
              </a:rPr>
              <a:t>C</a:t>
            </a:r>
            <a:r>
              <a:rPr lang="en-GB" sz="1500" baseline="30000" dirty="0">
                <a:latin typeface="Avenir Next LT Pro Light" panose="020B0304020202020204" pitchFamily="34" charset="0"/>
              </a:rPr>
              <a:t>6+</a:t>
            </a:r>
            <a:r>
              <a:rPr lang="en-GB" sz="1500" dirty="0">
                <a:latin typeface="Avenir Next LT Pro Light" panose="020B0304020202020204" pitchFamily="34" charset="0"/>
              </a:rPr>
              <a:t>)</a:t>
            </a:r>
            <a:br>
              <a:rPr lang="en-GB" sz="1500" dirty="0">
                <a:latin typeface="Avenir Next LT Pro Light" panose="020B0304020202020204" pitchFamily="34" charset="0"/>
              </a:rPr>
            </a:br>
            <a:endParaRPr lang="en-GB" sz="1500" dirty="0">
              <a:latin typeface="Avenir Next LT Pro Light" panose="020B0304020202020204" pitchFamily="34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sz="1500" dirty="0">
              <a:latin typeface="Avenir Next LT Pro Light" panose="020B0304020202020204" pitchFamily="34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500" dirty="0">
                <a:latin typeface="Avenir Next LT Pro Light" panose="020B0304020202020204" pitchFamily="34" charset="0"/>
              </a:rPr>
              <a:t>Aim for stored intensities compatible with </a:t>
            </a:r>
            <a:r>
              <a:rPr lang="en-GB" sz="1500" dirty="0">
                <a:solidFill>
                  <a:srgbClr val="1C5DF8"/>
                </a:solidFill>
                <a:latin typeface="Avenir Next LT Pro Demi" panose="020B0704020202020204" pitchFamily="34" charset="0"/>
              </a:rPr>
              <a:t>FLASH regimes</a:t>
            </a:r>
            <a:r>
              <a:rPr lang="en-GB" sz="1500" dirty="0">
                <a:latin typeface="Avenir Next LT Pro Light" panose="020B0304020202020204" pitchFamily="34" charset="0"/>
              </a:rPr>
              <a:t>, </a:t>
            </a:r>
            <a:br>
              <a:rPr lang="en-GB" sz="1500" dirty="0">
                <a:latin typeface="Avenir Next LT Pro Light" panose="020B0304020202020204" pitchFamily="34" charset="0"/>
              </a:rPr>
            </a:br>
            <a:r>
              <a:rPr lang="en-GB" sz="1500" dirty="0">
                <a:latin typeface="Avenir Next LT Pro Light" panose="020B0304020202020204" pitchFamily="34" charset="0"/>
              </a:rPr>
              <a:t>of order </a:t>
            </a:r>
            <a:r>
              <a:rPr lang="en-GB" sz="1500" dirty="0">
                <a:solidFill>
                  <a:srgbClr val="1C5DF8"/>
                </a:solidFill>
                <a:latin typeface="Avenir Next LT Pro Demi" panose="020B0704020202020204" pitchFamily="34" charset="0"/>
              </a:rPr>
              <a:t>10</a:t>
            </a:r>
            <a:r>
              <a:rPr lang="en-GB" sz="1500" baseline="30000" dirty="0">
                <a:solidFill>
                  <a:srgbClr val="1C5DF8"/>
                </a:solidFill>
                <a:latin typeface="Avenir Next LT Pro Demi" panose="020B0704020202020204" pitchFamily="34" charset="0"/>
              </a:rPr>
              <a:t>10</a:t>
            </a:r>
            <a:r>
              <a:rPr lang="en-GB" sz="1500" dirty="0">
                <a:solidFill>
                  <a:srgbClr val="1C5DF8"/>
                </a:solidFill>
                <a:latin typeface="Avenir Next LT Pro Demi" panose="020B0704020202020204" pitchFamily="34" charset="0"/>
              </a:rPr>
              <a:t> ions </a:t>
            </a:r>
            <a:r>
              <a:rPr lang="en-GB" sz="1500" dirty="0">
                <a:latin typeface="Avenir Next LT Pro Light" panose="020B0304020202020204" pitchFamily="34" charset="0"/>
              </a:rPr>
              <a:t>per spill</a:t>
            </a:r>
            <a:br>
              <a:rPr lang="en-GB" sz="1500" dirty="0">
                <a:latin typeface="Avenir Next LT Pro Light" panose="020B0304020202020204" pitchFamily="34" charset="0"/>
              </a:rPr>
            </a:br>
            <a:br>
              <a:rPr lang="en-GB" sz="1500" dirty="0">
                <a:latin typeface="Avenir Next LT Pro Light" panose="020B0304020202020204" pitchFamily="34" charset="0"/>
              </a:rPr>
            </a:br>
            <a:endParaRPr lang="en-GB" sz="1500" dirty="0">
              <a:latin typeface="Avenir Next LT Pro Light" panose="020B0304020202020204" pitchFamily="34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500" dirty="0">
                <a:latin typeface="Avenir Next LT Pro Light" panose="020B0304020202020204" pitchFamily="34" charset="0"/>
              </a:rPr>
              <a:t>Machine fits within the </a:t>
            </a:r>
            <a:r>
              <a:rPr lang="en-GB" sz="1500" dirty="0">
                <a:solidFill>
                  <a:srgbClr val="1C5DF8"/>
                </a:solidFill>
                <a:latin typeface="Avenir Next LT Pro Demi" panose="020B0704020202020204" pitchFamily="34" charset="0"/>
              </a:rPr>
              <a:t>circumference</a:t>
            </a:r>
            <a:r>
              <a:rPr lang="en-GB" sz="1500" dirty="0">
                <a:latin typeface="Avenir Next LT Pro Light" panose="020B0304020202020204" pitchFamily="34" charset="0"/>
              </a:rPr>
              <a:t> of the </a:t>
            </a:r>
            <a:r>
              <a:rPr lang="en-GB" sz="1500" dirty="0">
                <a:solidFill>
                  <a:srgbClr val="1C5DF8"/>
                </a:solidFill>
                <a:latin typeface="Avenir Next LT Pro Demi" panose="020B0704020202020204" pitchFamily="34" charset="0"/>
              </a:rPr>
              <a:t>LhARA FFA </a:t>
            </a:r>
            <a:br>
              <a:rPr lang="en-GB" sz="1500" dirty="0">
                <a:solidFill>
                  <a:srgbClr val="1C5DF8"/>
                </a:solidFill>
                <a:latin typeface="Avenir Next LT Pro Demi" panose="020B0704020202020204" pitchFamily="34" charset="0"/>
              </a:rPr>
            </a:br>
            <a:r>
              <a:rPr lang="en-GB" sz="1500" dirty="0">
                <a:latin typeface="Avenir Next LT Pro Light" panose="020B0304020202020204" pitchFamily="34" charset="0"/>
              </a:rPr>
              <a:t>(21.86 m) with </a:t>
            </a:r>
            <a:r>
              <a:rPr lang="en-GB" sz="1500" dirty="0">
                <a:solidFill>
                  <a:srgbClr val="1C5DF8"/>
                </a:solidFill>
                <a:latin typeface="Avenir Next LT Pro Demi" panose="020B0704020202020204" pitchFamily="34" charset="0"/>
              </a:rPr>
              <a:t>similar beam energies</a:t>
            </a:r>
            <a:br>
              <a:rPr lang="en-GB" sz="1500" dirty="0">
                <a:latin typeface="Avenir Next LT Pro Light" panose="020B0304020202020204" pitchFamily="34" charset="0"/>
              </a:rPr>
            </a:br>
            <a:br>
              <a:rPr lang="en-GB" sz="1500" dirty="0">
                <a:latin typeface="Avenir Next LT Pro Light" panose="020B0304020202020204" pitchFamily="34" charset="0"/>
              </a:rPr>
            </a:br>
            <a:endParaRPr lang="en-GB" sz="1500" dirty="0">
              <a:latin typeface="Avenir Next LT Pro Light" panose="020B0304020202020204" pitchFamily="34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500" dirty="0">
                <a:latin typeface="Avenir Next LT Pro Light" panose="020B0304020202020204" pitchFamily="34" charset="0"/>
              </a:rPr>
              <a:t>Use accessible, conventional technologies </a:t>
            </a:r>
            <a:br>
              <a:rPr lang="en-GB" sz="1500" dirty="0">
                <a:latin typeface="Avenir Next LT Pro Light" panose="020B0304020202020204" pitchFamily="34" charset="0"/>
              </a:rPr>
            </a:br>
            <a:r>
              <a:rPr lang="en-GB" sz="1500" dirty="0">
                <a:latin typeface="Avenir Next LT Pro Light" panose="020B0304020202020204" pitchFamily="34" charset="0"/>
              </a:rPr>
              <a:t>e.g.</a:t>
            </a:r>
            <a:r>
              <a:rPr lang="en-GB" sz="1500" dirty="0">
                <a:latin typeface="Avenir Next LT Pro Light" panose="020B0304020202020204" pitchFamily="34" charset="0"/>
                <a:cs typeface="Times New Roman" panose="02020603050405020304" pitchFamily="18" charset="0"/>
              </a:rPr>
              <a:t> </a:t>
            </a:r>
            <a:r>
              <a:rPr lang="en-GB" sz="1500" dirty="0">
                <a:solidFill>
                  <a:srgbClr val="1C5DF8"/>
                </a:solidFill>
                <a:latin typeface="Avenir Next LT Pro Demi" panose="020B0704020202020204" pitchFamily="34" charset="0"/>
                <a:cs typeface="Times New Roman" panose="02020603050405020304" pitchFamily="18" charset="0"/>
              </a:rPr>
              <a:t>room temperature </a:t>
            </a:r>
            <a:r>
              <a:rPr lang="en-GB" sz="1500" dirty="0">
                <a:latin typeface="Avenir Next LT Pro Light" panose="020B0304020202020204" pitchFamily="34" charset="0"/>
                <a:cs typeface="Times New Roman" panose="02020603050405020304" pitchFamily="18" charset="0"/>
              </a:rPr>
              <a:t>magnets</a:t>
            </a:r>
            <a:endParaRPr lang="en-GB" sz="1500" dirty="0">
              <a:latin typeface="Avenir Next LT Pro Light" panose="020B0304020202020204" pitchFamily="34" charset="0"/>
            </a:endParaRPr>
          </a:p>
        </p:txBody>
      </p:sp>
      <p:sp>
        <p:nvSpPr>
          <p:cNvPr id="3" name="Date Placeholder 6">
            <a:extLst>
              <a:ext uri="{FF2B5EF4-FFF2-40B4-BE49-F238E27FC236}">
                <a16:creationId xmlns:a16="http://schemas.microsoft.com/office/drawing/2014/main" id="{F0F5DA3A-2718-2794-09B7-26D9BDDE15C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3214" y="6490368"/>
            <a:ext cx="3699658" cy="365125"/>
          </a:xfrm>
        </p:spPr>
        <p:txBody>
          <a:bodyPr/>
          <a:lstStyle/>
          <a:p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 LT Pro Light" panose="020B0304020202020204" pitchFamily="34" charset="0"/>
              </a:rPr>
              <a:t>Mark Johnson | </a:t>
            </a:r>
            <a:r>
              <a:rPr lang="en-US" sz="11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 LT Pro Demi" panose="020B0704020202020204" pitchFamily="34" charset="0"/>
                <a:cs typeface="Helvetica" panose="020B0604020202020204" pitchFamily="34" charset="0"/>
              </a:rPr>
              <a:t>ITRF WP3 Synchrotron 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 LT Pro Light" panose="020B0304020202020204" pitchFamily="34" charset="0"/>
              </a:rPr>
              <a:t>| 14/03/2023</a:t>
            </a:r>
          </a:p>
        </p:txBody>
      </p:sp>
    </p:spTree>
    <p:extLst>
      <p:ext uri="{BB962C8B-B14F-4D97-AF65-F5344CB8AC3E}">
        <p14:creationId xmlns:p14="http://schemas.microsoft.com/office/powerpoint/2010/main" val="25529986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Science and Technology Facilities Council">
            <a:extLst>
              <a:ext uri="{FF2B5EF4-FFF2-40B4-BE49-F238E27FC236}">
                <a16:creationId xmlns:a16="http://schemas.microsoft.com/office/drawing/2014/main" id="{6789CE4C-0EE8-944E-661A-AB8DFFCB7B1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" b="-3527"/>
          <a:stretch/>
        </p:blipFill>
        <p:spPr bwMode="auto">
          <a:xfrm>
            <a:off x="10614409" y="82827"/>
            <a:ext cx="1577591" cy="13598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0A83D10E-C2C3-C2F3-EF05-BB722B73CD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29393" y="6490368"/>
            <a:ext cx="2743200" cy="365125"/>
          </a:xfrm>
        </p:spPr>
        <p:txBody>
          <a:bodyPr/>
          <a:lstStyle/>
          <a:p>
            <a:r>
              <a:rPr lang="en-US" sz="11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 LT Pro Demi" panose="020B0704020202020204" pitchFamily="34" charset="0"/>
                <a:cs typeface="Helvetica" panose="020B0604020202020204" pitchFamily="34" charset="0"/>
              </a:rPr>
              <a:t>Page </a:t>
            </a:r>
            <a:fld id="{5D505636-E21E-CC48-AA04-940343AD31F9}" type="slidenum">
              <a:rPr lang="en-US" sz="1100" b="1" smtClean="0">
                <a:solidFill>
                  <a:schemeClr val="tx1">
                    <a:lumMod val="65000"/>
                    <a:lumOff val="35000"/>
                  </a:schemeClr>
                </a:solidFill>
                <a:latin typeface="Avenir Next LT Pro Demi" panose="020B0704020202020204" pitchFamily="34" charset="0"/>
                <a:cs typeface="Helvetica" panose="020B0604020202020204" pitchFamily="34" charset="0"/>
              </a:rPr>
              <a:t>4</a:t>
            </a:fld>
            <a:endParaRPr lang="en-US" sz="1100" b="1" dirty="0">
              <a:solidFill>
                <a:schemeClr val="tx1">
                  <a:lumMod val="65000"/>
                  <a:lumOff val="35000"/>
                </a:schemeClr>
              </a:solidFill>
              <a:latin typeface="Avenir Next LT Pro Demi" panose="020B07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0475D53-9B56-460E-ABA1-825364B3BAD3}"/>
              </a:ext>
            </a:extLst>
          </p:cNvPr>
          <p:cNvSpPr txBox="1"/>
          <p:nvPr/>
        </p:nvSpPr>
        <p:spPr>
          <a:xfrm>
            <a:off x="512462" y="256594"/>
            <a:ext cx="187904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solidFill>
                  <a:srgbClr val="003088"/>
                </a:solidFill>
                <a:latin typeface="Avenir Next LT Pro" panose="020B0504020202020204" pitchFamily="34" charset="0"/>
              </a:rPr>
              <a:t>Examples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12B0A51-B6D4-4900-B88E-ACDE0E58CE20}"/>
              </a:ext>
            </a:extLst>
          </p:cNvPr>
          <p:cNvSpPr txBox="1"/>
          <p:nvPr/>
        </p:nvSpPr>
        <p:spPr>
          <a:xfrm>
            <a:off x="538265" y="712557"/>
            <a:ext cx="29370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Avenir Next LT Pro Demi" panose="020B0704020202020204" pitchFamily="34" charset="0"/>
              </a:rPr>
              <a:t>CERN NIMMS and ELENA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65DAB929-3AD4-4D75-8990-110F07C9D9C7}"/>
              </a:ext>
            </a:extLst>
          </p:cNvPr>
          <p:cNvSpPr/>
          <p:nvPr/>
        </p:nvSpPr>
        <p:spPr>
          <a:xfrm>
            <a:off x="0" y="348343"/>
            <a:ext cx="468917" cy="365760"/>
          </a:xfrm>
          <a:prstGeom prst="rect">
            <a:avLst/>
          </a:prstGeom>
          <a:solidFill>
            <a:srgbClr val="00308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" name="Picture 1" descr="A high angle view of a factory&#10;&#10;Description automatically generated with low confidence">
            <a:extLst>
              <a:ext uri="{FF2B5EF4-FFF2-40B4-BE49-F238E27FC236}">
                <a16:creationId xmlns:a16="http://schemas.microsoft.com/office/drawing/2014/main" id="{A02F51AF-7783-938C-8733-594CECCECCD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05466" y="1571308"/>
            <a:ext cx="3702258" cy="2470743"/>
          </a:xfrm>
          <a:prstGeom prst="rect">
            <a:avLst/>
          </a:prstGeom>
          <a:ln w="635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4E266BAB-108B-350C-7CE9-1BF89D60A50E}"/>
              </a:ext>
            </a:extLst>
          </p:cNvPr>
          <p:cNvSpPr txBox="1"/>
          <p:nvPr/>
        </p:nvSpPr>
        <p:spPr>
          <a:xfrm>
            <a:off x="468917" y="1404167"/>
            <a:ext cx="6079203" cy="30931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500" dirty="0">
                <a:latin typeface="Avenir Next LT Pro Light" panose="020B0304020202020204" pitchFamily="34" charset="0"/>
              </a:rPr>
              <a:t> NIMMS have proposed </a:t>
            </a:r>
            <a:r>
              <a:rPr lang="en-GB" sz="1500" dirty="0">
                <a:solidFill>
                  <a:srgbClr val="1C5DF8"/>
                </a:solidFill>
                <a:latin typeface="Avenir Next LT Pro Demi" panose="020B0704020202020204" pitchFamily="34" charset="0"/>
              </a:rPr>
              <a:t>compact synchrotron </a:t>
            </a:r>
            <a:r>
              <a:rPr lang="en-GB" sz="1500" dirty="0">
                <a:latin typeface="Avenir Next LT Pro Light" panose="020B0304020202020204" pitchFamily="34" charset="0"/>
              </a:rPr>
              <a:t>designs </a:t>
            </a:r>
            <a:br>
              <a:rPr lang="en-GB" sz="1500" dirty="0">
                <a:latin typeface="Avenir Next LT Pro Light" panose="020B0304020202020204" pitchFamily="34" charset="0"/>
              </a:rPr>
            </a:br>
            <a:r>
              <a:rPr lang="en-GB" sz="1500" dirty="0">
                <a:latin typeface="Avenir Next LT Pro Light" panose="020B0304020202020204" pitchFamily="34" charset="0"/>
              </a:rPr>
              <a:t> for </a:t>
            </a:r>
            <a:r>
              <a:rPr lang="en-GB" sz="1500" baseline="30000" dirty="0">
                <a:latin typeface="Avenir Next LT Pro Light" panose="020B0304020202020204" pitchFamily="34" charset="0"/>
              </a:rPr>
              <a:t>12</a:t>
            </a:r>
            <a:r>
              <a:rPr lang="en-GB" sz="1500" dirty="0">
                <a:latin typeface="Avenir Next LT Pro Light" panose="020B0304020202020204" pitchFamily="34" charset="0"/>
              </a:rPr>
              <a:t>C</a:t>
            </a:r>
            <a:r>
              <a:rPr lang="en-GB" sz="1500" baseline="30000" dirty="0">
                <a:latin typeface="Avenir Next LT Pro Light" panose="020B0304020202020204" pitchFamily="34" charset="0"/>
              </a:rPr>
              <a:t>6+</a:t>
            </a:r>
            <a:r>
              <a:rPr lang="en-GB" sz="1500" dirty="0">
                <a:latin typeface="Avenir Next LT Pro Light" panose="020B0304020202020204" pitchFamily="34" charset="0"/>
              </a:rPr>
              <a:t> and </a:t>
            </a:r>
            <a:r>
              <a:rPr lang="en-GB" sz="1500" baseline="30000" dirty="0">
                <a:latin typeface="Avenir Next LT Pro Light" panose="020B0304020202020204" pitchFamily="34" charset="0"/>
              </a:rPr>
              <a:t>4</a:t>
            </a:r>
            <a:r>
              <a:rPr lang="en-GB" sz="1500" dirty="0">
                <a:latin typeface="Avenir Next LT Pro Light" panose="020B0304020202020204" pitchFamily="34" charset="0"/>
              </a:rPr>
              <a:t>He</a:t>
            </a:r>
            <a:r>
              <a:rPr lang="en-GB" sz="1500" baseline="30000" dirty="0">
                <a:latin typeface="Avenir Next LT Pro Light" panose="020B0304020202020204" pitchFamily="34" charset="0"/>
              </a:rPr>
              <a:t>2+</a:t>
            </a:r>
            <a:r>
              <a:rPr lang="en-GB" sz="1500" dirty="0">
                <a:latin typeface="Avenir Next LT Pro Light" panose="020B0304020202020204" pitchFamily="34" charset="0"/>
              </a:rPr>
              <a:t> ions [1,2]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500" dirty="0">
              <a:latin typeface="Avenir Next LT Pro Light" panose="020B03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500" dirty="0">
              <a:latin typeface="Avenir Next LT Pro Light" panose="020B03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500" dirty="0">
                <a:latin typeface="Avenir Next LT Pro Light" panose="020B0304020202020204" pitchFamily="34" charset="0"/>
              </a:rPr>
              <a:t> Designs target </a:t>
            </a:r>
            <a:r>
              <a:rPr lang="en-GB" sz="1500" dirty="0">
                <a:solidFill>
                  <a:srgbClr val="1C5DF8"/>
                </a:solidFill>
                <a:latin typeface="Avenir Next LT Pro Demi" panose="020B0704020202020204" pitchFamily="34" charset="0"/>
              </a:rPr>
              <a:t>FLASH</a:t>
            </a:r>
            <a:r>
              <a:rPr lang="en-GB" sz="1500" dirty="0">
                <a:latin typeface="Avenir Next LT Pro Light" panose="020B0304020202020204" pitchFamily="34" charset="0"/>
              </a:rPr>
              <a:t> dose rates, at </a:t>
            </a:r>
            <a:r>
              <a:rPr lang="en-GB" sz="1500" dirty="0">
                <a:solidFill>
                  <a:srgbClr val="1C5DF8"/>
                </a:solidFill>
                <a:latin typeface="Avenir Next LT Pro Demi" panose="020B0704020202020204" pitchFamily="34" charset="0"/>
              </a:rPr>
              <a:t>relatively high energies</a:t>
            </a:r>
            <a:br>
              <a:rPr lang="en-GB" sz="1500" dirty="0">
                <a:solidFill>
                  <a:srgbClr val="1C5DF8"/>
                </a:solidFill>
                <a:latin typeface="Avenir Next LT Pro Light" panose="020B0304020202020204" pitchFamily="34" charset="0"/>
              </a:rPr>
            </a:br>
            <a:r>
              <a:rPr lang="en-GB" sz="1500" dirty="0">
                <a:solidFill>
                  <a:srgbClr val="1C5DF8"/>
                </a:solidFill>
                <a:latin typeface="Avenir Next LT Pro Light" panose="020B0304020202020204" pitchFamily="34" charset="0"/>
              </a:rPr>
              <a:t> </a:t>
            </a:r>
            <a:r>
              <a:rPr lang="en-GB" sz="1500" dirty="0">
                <a:latin typeface="Avenir Next LT Pro Light" panose="020B0304020202020204" pitchFamily="34" charset="0"/>
              </a:rPr>
              <a:t>(430 MeV/u for </a:t>
            </a:r>
            <a:r>
              <a:rPr lang="en-GB" sz="1500" baseline="30000" dirty="0">
                <a:latin typeface="Avenir Next LT Pro Light" panose="020B0304020202020204" pitchFamily="34" charset="0"/>
              </a:rPr>
              <a:t>12</a:t>
            </a:r>
            <a:r>
              <a:rPr lang="en-GB" sz="1500" dirty="0">
                <a:latin typeface="Avenir Next LT Pro Light" panose="020B0304020202020204" pitchFamily="34" charset="0"/>
              </a:rPr>
              <a:t>C</a:t>
            </a:r>
            <a:r>
              <a:rPr lang="en-GB" sz="1500" baseline="30000" dirty="0">
                <a:latin typeface="Avenir Next LT Pro Light" panose="020B0304020202020204" pitchFamily="34" charset="0"/>
              </a:rPr>
              <a:t>6+</a:t>
            </a:r>
            <a:r>
              <a:rPr lang="en-GB" sz="1500" dirty="0">
                <a:latin typeface="Avenir Next LT Pro Light" panose="020B0304020202020204" pitchFamily="34" charset="0"/>
              </a:rPr>
              <a:t>) relevant to clinical treatment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500" dirty="0">
              <a:latin typeface="Avenir Next LT Pro Light" panose="020B03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500" dirty="0">
              <a:latin typeface="Avenir Next LT Pro Light" panose="020B03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500" dirty="0">
                <a:latin typeface="Avenir Next LT Pro Light" panose="020B0304020202020204" pitchFamily="34" charset="0"/>
              </a:rPr>
              <a:t> NIMMS designs build on CERN experience with </a:t>
            </a:r>
            <a:br>
              <a:rPr lang="en-GB" sz="1500" dirty="0">
                <a:latin typeface="Avenir Next LT Pro Light" panose="020B0304020202020204" pitchFamily="34" charset="0"/>
              </a:rPr>
            </a:br>
            <a:r>
              <a:rPr lang="en-GB" sz="1500" dirty="0">
                <a:latin typeface="Avenir Next LT Pro Light" panose="020B0304020202020204" pitchFamily="34" charset="0"/>
              </a:rPr>
              <a:t> small hadron synchrotrons like </a:t>
            </a:r>
            <a:r>
              <a:rPr lang="en-GB" sz="1500" dirty="0">
                <a:solidFill>
                  <a:srgbClr val="1C5DF8"/>
                </a:solidFill>
                <a:latin typeface="Avenir Next LT Pro Demi" panose="020B0704020202020204" pitchFamily="34" charset="0"/>
              </a:rPr>
              <a:t>ELENA</a:t>
            </a:r>
            <a:r>
              <a:rPr lang="en-GB" sz="1500" dirty="0">
                <a:latin typeface="Avenir Next LT Pro Light" panose="020B0304020202020204" pitchFamily="34" charset="0"/>
              </a:rPr>
              <a:t> [3]</a:t>
            </a:r>
            <a:br>
              <a:rPr lang="en-GB" sz="1500" dirty="0">
                <a:latin typeface="Avenir Next LT Pro Light" panose="020B0304020202020204" pitchFamily="34" charset="0"/>
              </a:rPr>
            </a:br>
            <a:endParaRPr lang="en-GB" sz="1500" dirty="0">
              <a:latin typeface="Avenir Next LT Pro Light" panose="020B03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500" dirty="0">
              <a:latin typeface="Avenir Next LT Pro Light" panose="020B03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500" dirty="0">
                <a:latin typeface="Avenir Next LT Pro Demi" panose="020B0704020202020204" pitchFamily="34" charset="0"/>
              </a:rPr>
              <a:t> </a:t>
            </a:r>
            <a:r>
              <a:rPr lang="en-GB" sz="1500" dirty="0">
                <a:solidFill>
                  <a:srgbClr val="1C5DF8"/>
                </a:solidFill>
                <a:latin typeface="Avenir Next LT Pro Demi" panose="020B0704020202020204" pitchFamily="34" charset="0"/>
              </a:rPr>
              <a:t>Slow-cycling</a:t>
            </a:r>
            <a:r>
              <a:rPr lang="en-GB" sz="1500" dirty="0">
                <a:latin typeface="Avenir Next LT Pro Light" panose="020B0304020202020204" pitchFamily="34" charset="0"/>
              </a:rPr>
              <a:t> synchrotron designs (~1 Hz)</a:t>
            </a:r>
          </a:p>
        </p:txBody>
      </p:sp>
      <p:pic>
        <p:nvPicPr>
          <p:cNvPr id="5" name="Picture 4" descr="A picture containing LEGO, wall, toy&#10;&#10;Description automatically generated">
            <a:extLst>
              <a:ext uri="{FF2B5EF4-FFF2-40B4-BE49-F238E27FC236}">
                <a16:creationId xmlns:a16="http://schemas.microsoft.com/office/drawing/2014/main" id="{B11F0B34-DF03-4904-B35C-701DAE777A05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835"/>
          <a:stretch/>
        </p:blipFill>
        <p:spPr>
          <a:xfrm>
            <a:off x="6096000" y="3785992"/>
            <a:ext cx="4056455" cy="2431692"/>
          </a:xfrm>
          <a:prstGeom prst="rect">
            <a:avLst/>
          </a:prstGeom>
          <a:ln w="635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A0996084-9F12-342D-ED7A-B6598006AC0D}"/>
              </a:ext>
            </a:extLst>
          </p:cNvPr>
          <p:cNvSpPr txBox="1"/>
          <p:nvPr/>
        </p:nvSpPr>
        <p:spPr>
          <a:xfrm>
            <a:off x="2001520" y="5713668"/>
            <a:ext cx="40944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>
                <a:latin typeface="Avenir Next LT Pro Demi" panose="020B0704020202020204" pitchFamily="34" charset="0"/>
              </a:rPr>
              <a:t>Above: </a:t>
            </a:r>
            <a:r>
              <a:rPr lang="en-GB" sz="1200" dirty="0">
                <a:latin typeface="Avenir Next LT Pro Light" panose="020B0304020202020204" pitchFamily="34" charset="0"/>
              </a:rPr>
              <a:t>ELENA decelerator at the CERN AD </a:t>
            </a:r>
            <a:br>
              <a:rPr lang="en-GB" sz="1200" dirty="0">
                <a:latin typeface="Avenir Next LT Pro Light" panose="020B0304020202020204" pitchFamily="34" charset="0"/>
              </a:rPr>
            </a:br>
            <a:r>
              <a:rPr lang="en-GB" sz="1200" dirty="0">
                <a:latin typeface="Avenir Next LT Pro Demi" panose="020B0704020202020204" pitchFamily="34" charset="0"/>
              </a:rPr>
              <a:t>Below:</a:t>
            </a:r>
            <a:r>
              <a:rPr lang="en-GB" sz="1200" dirty="0">
                <a:latin typeface="Avenir Next LT Pro Light" panose="020B0304020202020204" pitchFamily="34" charset="0"/>
              </a:rPr>
              <a:t> Render of the NIMMS </a:t>
            </a:r>
            <a:r>
              <a:rPr lang="en-GB" sz="1200" baseline="30000" dirty="0">
                <a:latin typeface="Avenir Next LT Pro Light" panose="020B0304020202020204" pitchFamily="34" charset="0"/>
              </a:rPr>
              <a:t>4</a:t>
            </a:r>
            <a:r>
              <a:rPr lang="en-GB" sz="1200" dirty="0">
                <a:latin typeface="Avenir Next LT Pro Light" panose="020B0304020202020204" pitchFamily="34" charset="0"/>
              </a:rPr>
              <a:t>He</a:t>
            </a:r>
            <a:r>
              <a:rPr lang="en-GB" sz="1200" baseline="30000" dirty="0">
                <a:latin typeface="Avenir Next LT Pro Light" panose="020B0304020202020204" pitchFamily="34" charset="0"/>
              </a:rPr>
              <a:t>2+</a:t>
            </a:r>
            <a:r>
              <a:rPr lang="en-GB" sz="1200" dirty="0">
                <a:latin typeface="Avenir Next LT Pro Light" panose="020B0304020202020204" pitchFamily="34" charset="0"/>
              </a:rPr>
              <a:t> synchrotron design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A2E7584-0FAE-7841-8CF6-8DC5FFDDFECC}"/>
              </a:ext>
            </a:extLst>
          </p:cNvPr>
          <p:cNvSpPr txBox="1"/>
          <p:nvPr/>
        </p:nvSpPr>
        <p:spPr>
          <a:xfrm>
            <a:off x="5813572" y="116383"/>
            <a:ext cx="4800838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GB" sz="1100" dirty="0">
                <a:latin typeface="Avenir Next LT Pro Light" panose="020B0304020202020204" pitchFamily="34" charset="0"/>
              </a:rPr>
              <a:t>[1] H.X.Q. Norman </a:t>
            </a:r>
            <a:r>
              <a:rPr lang="en-GB" sz="1100" i="1" dirty="0">
                <a:latin typeface="Avenir Next LT Pro Light" panose="020B0304020202020204" pitchFamily="34" charset="0"/>
              </a:rPr>
              <a:t>et al.</a:t>
            </a:r>
            <a:r>
              <a:rPr lang="en-GB" sz="1100" dirty="0">
                <a:latin typeface="Avenir Next LT Pro Light" panose="020B0304020202020204" pitchFamily="34" charset="0"/>
              </a:rPr>
              <a:t>, Proc. IPAC ‘22, </a:t>
            </a:r>
            <a:r>
              <a:rPr lang="en-GB" sz="1100" dirty="0">
                <a:latin typeface="Avenir Next LT Pro Demi" panose="020B0704020202020204" pitchFamily="34" charset="0"/>
              </a:rPr>
              <a:t>THPOMS028</a:t>
            </a:r>
            <a:r>
              <a:rPr lang="en-GB" sz="1100" dirty="0">
                <a:latin typeface="Avenir Next LT Pro Light" panose="020B0304020202020204" pitchFamily="34" charset="0"/>
              </a:rPr>
              <a:t> (2022) </a:t>
            </a:r>
          </a:p>
          <a:p>
            <a:pPr algn="r"/>
            <a:r>
              <a:rPr lang="en-GB" sz="1100" dirty="0">
                <a:latin typeface="Avenir Next LT Pro Light" panose="020B0304020202020204" pitchFamily="34" charset="0"/>
              </a:rPr>
              <a:t>[2] </a:t>
            </a:r>
            <a:r>
              <a:rPr lang="en-US" sz="1100" dirty="0">
                <a:latin typeface="Avenir Next LT Pro Light" panose="020B0304020202020204" pitchFamily="34" charset="0"/>
              </a:rPr>
              <a:t>M. Vretenar </a:t>
            </a:r>
            <a:r>
              <a:rPr lang="en-US" sz="1100" i="1" dirty="0">
                <a:latin typeface="Avenir Next LT Pro Light" panose="020B0304020202020204" pitchFamily="34" charset="0"/>
              </a:rPr>
              <a:t>et al.</a:t>
            </a:r>
            <a:r>
              <a:rPr lang="en-US" sz="1100" dirty="0">
                <a:latin typeface="Avenir Next LT Pro Light" panose="020B0304020202020204" pitchFamily="34" charset="0"/>
              </a:rPr>
              <a:t>, J. Phys.: Conf. Ser. </a:t>
            </a:r>
            <a:r>
              <a:rPr lang="en-US" sz="1100" dirty="0">
                <a:latin typeface="Avenir Next LT Pro Demi" panose="020B0704020202020204" pitchFamily="34" charset="0"/>
              </a:rPr>
              <a:t>2420</a:t>
            </a:r>
            <a:r>
              <a:rPr lang="en-US" sz="1100" dirty="0">
                <a:latin typeface="Avenir Next LT Pro Light" panose="020B0304020202020204" pitchFamily="34" charset="0"/>
              </a:rPr>
              <a:t> 012103 (2023)</a:t>
            </a:r>
            <a:endParaRPr lang="en-GB" sz="1100" dirty="0">
              <a:latin typeface="Avenir Next LT Pro Light" panose="020B0304020202020204" pitchFamily="34" charset="0"/>
            </a:endParaRPr>
          </a:p>
          <a:p>
            <a:pPr algn="r"/>
            <a:r>
              <a:rPr lang="en-GB" sz="1100" dirty="0">
                <a:latin typeface="Avenir Next LT Pro Light" panose="020B0304020202020204" pitchFamily="34" charset="0"/>
              </a:rPr>
              <a:t>[3] V. </a:t>
            </a:r>
            <a:r>
              <a:rPr lang="en-GB" sz="1100" dirty="0" err="1">
                <a:latin typeface="Avenir Next LT Pro Light" panose="020B0304020202020204" pitchFamily="34" charset="0"/>
              </a:rPr>
              <a:t>Chohan</a:t>
            </a:r>
            <a:r>
              <a:rPr lang="en-GB" sz="1100" dirty="0">
                <a:latin typeface="Avenir Next LT Pro Light" panose="020B0304020202020204" pitchFamily="34" charset="0"/>
              </a:rPr>
              <a:t> et al., Extra Low Energy Antiproton Ring (ELENA) and its Transfer Lines – Design Report, </a:t>
            </a:r>
            <a:r>
              <a:rPr lang="en-GB" sz="1100" dirty="0">
                <a:latin typeface="Avenir Next LT Pro Demi" panose="020B0704020202020204" pitchFamily="34" charset="0"/>
              </a:rPr>
              <a:t>CERN-2014-002</a:t>
            </a:r>
            <a:r>
              <a:rPr lang="en-GB" sz="1100" dirty="0">
                <a:latin typeface="Avenir Next LT Pro Light" panose="020B0304020202020204" pitchFamily="34" charset="0"/>
              </a:rPr>
              <a:t> (2014)</a:t>
            </a:r>
          </a:p>
        </p:txBody>
      </p:sp>
      <p:sp>
        <p:nvSpPr>
          <p:cNvPr id="4" name="Date Placeholder 6">
            <a:extLst>
              <a:ext uri="{FF2B5EF4-FFF2-40B4-BE49-F238E27FC236}">
                <a16:creationId xmlns:a16="http://schemas.microsoft.com/office/drawing/2014/main" id="{4B6099CA-0587-9BEE-B584-CEBC26CD0E0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3214" y="6490368"/>
            <a:ext cx="3699658" cy="365125"/>
          </a:xfrm>
        </p:spPr>
        <p:txBody>
          <a:bodyPr/>
          <a:lstStyle/>
          <a:p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 LT Pro Light" panose="020B0304020202020204" pitchFamily="34" charset="0"/>
              </a:rPr>
              <a:t>Mark Johnson | </a:t>
            </a:r>
            <a:r>
              <a:rPr lang="en-US" sz="11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 LT Pro Demi" panose="020B0704020202020204" pitchFamily="34" charset="0"/>
                <a:cs typeface="Helvetica" panose="020B0604020202020204" pitchFamily="34" charset="0"/>
              </a:rPr>
              <a:t>ITRF WP3 Synchrotron 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 LT Pro Light" panose="020B0304020202020204" pitchFamily="34" charset="0"/>
              </a:rPr>
              <a:t>| 14/03/2023</a:t>
            </a:r>
          </a:p>
        </p:txBody>
      </p:sp>
    </p:spTree>
    <p:extLst>
      <p:ext uri="{BB962C8B-B14F-4D97-AF65-F5344CB8AC3E}">
        <p14:creationId xmlns:p14="http://schemas.microsoft.com/office/powerpoint/2010/main" val="14674978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Picture 34" descr="A screenshot of a video game&#10;&#10;Description automatically generated">
            <a:extLst>
              <a:ext uri="{FF2B5EF4-FFF2-40B4-BE49-F238E27FC236}">
                <a16:creationId xmlns:a16="http://schemas.microsoft.com/office/drawing/2014/main" id="{9AE3D805-E01D-8A6D-2474-F238E9F14643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20114" r="25024"/>
          <a:stretch>
            <a:fillRect/>
          </a:stretch>
        </p:blipFill>
        <p:spPr>
          <a:xfrm>
            <a:off x="7721600" y="2023156"/>
            <a:ext cx="4254473" cy="2849300"/>
          </a:xfrm>
          <a:custGeom>
            <a:avLst/>
            <a:gdLst>
              <a:gd name="connsiteX0" fmla="*/ 0 w 4676371"/>
              <a:gd name="connsiteY0" fmla="*/ 0 h 3131853"/>
              <a:gd name="connsiteX1" fmla="*/ 2607393 w 4676371"/>
              <a:gd name="connsiteY1" fmla="*/ 0 h 3131853"/>
              <a:gd name="connsiteX2" fmla="*/ 2607393 w 4676371"/>
              <a:gd name="connsiteY2" fmla="*/ 269730 h 3131853"/>
              <a:gd name="connsiteX3" fmla="*/ 4676371 w 4676371"/>
              <a:gd name="connsiteY3" fmla="*/ 269730 h 3131853"/>
              <a:gd name="connsiteX4" fmla="*/ 4676371 w 4676371"/>
              <a:gd name="connsiteY4" fmla="*/ 3131853 h 3131853"/>
              <a:gd name="connsiteX5" fmla="*/ 0 w 4676371"/>
              <a:gd name="connsiteY5" fmla="*/ 3131853 h 3131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676371" h="3131853">
                <a:moveTo>
                  <a:pt x="0" y="0"/>
                </a:moveTo>
                <a:lnTo>
                  <a:pt x="2607393" y="0"/>
                </a:lnTo>
                <a:lnTo>
                  <a:pt x="2607393" y="269730"/>
                </a:lnTo>
                <a:lnTo>
                  <a:pt x="4676371" y="269730"/>
                </a:lnTo>
                <a:lnTo>
                  <a:pt x="4676371" y="3131853"/>
                </a:lnTo>
                <a:lnTo>
                  <a:pt x="0" y="3131853"/>
                </a:lnTo>
                <a:close/>
              </a:path>
            </a:pathLst>
          </a:custGeom>
        </p:spPr>
      </p:pic>
      <p:pic>
        <p:nvPicPr>
          <p:cNvPr id="1026" name="Picture 2" descr="Science and Technology Facilities Council">
            <a:extLst>
              <a:ext uri="{FF2B5EF4-FFF2-40B4-BE49-F238E27FC236}">
                <a16:creationId xmlns:a16="http://schemas.microsoft.com/office/drawing/2014/main" id="{6789CE4C-0EE8-944E-661A-AB8DFFCB7B1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0529"/>
          <a:stretch/>
        </p:blipFill>
        <p:spPr bwMode="auto">
          <a:xfrm>
            <a:off x="10614409" y="82827"/>
            <a:ext cx="1577591" cy="7812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0A83D10E-C2C3-C2F3-EF05-BB722B73CD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29393" y="6490368"/>
            <a:ext cx="2743200" cy="365125"/>
          </a:xfrm>
        </p:spPr>
        <p:txBody>
          <a:bodyPr/>
          <a:lstStyle/>
          <a:p>
            <a:r>
              <a:rPr lang="en-US" sz="11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 LT Pro Demi" panose="020B0704020202020204" pitchFamily="34" charset="0"/>
                <a:cs typeface="Helvetica" panose="020B0604020202020204" pitchFamily="34" charset="0"/>
              </a:rPr>
              <a:t>Page </a:t>
            </a:r>
            <a:fld id="{5D505636-E21E-CC48-AA04-940343AD31F9}" type="slidenum">
              <a:rPr lang="en-US" sz="1100" b="1" smtClean="0">
                <a:solidFill>
                  <a:schemeClr val="tx1">
                    <a:lumMod val="65000"/>
                    <a:lumOff val="35000"/>
                  </a:schemeClr>
                </a:solidFill>
                <a:latin typeface="Avenir Next LT Pro Demi" panose="020B0704020202020204" pitchFamily="34" charset="0"/>
                <a:cs typeface="Helvetica" panose="020B0604020202020204" pitchFamily="34" charset="0"/>
              </a:rPr>
              <a:t>5</a:t>
            </a:fld>
            <a:endParaRPr lang="en-US" sz="1100" b="1" dirty="0">
              <a:solidFill>
                <a:schemeClr val="tx1">
                  <a:lumMod val="65000"/>
                  <a:lumOff val="35000"/>
                </a:schemeClr>
              </a:solidFill>
              <a:latin typeface="Avenir Next LT Pro Demi" panose="020B07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0475D53-9B56-460E-ABA1-825364B3BAD3}"/>
              </a:ext>
            </a:extLst>
          </p:cNvPr>
          <p:cNvSpPr txBox="1"/>
          <p:nvPr/>
        </p:nvSpPr>
        <p:spPr>
          <a:xfrm>
            <a:off x="512462" y="256594"/>
            <a:ext cx="383951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solidFill>
                  <a:srgbClr val="003088"/>
                </a:solidFill>
                <a:latin typeface="Avenir Next LT Pro" panose="020B0504020202020204" pitchFamily="34" charset="0"/>
              </a:rPr>
              <a:t>NIMMS </a:t>
            </a:r>
            <a:r>
              <a:rPr lang="en-US" sz="2800" b="1" baseline="30000" dirty="0">
                <a:solidFill>
                  <a:srgbClr val="003088"/>
                </a:solidFill>
                <a:latin typeface="Avenir Next LT Pro" panose="020B0504020202020204" pitchFamily="34" charset="0"/>
              </a:rPr>
              <a:t>4</a:t>
            </a:r>
            <a:r>
              <a:rPr lang="en-US" sz="2800" b="1" dirty="0">
                <a:solidFill>
                  <a:srgbClr val="003088"/>
                </a:solidFill>
                <a:latin typeface="Avenir Next LT Pro" panose="020B0504020202020204" pitchFamily="34" charset="0"/>
              </a:rPr>
              <a:t>He</a:t>
            </a:r>
            <a:r>
              <a:rPr lang="en-US" sz="2800" b="1" baseline="30000" dirty="0">
                <a:solidFill>
                  <a:srgbClr val="003088"/>
                </a:solidFill>
                <a:latin typeface="Avenir Next LT Pro" panose="020B0504020202020204" pitchFamily="34" charset="0"/>
              </a:rPr>
              <a:t>2+</a:t>
            </a:r>
            <a:r>
              <a:rPr lang="en-US" sz="2800" b="1" dirty="0">
                <a:solidFill>
                  <a:srgbClr val="003088"/>
                </a:solidFill>
                <a:latin typeface="Avenir Next LT Pro" panose="020B0504020202020204" pitchFamily="34" charset="0"/>
              </a:rPr>
              <a:t> Design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12B0A51-B6D4-4900-B88E-ACDE0E58CE20}"/>
              </a:ext>
            </a:extLst>
          </p:cNvPr>
          <p:cNvSpPr txBox="1"/>
          <p:nvPr/>
        </p:nvSpPr>
        <p:spPr>
          <a:xfrm>
            <a:off x="538265" y="712557"/>
            <a:ext cx="26816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Avenir Next LT Pro Demi" panose="020B0704020202020204" pitchFamily="34" charset="0"/>
              </a:rPr>
              <a:t>Helium Ion Synchrotron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65DAB929-3AD4-4D75-8990-110F07C9D9C7}"/>
              </a:ext>
            </a:extLst>
          </p:cNvPr>
          <p:cNvSpPr/>
          <p:nvPr/>
        </p:nvSpPr>
        <p:spPr>
          <a:xfrm>
            <a:off x="0" y="348343"/>
            <a:ext cx="468917" cy="365760"/>
          </a:xfrm>
          <a:prstGeom prst="rect">
            <a:avLst/>
          </a:prstGeom>
          <a:solidFill>
            <a:srgbClr val="00308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FFFEB4B-565F-11CF-6791-AB07820321BD}"/>
              </a:ext>
            </a:extLst>
          </p:cNvPr>
          <p:cNvSpPr txBox="1"/>
          <p:nvPr/>
        </p:nvSpPr>
        <p:spPr>
          <a:xfrm>
            <a:off x="6558490" y="116383"/>
            <a:ext cx="4055919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100" dirty="0">
                <a:latin typeface="Avenir Next LT Pro Light" panose="020B0304020202020204" pitchFamily="34" charset="0"/>
              </a:rPr>
              <a:t>[1] M. Vretenar </a:t>
            </a:r>
            <a:r>
              <a:rPr lang="en-US" sz="1100" i="1" dirty="0">
                <a:latin typeface="Avenir Next LT Pro Light" panose="020B0304020202020204" pitchFamily="34" charset="0"/>
              </a:rPr>
              <a:t>et al.</a:t>
            </a:r>
            <a:r>
              <a:rPr lang="en-US" sz="1100" dirty="0">
                <a:latin typeface="Avenir Next LT Pro Light" panose="020B0304020202020204" pitchFamily="34" charset="0"/>
              </a:rPr>
              <a:t>, J. Phys.: Conf. Ser. </a:t>
            </a:r>
            <a:r>
              <a:rPr lang="en-US" sz="1100" dirty="0">
                <a:latin typeface="Avenir Next LT Pro Demi" panose="020B0704020202020204" pitchFamily="34" charset="0"/>
              </a:rPr>
              <a:t>2420</a:t>
            </a:r>
            <a:r>
              <a:rPr lang="en-US" sz="1100" dirty="0">
                <a:latin typeface="Avenir Next LT Pro Light" panose="020B0304020202020204" pitchFamily="34" charset="0"/>
              </a:rPr>
              <a:t> 012103 (2023)</a:t>
            </a:r>
          </a:p>
          <a:p>
            <a:pPr algn="r"/>
            <a:r>
              <a:rPr lang="en-US" sz="1100" dirty="0">
                <a:latin typeface="Avenir Next LT Pro Light" panose="020B0304020202020204" pitchFamily="34" charset="0"/>
              </a:rPr>
              <a:t>[2] X. Zhang, arXiv:2007.11787 [</a:t>
            </a:r>
            <a:r>
              <a:rPr lang="en-US" sz="1100" dirty="0" err="1">
                <a:latin typeface="Avenir Next LT Pro Light" panose="020B0304020202020204" pitchFamily="34" charset="0"/>
              </a:rPr>
              <a:t>physics.acc-ph</a:t>
            </a:r>
            <a:r>
              <a:rPr lang="en-US" sz="1100" dirty="0">
                <a:latin typeface="Avenir Next LT Pro Light" panose="020B0304020202020204" pitchFamily="34" charset="0"/>
              </a:rPr>
              <a:t>] (2020)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8F172FE6-C106-5CAC-5D68-727BD6D4851B}"/>
              </a:ext>
            </a:extLst>
          </p:cNvPr>
          <p:cNvSpPr txBox="1"/>
          <p:nvPr/>
        </p:nvSpPr>
        <p:spPr>
          <a:xfrm>
            <a:off x="468917" y="1243611"/>
            <a:ext cx="6282403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500" dirty="0">
                <a:latin typeface="Avenir Next LT Pro Light" panose="020B0304020202020204" pitchFamily="34" charset="0"/>
              </a:rPr>
              <a:t> Small (~33 m circumference) synchrotron [1] comprised of</a:t>
            </a:r>
            <a:br>
              <a:rPr lang="en-GB" sz="1500" dirty="0">
                <a:latin typeface="Avenir Next LT Pro Light" panose="020B0304020202020204" pitchFamily="34" charset="0"/>
              </a:rPr>
            </a:br>
            <a:r>
              <a:rPr lang="en-GB" sz="1500" dirty="0">
                <a:latin typeface="Avenir Next LT Pro Light" panose="020B0304020202020204" pitchFamily="34" charset="0"/>
              </a:rPr>
              <a:t> </a:t>
            </a:r>
            <a:r>
              <a:rPr lang="en-GB" sz="1500" dirty="0">
                <a:solidFill>
                  <a:srgbClr val="1C5DF8"/>
                </a:solidFill>
                <a:latin typeface="Avenir Next LT Pro Demi" panose="020B0704020202020204" pitchFamily="34" charset="0"/>
              </a:rPr>
              <a:t>three achromat lattice cells</a:t>
            </a:r>
            <a:r>
              <a:rPr lang="en-GB" sz="1500" dirty="0">
                <a:latin typeface="Avenir Next LT Pro Light" panose="020B0304020202020204" pitchFamily="34" charset="0"/>
              </a:rPr>
              <a:t> [2]</a:t>
            </a:r>
            <a:br>
              <a:rPr lang="en-GB" sz="1500" dirty="0">
                <a:latin typeface="Avenir Next LT Pro Light" panose="020B0304020202020204" pitchFamily="34" charset="0"/>
              </a:rPr>
            </a:br>
            <a:endParaRPr lang="en-GB" sz="1500" dirty="0">
              <a:latin typeface="Avenir Next LT Pro Light" panose="020B03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500" dirty="0">
              <a:latin typeface="Avenir Next LT Pro Light" panose="020B03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500" dirty="0">
                <a:latin typeface="Avenir Next LT Pro Light" panose="020B0304020202020204" pitchFamily="34" charset="0"/>
              </a:rPr>
              <a:t> Room-temperature </a:t>
            </a:r>
            <a:r>
              <a:rPr lang="en-GB" sz="1500" dirty="0">
                <a:solidFill>
                  <a:srgbClr val="1C5DF8"/>
                </a:solidFill>
                <a:latin typeface="Avenir Next LT Pro Demi" panose="020B0704020202020204" pitchFamily="34" charset="0"/>
              </a:rPr>
              <a:t>60</a:t>
            </a:r>
            <a:r>
              <a:rPr lang="en-GB" sz="1500" dirty="0">
                <a:solidFill>
                  <a:srgbClr val="1C5DF8"/>
                </a:solidFill>
                <a:latin typeface="Avenir Next LT Pro Demi" panose="020B0704020202020204" pitchFamily="34" charset="0"/>
                <a:cs typeface="Calibri" panose="020F0502020204030204" pitchFamily="34" charset="0"/>
              </a:rPr>
              <a:t>°</a:t>
            </a:r>
            <a:r>
              <a:rPr lang="en-GB" sz="1500" dirty="0">
                <a:solidFill>
                  <a:srgbClr val="1C5DF8"/>
                </a:solidFill>
                <a:latin typeface="Avenir Next LT Pro Demi" panose="020B0704020202020204" pitchFamily="34" charset="0"/>
              </a:rPr>
              <a:t> sector dipoles</a:t>
            </a:r>
            <a:r>
              <a:rPr lang="en-GB" sz="1500" dirty="0">
                <a:latin typeface="Avenir Next LT Pro Light" panose="020B0304020202020204" pitchFamily="34" charset="0"/>
              </a:rPr>
              <a:t> operating up to</a:t>
            </a:r>
            <a:br>
              <a:rPr lang="en-GB" sz="1500" dirty="0">
                <a:latin typeface="Avenir Next LT Pro Light" panose="020B0304020202020204" pitchFamily="34" charset="0"/>
              </a:rPr>
            </a:br>
            <a:r>
              <a:rPr lang="en-GB" sz="1500" dirty="0">
                <a:latin typeface="Avenir Next LT Pro Light" panose="020B0304020202020204" pitchFamily="34" charset="0"/>
              </a:rPr>
              <a:t> 1.65 T, enable </a:t>
            </a:r>
            <a:r>
              <a:rPr lang="en-GB" sz="1500" baseline="30000" dirty="0">
                <a:latin typeface="Avenir Next LT Pro Light" panose="020B0304020202020204" pitchFamily="34" charset="0"/>
              </a:rPr>
              <a:t>4</a:t>
            </a:r>
            <a:r>
              <a:rPr lang="en-GB" sz="1500" dirty="0">
                <a:latin typeface="Avenir Next LT Pro Light" panose="020B0304020202020204" pitchFamily="34" charset="0"/>
              </a:rPr>
              <a:t>He</a:t>
            </a:r>
            <a:r>
              <a:rPr lang="en-GB" sz="1500" baseline="30000" dirty="0">
                <a:latin typeface="Avenir Next LT Pro Light" panose="020B0304020202020204" pitchFamily="34" charset="0"/>
              </a:rPr>
              <a:t>2+</a:t>
            </a:r>
            <a:r>
              <a:rPr lang="en-GB" sz="1500" dirty="0">
                <a:latin typeface="Avenir Next LT Pro Light" panose="020B0304020202020204" pitchFamily="34" charset="0"/>
              </a:rPr>
              <a:t> acceleration to </a:t>
            </a:r>
            <a:r>
              <a:rPr lang="en-GB" sz="1500" dirty="0">
                <a:solidFill>
                  <a:srgbClr val="1C5DF8"/>
                </a:solidFill>
                <a:latin typeface="Avenir Next LT Pro Demi" panose="020B0704020202020204" pitchFamily="34" charset="0"/>
              </a:rPr>
              <a:t>250 MeV/u</a:t>
            </a:r>
            <a:br>
              <a:rPr lang="en-GB" sz="1500" dirty="0">
                <a:solidFill>
                  <a:srgbClr val="1C5DF8"/>
                </a:solidFill>
                <a:latin typeface="Avenir Next LT Pro Demi" panose="020B0704020202020204" pitchFamily="34" charset="0"/>
              </a:rPr>
            </a:br>
            <a:br>
              <a:rPr lang="en-GB" sz="1500" dirty="0">
                <a:latin typeface="Avenir Next LT Pro Light" panose="020B0304020202020204" pitchFamily="34" charset="0"/>
              </a:rPr>
            </a:br>
            <a:endParaRPr lang="en-GB" sz="1500" dirty="0">
              <a:latin typeface="Avenir Next LT Pro Light" panose="020B03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500" dirty="0">
                <a:latin typeface="Avenir Next LT Pro Demi" panose="020B0704020202020204" pitchFamily="34" charset="0"/>
              </a:rPr>
              <a:t> </a:t>
            </a:r>
            <a:r>
              <a:rPr lang="en-GB" sz="1500" dirty="0">
                <a:solidFill>
                  <a:srgbClr val="1C5DF8"/>
                </a:solidFill>
                <a:latin typeface="Avenir Next LT Pro Demi" panose="020B0704020202020204" pitchFamily="34" charset="0"/>
              </a:rPr>
              <a:t>Dispersion-free straights</a:t>
            </a:r>
            <a:r>
              <a:rPr lang="en-GB" sz="1500" dirty="0">
                <a:latin typeface="Avenir Next LT Pro Light" panose="020B0304020202020204" pitchFamily="34" charset="0"/>
              </a:rPr>
              <a:t> accommodate </a:t>
            </a:r>
            <a:r>
              <a:rPr lang="en-GB" sz="1500" dirty="0">
                <a:solidFill>
                  <a:srgbClr val="1C5DF8"/>
                </a:solidFill>
                <a:latin typeface="Avenir Next LT Pro Demi" panose="020B0704020202020204" pitchFamily="34" charset="0"/>
              </a:rPr>
              <a:t>injection</a:t>
            </a:r>
            <a:r>
              <a:rPr lang="en-GB" sz="1500" dirty="0">
                <a:latin typeface="Avenir Next LT Pro Light" panose="020B0304020202020204" pitchFamily="34" charset="0"/>
              </a:rPr>
              <a:t>, </a:t>
            </a:r>
            <a:br>
              <a:rPr lang="en-GB" sz="1500" dirty="0">
                <a:latin typeface="Avenir Next LT Pro Light" panose="020B0304020202020204" pitchFamily="34" charset="0"/>
              </a:rPr>
            </a:br>
            <a:r>
              <a:rPr lang="en-GB" sz="1500" dirty="0">
                <a:latin typeface="Avenir Next LT Pro Light" panose="020B0304020202020204" pitchFamily="34" charset="0"/>
              </a:rPr>
              <a:t> </a:t>
            </a:r>
            <a:r>
              <a:rPr lang="en-GB" sz="1500" dirty="0">
                <a:solidFill>
                  <a:srgbClr val="1C5DF8"/>
                </a:solidFill>
                <a:latin typeface="Avenir Next LT Pro Demi" panose="020B0704020202020204" pitchFamily="34" charset="0"/>
              </a:rPr>
              <a:t>extraction</a:t>
            </a:r>
            <a:r>
              <a:rPr lang="en-GB" sz="1500" dirty="0">
                <a:solidFill>
                  <a:srgbClr val="1C5DF8"/>
                </a:solidFill>
                <a:latin typeface="Avenir Next LT Pro Light" panose="020B0304020202020204" pitchFamily="34" charset="0"/>
              </a:rPr>
              <a:t> </a:t>
            </a:r>
            <a:r>
              <a:rPr lang="en-GB" sz="1500" dirty="0">
                <a:latin typeface="Avenir Next LT Pro Light" panose="020B0304020202020204" pitchFamily="34" charset="0"/>
              </a:rPr>
              <a:t>and RF hardware</a:t>
            </a:r>
          </a:p>
        </p:txBody>
      </p:sp>
      <p:pic>
        <p:nvPicPr>
          <p:cNvPr id="31" name="Picture 30" descr="A screenshot of a video game&#10;&#10;Description automatically generated">
            <a:extLst>
              <a:ext uri="{FF2B5EF4-FFF2-40B4-BE49-F238E27FC236}">
                <a16:creationId xmlns:a16="http://schemas.microsoft.com/office/drawing/2014/main" id="{122F2DAE-B278-33EF-8132-D9B37F34C875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41804" b="73006"/>
          <a:stretch>
            <a:fillRect/>
          </a:stretch>
        </p:blipFill>
        <p:spPr>
          <a:xfrm>
            <a:off x="7326378" y="1020392"/>
            <a:ext cx="3629786" cy="1058278"/>
          </a:xfrm>
          <a:custGeom>
            <a:avLst/>
            <a:gdLst>
              <a:gd name="connsiteX0" fmla="*/ 0 w 3629786"/>
              <a:gd name="connsiteY0" fmla="*/ 0 h 1058278"/>
              <a:gd name="connsiteX1" fmla="*/ 3629786 w 3629786"/>
              <a:gd name="connsiteY1" fmla="*/ 0 h 1058278"/>
              <a:gd name="connsiteX2" fmla="*/ 3629786 w 3629786"/>
              <a:gd name="connsiteY2" fmla="*/ 1058278 h 1058278"/>
              <a:gd name="connsiteX3" fmla="*/ 0 w 3629786"/>
              <a:gd name="connsiteY3" fmla="*/ 1058278 h 1058278"/>
              <a:gd name="connsiteX4" fmla="*/ 0 w 3629786"/>
              <a:gd name="connsiteY4" fmla="*/ 0 h 1058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629786" h="1058278">
                <a:moveTo>
                  <a:pt x="0" y="0"/>
                </a:moveTo>
                <a:lnTo>
                  <a:pt x="3629786" y="0"/>
                </a:lnTo>
                <a:lnTo>
                  <a:pt x="3629786" y="1058278"/>
                </a:lnTo>
                <a:lnTo>
                  <a:pt x="0" y="1058278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30" name="Picture 29" descr="A screenshot of a video game&#10;&#10;Description automatically generated">
            <a:extLst>
              <a:ext uri="{FF2B5EF4-FFF2-40B4-BE49-F238E27FC236}">
                <a16:creationId xmlns:a16="http://schemas.microsoft.com/office/drawing/2014/main" id="{D7991E45-00E3-436C-77CD-FCD250087767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41804" t="-6178" r="-853" b="73006"/>
          <a:stretch>
            <a:fillRect/>
          </a:stretch>
        </p:blipFill>
        <p:spPr>
          <a:xfrm>
            <a:off x="8293073" y="2658232"/>
            <a:ext cx="3683000" cy="1300480"/>
          </a:xfrm>
          <a:custGeom>
            <a:avLst/>
            <a:gdLst>
              <a:gd name="connsiteX0" fmla="*/ 0 w 3683000"/>
              <a:gd name="connsiteY0" fmla="*/ 0 h 1300480"/>
              <a:gd name="connsiteX1" fmla="*/ 3683000 w 3683000"/>
              <a:gd name="connsiteY1" fmla="*/ 0 h 1300480"/>
              <a:gd name="connsiteX2" fmla="*/ 3683000 w 3683000"/>
              <a:gd name="connsiteY2" fmla="*/ 1300480 h 1300480"/>
              <a:gd name="connsiteX3" fmla="*/ 3629786 w 3683000"/>
              <a:gd name="connsiteY3" fmla="*/ 1300480 h 1300480"/>
              <a:gd name="connsiteX4" fmla="*/ 3629786 w 3683000"/>
              <a:gd name="connsiteY4" fmla="*/ 242202 h 1300480"/>
              <a:gd name="connsiteX5" fmla="*/ 0 w 3683000"/>
              <a:gd name="connsiteY5" fmla="*/ 242202 h 1300480"/>
              <a:gd name="connsiteX6" fmla="*/ 0 w 3683000"/>
              <a:gd name="connsiteY6" fmla="*/ 0 h 1300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683000" h="1300480">
                <a:moveTo>
                  <a:pt x="0" y="0"/>
                </a:moveTo>
                <a:lnTo>
                  <a:pt x="3683000" y="0"/>
                </a:lnTo>
                <a:lnTo>
                  <a:pt x="3683000" y="1300480"/>
                </a:lnTo>
                <a:lnTo>
                  <a:pt x="3629786" y="1300480"/>
                </a:lnTo>
                <a:lnTo>
                  <a:pt x="3629786" y="242202"/>
                </a:lnTo>
                <a:lnTo>
                  <a:pt x="0" y="242202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37" name="Picture 36" descr="A picture containing shape&#10;&#10;Description automatically generated">
            <a:extLst>
              <a:ext uri="{FF2B5EF4-FFF2-40B4-BE49-F238E27FC236}">
                <a16:creationId xmlns:a16="http://schemas.microsoft.com/office/drawing/2014/main" id="{0ECA9A23-C217-00C3-AB08-C2604B93846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07198" y="3560203"/>
            <a:ext cx="4653422" cy="3404477"/>
          </a:xfrm>
          <a:prstGeom prst="rect">
            <a:avLst/>
          </a:prstGeom>
        </p:spPr>
      </p:pic>
      <p:sp>
        <p:nvSpPr>
          <p:cNvPr id="2" name="Date Placeholder 6">
            <a:extLst>
              <a:ext uri="{FF2B5EF4-FFF2-40B4-BE49-F238E27FC236}">
                <a16:creationId xmlns:a16="http://schemas.microsoft.com/office/drawing/2014/main" id="{59DAD504-F965-C37B-DD7E-D60ECD3A970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3214" y="6490368"/>
            <a:ext cx="3699658" cy="365125"/>
          </a:xfrm>
        </p:spPr>
        <p:txBody>
          <a:bodyPr/>
          <a:lstStyle/>
          <a:p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 LT Pro Light" panose="020B0304020202020204" pitchFamily="34" charset="0"/>
              </a:rPr>
              <a:t>Mark Johnson | </a:t>
            </a:r>
            <a:r>
              <a:rPr lang="en-US" sz="11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 LT Pro Demi" panose="020B0704020202020204" pitchFamily="34" charset="0"/>
                <a:cs typeface="Helvetica" panose="020B0604020202020204" pitchFamily="34" charset="0"/>
              </a:rPr>
              <a:t>ITRF WP3 Synchrotron 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 LT Pro Light" panose="020B0304020202020204" pitchFamily="34" charset="0"/>
              </a:rPr>
              <a:t>| 14/03/2023</a:t>
            </a:r>
          </a:p>
        </p:txBody>
      </p:sp>
    </p:spTree>
    <p:extLst>
      <p:ext uri="{BB962C8B-B14F-4D97-AF65-F5344CB8AC3E}">
        <p14:creationId xmlns:p14="http://schemas.microsoft.com/office/powerpoint/2010/main" val="178238868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Science and Technology Facilities Council">
            <a:extLst>
              <a:ext uri="{FF2B5EF4-FFF2-40B4-BE49-F238E27FC236}">
                <a16:creationId xmlns:a16="http://schemas.microsoft.com/office/drawing/2014/main" id="{6789CE4C-0EE8-944E-661A-AB8DFFCB7B1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14409" y="82827"/>
            <a:ext cx="1577591" cy="13135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0A83D10E-C2C3-C2F3-EF05-BB722B73CD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29393" y="6490368"/>
            <a:ext cx="2743200" cy="365125"/>
          </a:xfrm>
        </p:spPr>
        <p:txBody>
          <a:bodyPr/>
          <a:lstStyle/>
          <a:p>
            <a:r>
              <a:rPr lang="en-US" sz="11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 LT Pro Demi" panose="020B0704020202020204" pitchFamily="34" charset="0"/>
                <a:cs typeface="Helvetica" panose="020B0604020202020204" pitchFamily="34" charset="0"/>
              </a:rPr>
              <a:t>Page </a:t>
            </a:r>
            <a:fld id="{5D505636-E21E-CC48-AA04-940343AD31F9}" type="slidenum">
              <a:rPr lang="en-US" sz="1100" b="1" smtClean="0">
                <a:solidFill>
                  <a:schemeClr val="tx1">
                    <a:lumMod val="65000"/>
                    <a:lumOff val="35000"/>
                  </a:schemeClr>
                </a:solidFill>
                <a:latin typeface="Avenir Next LT Pro Demi" panose="020B0704020202020204" pitchFamily="34" charset="0"/>
                <a:cs typeface="Helvetica" panose="020B0604020202020204" pitchFamily="34" charset="0"/>
              </a:rPr>
              <a:t>6</a:t>
            </a:fld>
            <a:endParaRPr lang="en-US" sz="1100" b="1" dirty="0">
              <a:solidFill>
                <a:schemeClr val="tx1">
                  <a:lumMod val="65000"/>
                  <a:lumOff val="35000"/>
                </a:schemeClr>
              </a:solidFill>
              <a:latin typeface="Avenir Next LT Pro Demi" panose="020B07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0475D53-9B56-460E-ABA1-825364B3BAD3}"/>
              </a:ext>
            </a:extLst>
          </p:cNvPr>
          <p:cNvSpPr txBox="1"/>
          <p:nvPr/>
        </p:nvSpPr>
        <p:spPr>
          <a:xfrm>
            <a:off x="512462" y="256594"/>
            <a:ext cx="447301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solidFill>
                  <a:srgbClr val="003088"/>
                </a:solidFill>
                <a:latin typeface="Avenir Next LT Pro" panose="020B0504020202020204" pitchFamily="34" charset="0"/>
              </a:rPr>
              <a:t>ITRF Synchrotron Design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12B0A51-B6D4-4900-B88E-ACDE0E58CE20}"/>
              </a:ext>
            </a:extLst>
          </p:cNvPr>
          <p:cNvSpPr txBox="1"/>
          <p:nvPr/>
        </p:nvSpPr>
        <p:spPr>
          <a:xfrm>
            <a:off x="538265" y="712557"/>
            <a:ext cx="25330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Avenir Next LT Pro Demi" panose="020B0704020202020204" pitchFamily="34" charset="0"/>
              </a:rPr>
              <a:t>Scaled NIMMS Layout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65DAB929-3AD4-4D75-8990-110F07C9D9C7}"/>
              </a:ext>
            </a:extLst>
          </p:cNvPr>
          <p:cNvSpPr/>
          <p:nvPr/>
        </p:nvSpPr>
        <p:spPr>
          <a:xfrm>
            <a:off x="0" y="348343"/>
            <a:ext cx="468917" cy="365760"/>
          </a:xfrm>
          <a:prstGeom prst="rect">
            <a:avLst/>
          </a:prstGeom>
          <a:solidFill>
            <a:srgbClr val="00308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" name="Picture 1" descr="Diagram&#10;&#10;Description automatically generated">
            <a:extLst>
              <a:ext uri="{FF2B5EF4-FFF2-40B4-BE49-F238E27FC236}">
                <a16:creationId xmlns:a16="http://schemas.microsoft.com/office/drawing/2014/main" id="{6D64C326-2952-BAC8-0623-D3D6451589C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91493" y="1006280"/>
            <a:ext cx="4920355" cy="4221284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7D17E3D8-DAF3-7652-4743-659A29AD464B}"/>
              </a:ext>
            </a:extLst>
          </p:cNvPr>
          <p:cNvSpPr txBox="1"/>
          <p:nvPr/>
        </p:nvSpPr>
        <p:spPr>
          <a:xfrm>
            <a:off x="468917" y="1248007"/>
            <a:ext cx="5627083" cy="26314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500" dirty="0">
                <a:latin typeface="Avenir Next LT Pro Light" panose="020B0304020202020204" pitchFamily="34" charset="0"/>
              </a:rPr>
              <a:t>Synchrotron (~21.3 m circumference) based on a </a:t>
            </a:r>
            <a:r>
              <a:rPr lang="en-GB" sz="1500" dirty="0">
                <a:solidFill>
                  <a:srgbClr val="1C5DF8"/>
                </a:solidFill>
                <a:latin typeface="Avenir Next LT Pro Demi" panose="020B0704020202020204" pitchFamily="34" charset="0"/>
              </a:rPr>
              <a:t>scaled</a:t>
            </a:r>
            <a:r>
              <a:rPr lang="en-GB" sz="1500" dirty="0">
                <a:latin typeface="Avenir Next LT Pro Light" panose="020B0304020202020204" pitchFamily="34" charset="0"/>
              </a:rPr>
              <a:t> version of the </a:t>
            </a:r>
            <a:r>
              <a:rPr lang="en-GB" sz="1500" dirty="0">
                <a:solidFill>
                  <a:srgbClr val="1C5DF8"/>
                </a:solidFill>
                <a:latin typeface="Avenir Next LT Pro Demi" panose="020B0704020202020204" pitchFamily="34" charset="0"/>
              </a:rPr>
              <a:t>NIMMS synchrotron</a:t>
            </a:r>
            <a:r>
              <a:rPr lang="en-GB" sz="1500" dirty="0">
                <a:latin typeface="Avenir Next LT Pro Light" panose="020B0304020202020204" pitchFamily="34" charset="0"/>
              </a:rPr>
              <a:t> design [1]</a:t>
            </a:r>
          </a:p>
          <a:p>
            <a:endParaRPr lang="en-GB" sz="1500" dirty="0">
              <a:latin typeface="Avenir Next LT Pro Light" panose="020B0304020202020204" pitchFamily="34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500" dirty="0">
                <a:latin typeface="Avenir Next LT Pro Light" panose="020B0304020202020204" pitchFamily="34" charset="0"/>
              </a:rPr>
              <a:t> 1.30 T </a:t>
            </a:r>
            <a:r>
              <a:rPr lang="en-GB" sz="1500" dirty="0">
                <a:solidFill>
                  <a:srgbClr val="1C5DF8"/>
                </a:solidFill>
                <a:latin typeface="Avenir Next LT Pro Demi" panose="020B0704020202020204" pitchFamily="34" charset="0"/>
              </a:rPr>
              <a:t>sector dipole </a:t>
            </a:r>
            <a:r>
              <a:rPr lang="en-GB" sz="1500" dirty="0">
                <a:latin typeface="Avenir Next LT Pro Light" panose="020B0304020202020204" pitchFamily="34" charset="0"/>
              </a:rPr>
              <a:t>magnets with </a:t>
            </a:r>
            <a:br>
              <a:rPr lang="en-GB" sz="1500" dirty="0">
                <a:latin typeface="Avenir Next LT Pro Light" panose="020B0304020202020204" pitchFamily="34" charset="0"/>
              </a:rPr>
            </a:br>
            <a:r>
              <a:rPr lang="en-GB" sz="1500" dirty="0">
                <a:latin typeface="Avenir Next LT Pro Light" panose="020B0304020202020204" pitchFamily="34" charset="0"/>
              </a:rPr>
              <a:t> a small defocusing gradient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sz="1500" dirty="0">
              <a:latin typeface="Avenir Next LT Pro Light" panose="020B0304020202020204" pitchFamily="34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500" dirty="0">
                <a:latin typeface="Avenir Next LT Pro Demi" panose="020B0704020202020204" pitchFamily="34" charset="0"/>
              </a:rPr>
              <a:t> </a:t>
            </a:r>
            <a:r>
              <a:rPr lang="en-GB" sz="1500" dirty="0">
                <a:solidFill>
                  <a:srgbClr val="1C5DF8"/>
                </a:solidFill>
                <a:latin typeface="Avenir Next LT Pro Demi" panose="020B0704020202020204" pitchFamily="34" charset="0"/>
              </a:rPr>
              <a:t>QF1</a:t>
            </a:r>
            <a:r>
              <a:rPr lang="en-GB" sz="1500" dirty="0">
                <a:latin typeface="Avenir Next LT Pro Light" panose="020B0304020202020204" pitchFamily="34" charset="0"/>
              </a:rPr>
              <a:t> quadrupoles used for </a:t>
            </a:r>
            <a:br>
              <a:rPr lang="en-GB" sz="1500" dirty="0">
                <a:latin typeface="Avenir Next LT Pro Light" panose="020B0304020202020204" pitchFamily="34" charset="0"/>
              </a:rPr>
            </a:br>
            <a:r>
              <a:rPr lang="en-GB" sz="1500" dirty="0">
                <a:latin typeface="Avenir Next LT Pro Light" panose="020B0304020202020204" pitchFamily="34" charset="0"/>
              </a:rPr>
              <a:t> </a:t>
            </a:r>
            <a:r>
              <a:rPr lang="en-GB" sz="1500" dirty="0">
                <a:solidFill>
                  <a:srgbClr val="1C5DF8"/>
                </a:solidFill>
                <a:latin typeface="Avenir Next LT Pro Demi" panose="020B0704020202020204" pitchFamily="34" charset="0"/>
              </a:rPr>
              <a:t>working point </a:t>
            </a:r>
            <a:r>
              <a:rPr lang="en-GB" sz="1500" dirty="0">
                <a:latin typeface="Avenir Next LT Pro Light" panose="020B0304020202020204" pitchFamily="34" charset="0"/>
              </a:rPr>
              <a:t>adjustment</a:t>
            </a:r>
          </a:p>
          <a:p>
            <a:pPr lvl="1"/>
            <a:endParaRPr lang="en-GB" sz="1500" dirty="0">
              <a:latin typeface="Avenir Next LT Pro Light" panose="020B0304020202020204" pitchFamily="34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500" dirty="0">
                <a:latin typeface="Avenir Next LT Pro Light" panose="020B0304020202020204" pitchFamily="34" charset="0"/>
              </a:rPr>
              <a:t> </a:t>
            </a:r>
            <a:r>
              <a:rPr lang="en-GB" sz="1500" dirty="0">
                <a:solidFill>
                  <a:srgbClr val="1C5DF8"/>
                </a:solidFill>
                <a:latin typeface="Avenir Next LT Pro Demi" panose="020B0704020202020204" pitchFamily="34" charset="0"/>
              </a:rPr>
              <a:t>QF2</a:t>
            </a:r>
            <a:r>
              <a:rPr lang="en-GB" sz="1500" dirty="0">
                <a:latin typeface="Avenir Next LT Pro Light" panose="020B0304020202020204" pitchFamily="34" charset="0"/>
              </a:rPr>
              <a:t> quadrupoles used for </a:t>
            </a:r>
            <a:br>
              <a:rPr lang="en-GB" sz="1500" dirty="0">
                <a:latin typeface="Avenir Next LT Pro Light" panose="020B0304020202020204" pitchFamily="34" charset="0"/>
              </a:rPr>
            </a:br>
            <a:r>
              <a:rPr lang="en-GB" sz="1500" dirty="0">
                <a:latin typeface="Avenir Next LT Pro Light" panose="020B0304020202020204" pitchFamily="34" charset="0"/>
              </a:rPr>
              <a:t> </a:t>
            </a:r>
            <a:r>
              <a:rPr lang="en-GB" sz="1500" dirty="0">
                <a:solidFill>
                  <a:srgbClr val="1C5DF8"/>
                </a:solidFill>
                <a:latin typeface="Avenir Next LT Pro Demi" panose="020B0704020202020204" pitchFamily="34" charset="0"/>
              </a:rPr>
              <a:t>dispersion cancellation</a:t>
            </a: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3272E2B0-F061-D159-E8B3-6327A7D5490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05989345"/>
              </p:ext>
            </p:extLst>
          </p:nvPr>
        </p:nvGraphicFramePr>
        <p:xfrm>
          <a:off x="605261" y="4195993"/>
          <a:ext cx="4841315" cy="1920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72831">
                  <a:extLst>
                    <a:ext uri="{9D8B030D-6E8A-4147-A177-3AD203B41FA5}">
                      <a16:colId xmlns:a16="http://schemas.microsoft.com/office/drawing/2014/main" val="2820073735"/>
                    </a:ext>
                  </a:extLst>
                </a:gridCol>
                <a:gridCol w="1234242">
                  <a:extLst>
                    <a:ext uri="{9D8B030D-6E8A-4147-A177-3AD203B41FA5}">
                      <a16:colId xmlns:a16="http://schemas.microsoft.com/office/drawing/2014/main" val="344207346"/>
                    </a:ext>
                  </a:extLst>
                </a:gridCol>
                <a:gridCol w="1234242">
                  <a:extLst>
                    <a:ext uri="{9D8B030D-6E8A-4147-A177-3AD203B41FA5}">
                      <a16:colId xmlns:a16="http://schemas.microsoft.com/office/drawing/2014/main" val="3649424127"/>
                    </a:ext>
                  </a:extLst>
                </a:gridCol>
              </a:tblGrid>
              <a:tr h="261990">
                <a:tc>
                  <a:txBody>
                    <a:bodyPr/>
                    <a:lstStyle/>
                    <a:p>
                      <a:r>
                        <a:rPr lang="en-GB" sz="1200" b="0" dirty="0">
                          <a:solidFill>
                            <a:schemeClr val="tx1"/>
                          </a:solidFill>
                          <a:latin typeface="Avenir Next LT Pro Demi" panose="020B0704020202020204" pitchFamily="34" charset="0"/>
                          <a:cs typeface="Helvetica" panose="020B0604020202020204" pitchFamily="34" charset="0"/>
                        </a:rPr>
                        <a:t>Parameter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sz="1200" b="0" dirty="0">
                          <a:solidFill>
                            <a:schemeClr val="tx1"/>
                          </a:solidFill>
                          <a:latin typeface="Avenir Next LT Pro Demi" panose="020B0704020202020204" pitchFamily="34" charset="0"/>
                          <a:cs typeface="Helvetica" panose="020B0604020202020204" pitchFamily="34" charset="0"/>
                        </a:rPr>
                        <a:t>Value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42458120"/>
                  </a:ext>
                </a:extLst>
              </a:tr>
              <a:tr h="261990">
                <a:tc>
                  <a:txBody>
                    <a:bodyPr/>
                    <a:lstStyle/>
                    <a:p>
                      <a:r>
                        <a:rPr lang="en-GB" sz="1200" dirty="0">
                          <a:solidFill>
                            <a:schemeClr val="tx1"/>
                          </a:solidFill>
                          <a:latin typeface="Avenir Next LT Pro Light" panose="020B0304020202020204" pitchFamily="34" charset="0"/>
                        </a:rPr>
                        <a:t>Dipole radius [m]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Avenir Next LT Pro Light" panose="020B0304020202020204" pitchFamily="34" charset="0"/>
                        </a:rPr>
                        <a:t>1.45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67540537"/>
                  </a:ext>
                </a:extLst>
              </a:tr>
              <a:tr h="261990">
                <a:tc>
                  <a:txBody>
                    <a:bodyPr/>
                    <a:lstStyle/>
                    <a:p>
                      <a:r>
                        <a:rPr lang="en-GB" sz="1200" dirty="0">
                          <a:solidFill>
                            <a:schemeClr val="tx1"/>
                          </a:solidFill>
                          <a:latin typeface="Avenir Next LT Pro Light" panose="020B0304020202020204" pitchFamily="34" charset="0"/>
                        </a:rPr>
                        <a:t>Dipole field [T]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Avenir Next LT Pro Light" panose="020B0304020202020204" pitchFamily="34" charset="0"/>
                        </a:rPr>
                        <a:t>1.30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64012833"/>
                  </a:ext>
                </a:extLst>
              </a:tr>
              <a:tr h="26199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>
                          <a:solidFill>
                            <a:schemeClr val="tx1"/>
                          </a:solidFill>
                          <a:latin typeface="Avenir Next LT Pro Light" panose="020B0304020202020204" pitchFamily="34" charset="0"/>
                        </a:rPr>
                        <a:t>Max. Rigidity [T m]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Avenir Next LT Pro Light" panose="020B0304020202020204" pitchFamily="34" charset="0"/>
                        </a:rPr>
                        <a:t>1.89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88415681"/>
                  </a:ext>
                </a:extLst>
              </a:tr>
              <a:tr h="26199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>
                          <a:solidFill>
                            <a:schemeClr val="tx1"/>
                          </a:solidFill>
                          <a:latin typeface="Avenir Next LT Pro Light" panose="020B0304020202020204" pitchFamily="34" charset="0"/>
                        </a:rPr>
                        <a:t>Ion Species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Avenir Next LT Pro Light" panose="020B0304020202020204" pitchFamily="34" charset="0"/>
                        </a:rPr>
                        <a:t>H</a:t>
                      </a:r>
                      <a:r>
                        <a:rPr lang="en-GB" sz="1200" baseline="30000" dirty="0">
                          <a:solidFill>
                            <a:schemeClr val="tx1"/>
                          </a:solidFill>
                          <a:latin typeface="Avenir Next LT Pro Light" panose="020B0304020202020204" pitchFamily="34" charset="0"/>
                        </a:rPr>
                        <a:t>+</a:t>
                      </a:r>
                      <a:endParaRPr lang="en-GB" sz="1200" dirty="0">
                        <a:solidFill>
                          <a:schemeClr val="tx1"/>
                        </a:solidFill>
                        <a:latin typeface="Avenir Next LT Pro Light" panose="020B030402020202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aseline="30000" dirty="0">
                          <a:solidFill>
                            <a:schemeClr val="tx1"/>
                          </a:solidFill>
                          <a:latin typeface="Avenir Next LT Pro Light" panose="020B0304020202020204" pitchFamily="34" charset="0"/>
                        </a:rPr>
                        <a:t>4</a:t>
                      </a:r>
                      <a:r>
                        <a:rPr lang="en-GB" sz="1200" baseline="0" dirty="0">
                          <a:solidFill>
                            <a:schemeClr val="tx1"/>
                          </a:solidFill>
                          <a:latin typeface="Avenir Next LT Pro Light" panose="020B0304020202020204" pitchFamily="34" charset="0"/>
                        </a:rPr>
                        <a:t>He</a:t>
                      </a:r>
                      <a:r>
                        <a:rPr lang="en-GB" sz="1200" baseline="30000" dirty="0">
                          <a:solidFill>
                            <a:schemeClr val="tx1"/>
                          </a:solidFill>
                          <a:latin typeface="Avenir Next LT Pro Light" panose="020B0304020202020204" pitchFamily="34" charset="0"/>
                        </a:rPr>
                        <a:t>2+</a:t>
                      </a:r>
                      <a:r>
                        <a:rPr lang="en-GB" sz="1200" baseline="0" dirty="0">
                          <a:solidFill>
                            <a:schemeClr val="tx1"/>
                          </a:solidFill>
                          <a:latin typeface="Avenir Next LT Pro Light" panose="020B0304020202020204" pitchFamily="34" charset="0"/>
                        </a:rPr>
                        <a:t>, </a:t>
                      </a:r>
                      <a:r>
                        <a:rPr lang="en-GB" sz="1200" baseline="30000" dirty="0">
                          <a:solidFill>
                            <a:schemeClr val="tx1"/>
                          </a:solidFill>
                          <a:latin typeface="Avenir Next LT Pro Light" panose="020B0304020202020204" pitchFamily="34" charset="0"/>
                        </a:rPr>
                        <a:t>12</a:t>
                      </a:r>
                      <a:r>
                        <a:rPr lang="en-GB" sz="1200" baseline="0" dirty="0">
                          <a:solidFill>
                            <a:schemeClr val="tx1"/>
                          </a:solidFill>
                          <a:latin typeface="Avenir Next LT Pro Light" panose="020B0304020202020204" pitchFamily="34" charset="0"/>
                        </a:rPr>
                        <a:t>C</a:t>
                      </a:r>
                      <a:r>
                        <a:rPr lang="en-GB" sz="1200" baseline="30000" dirty="0">
                          <a:solidFill>
                            <a:schemeClr val="tx1"/>
                          </a:solidFill>
                          <a:latin typeface="Avenir Next LT Pro Light" panose="020B0304020202020204" pitchFamily="34" charset="0"/>
                        </a:rPr>
                        <a:t>6+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0069019"/>
                  </a:ext>
                </a:extLst>
              </a:tr>
              <a:tr h="26199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>
                          <a:solidFill>
                            <a:schemeClr val="tx1"/>
                          </a:solidFill>
                          <a:latin typeface="Avenir Next LT Pro Light" panose="020B0304020202020204" pitchFamily="34" charset="0"/>
                        </a:rPr>
                        <a:t>Max. Energy [MeV/u]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Avenir Next LT Pro Light" panose="020B0304020202020204" pitchFamily="34" charset="0"/>
                        </a:rPr>
                        <a:t>80*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Avenir Next LT Pro Light" panose="020B0304020202020204" pitchFamily="34" charset="0"/>
                        </a:rPr>
                        <a:t>33.4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19402914"/>
                  </a:ext>
                </a:extLst>
              </a:tr>
              <a:tr h="26199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>
                          <a:solidFill>
                            <a:schemeClr val="tx1"/>
                          </a:solidFill>
                          <a:latin typeface="Avenir Next LT Pro Light" panose="020B0304020202020204" pitchFamily="34" charset="0"/>
                        </a:rPr>
                        <a:t>Orbital Frequency [MHz]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Avenir Next LT Pro Light" panose="020B0304020202020204" pitchFamily="34" charset="0"/>
                        </a:rPr>
                        <a:t>5.48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Avenir Next LT Pro Light" panose="020B0304020202020204" pitchFamily="34" charset="0"/>
                        </a:rPr>
                        <a:t>3.67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86731685"/>
                  </a:ext>
                </a:extLst>
              </a:tr>
            </a:tbl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6EEF0D88-2F46-E25B-798C-30103734FAB4}"/>
              </a:ext>
            </a:extLst>
          </p:cNvPr>
          <p:cNvSpPr txBox="1"/>
          <p:nvPr/>
        </p:nvSpPr>
        <p:spPr>
          <a:xfrm>
            <a:off x="8225065" y="6116233"/>
            <a:ext cx="3847528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100" i="1" dirty="0">
                <a:solidFill>
                  <a:schemeClr val="bg1">
                    <a:lumMod val="50000"/>
                  </a:schemeClr>
                </a:solidFill>
                <a:latin typeface="Avenir Next LT Pro Light" panose="020B0304020202020204" pitchFamily="34" charset="0"/>
              </a:rPr>
              <a:t>*Limited by assumed RF cavity bandwidth (1.5 – 5.5 MHz)</a:t>
            </a:r>
            <a:br>
              <a:rPr lang="en-US" sz="1100" i="1" dirty="0">
                <a:solidFill>
                  <a:schemeClr val="bg1">
                    <a:lumMod val="50000"/>
                  </a:schemeClr>
                </a:solidFill>
                <a:latin typeface="Avenir Next LT Pro Light" panose="020B0304020202020204" pitchFamily="34" charset="0"/>
              </a:rPr>
            </a:br>
            <a:r>
              <a:rPr lang="en-US" sz="1100" i="1" dirty="0">
                <a:solidFill>
                  <a:schemeClr val="bg1">
                    <a:lumMod val="50000"/>
                  </a:schemeClr>
                </a:solidFill>
                <a:latin typeface="Avenir Next LT Pro Light" panose="020B0304020202020204" pitchFamily="34" charset="0"/>
              </a:rPr>
              <a:t>Dipoles can accommodate protons up to 155 MeV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24C6A11-2224-C174-6162-6EF86D719355}"/>
              </a:ext>
            </a:extLst>
          </p:cNvPr>
          <p:cNvSpPr txBox="1"/>
          <p:nvPr/>
        </p:nvSpPr>
        <p:spPr>
          <a:xfrm>
            <a:off x="6628296" y="137077"/>
            <a:ext cx="405591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latin typeface="Avenir Next LT Pro Light" panose="020B0304020202020204" pitchFamily="34" charset="0"/>
              </a:rPr>
              <a:t>[1] M. Vretenar </a:t>
            </a:r>
            <a:r>
              <a:rPr lang="en-US" sz="1100" i="1" dirty="0">
                <a:latin typeface="Avenir Next LT Pro Light" panose="020B0304020202020204" pitchFamily="34" charset="0"/>
              </a:rPr>
              <a:t>et al.</a:t>
            </a:r>
            <a:r>
              <a:rPr lang="en-US" sz="1100" dirty="0">
                <a:latin typeface="Avenir Next LT Pro Light" panose="020B0304020202020204" pitchFamily="34" charset="0"/>
              </a:rPr>
              <a:t>, J. Phys.: Conf. Ser. </a:t>
            </a:r>
            <a:r>
              <a:rPr lang="en-US" sz="1100" dirty="0">
                <a:latin typeface="Avenir Next LT Pro Demi" panose="020B0704020202020204" pitchFamily="34" charset="0"/>
              </a:rPr>
              <a:t>2420</a:t>
            </a:r>
            <a:r>
              <a:rPr lang="en-US" sz="1100" dirty="0">
                <a:latin typeface="Avenir Next LT Pro Light" panose="020B0304020202020204" pitchFamily="34" charset="0"/>
              </a:rPr>
              <a:t> 012103 (2023)</a:t>
            </a:r>
          </a:p>
        </p:txBody>
      </p:sp>
      <p:sp>
        <p:nvSpPr>
          <p:cNvPr id="4" name="Date Placeholder 6">
            <a:extLst>
              <a:ext uri="{FF2B5EF4-FFF2-40B4-BE49-F238E27FC236}">
                <a16:creationId xmlns:a16="http://schemas.microsoft.com/office/drawing/2014/main" id="{2882214C-1194-5A76-66B0-66ACA3837E0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3214" y="6490368"/>
            <a:ext cx="3699658" cy="365125"/>
          </a:xfrm>
        </p:spPr>
        <p:txBody>
          <a:bodyPr/>
          <a:lstStyle/>
          <a:p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 LT Pro Light" panose="020B0304020202020204" pitchFamily="34" charset="0"/>
              </a:rPr>
              <a:t>Mark Johnson | </a:t>
            </a:r>
            <a:r>
              <a:rPr lang="en-US" sz="11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 LT Pro Demi" panose="020B0704020202020204" pitchFamily="34" charset="0"/>
                <a:cs typeface="Helvetica" panose="020B0604020202020204" pitchFamily="34" charset="0"/>
              </a:rPr>
              <a:t>ITRF WP3 Synchrotron 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 LT Pro Light" panose="020B0304020202020204" pitchFamily="34" charset="0"/>
              </a:rPr>
              <a:t>| 14/03/2023</a:t>
            </a:r>
          </a:p>
        </p:txBody>
      </p:sp>
    </p:spTree>
    <p:extLst>
      <p:ext uri="{BB962C8B-B14F-4D97-AF65-F5344CB8AC3E}">
        <p14:creationId xmlns:p14="http://schemas.microsoft.com/office/powerpoint/2010/main" val="287057643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Science and Technology Facilities Council">
            <a:extLst>
              <a:ext uri="{FF2B5EF4-FFF2-40B4-BE49-F238E27FC236}">
                <a16:creationId xmlns:a16="http://schemas.microsoft.com/office/drawing/2014/main" id="{6789CE4C-0EE8-944E-661A-AB8DFFCB7B1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1773"/>
          <a:stretch/>
        </p:blipFill>
        <p:spPr bwMode="auto">
          <a:xfrm>
            <a:off x="10614409" y="82827"/>
            <a:ext cx="1577591" cy="7648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0A83D10E-C2C3-C2F3-EF05-BB722B73CD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29393" y="6490368"/>
            <a:ext cx="2743200" cy="365125"/>
          </a:xfrm>
        </p:spPr>
        <p:txBody>
          <a:bodyPr/>
          <a:lstStyle/>
          <a:p>
            <a:r>
              <a:rPr lang="en-US" sz="11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 LT Pro Demi" panose="020B0704020202020204" pitchFamily="34" charset="0"/>
                <a:cs typeface="Helvetica" panose="020B0604020202020204" pitchFamily="34" charset="0"/>
              </a:rPr>
              <a:t>Page </a:t>
            </a:r>
            <a:fld id="{5D505636-E21E-CC48-AA04-940343AD31F9}" type="slidenum">
              <a:rPr lang="en-US" sz="1100" b="1" smtClean="0">
                <a:solidFill>
                  <a:schemeClr val="tx1">
                    <a:lumMod val="65000"/>
                    <a:lumOff val="35000"/>
                  </a:schemeClr>
                </a:solidFill>
                <a:latin typeface="Avenir Next LT Pro Demi" panose="020B0704020202020204" pitchFamily="34" charset="0"/>
                <a:cs typeface="Helvetica" panose="020B0604020202020204" pitchFamily="34" charset="0"/>
              </a:rPr>
              <a:t>7</a:t>
            </a:fld>
            <a:endParaRPr lang="en-US" sz="1100" b="1" dirty="0">
              <a:solidFill>
                <a:schemeClr val="tx1">
                  <a:lumMod val="65000"/>
                  <a:lumOff val="35000"/>
                </a:schemeClr>
              </a:solidFill>
              <a:latin typeface="Avenir Next LT Pro Demi" panose="020B07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0475D53-9B56-460E-ABA1-825364B3BAD3}"/>
              </a:ext>
            </a:extLst>
          </p:cNvPr>
          <p:cNvSpPr txBox="1"/>
          <p:nvPr/>
        </p:nvSpPr>
        <p:spPr>
          <a:xfrm>
            <a:off x="512462" y="256594"/>
            <a:ext cx="447301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solidFill>
                  <a:srgbClr val="003088"/>
                </a:solidFill>
                <a:latin typeface="Avenir Next LT Pro" panose="020B0504020202020204" pitchFamily="34" charset="0"/>
              </a:rPr>
              <a:t>ITRF Synchrotron Design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12B0A51-B6D4-4900-B88E-ACDE0E58CE20}"/>
              </a:ext>
            </a:extLst>
          </p:cNvPr>
          <p:cNvSpPr txBox="1"/>
          <p:nvPr/>
        </p:nvSpPr>
        <p:spPr>
          <a:xfrm>
            <a:off x="538265" y="712557"/>
            <a:ext cx="30391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Avenir Next LT Pro Demi" panose="020B0704020202020204" pitchFamily="34" charset="0"/>
              </a:rPr>
              <a:t>Optics and Key Parameters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65DAB929-3AD4-4D75-8990-110F07C9D9C7}"/>
              </a:ext>
            </a:extLst>
          </p:cNvPr>
          <p:cNvSpPr/>
          <p:nvPr/>
        </p:nvSpPr>
        <p:spPr>
          <a:xfrm>
            <a:off x="0" y="348343"/>
            <a:ext cx="468917" cy="365760"/>
          </a:xfrm>
          <a:prstGeom prst="rect">
            <a:avLst/>
          </a:prstGeom>
          <a:solidFill>
            <a:srgbClr val="00308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E830E111-1B6F-F7D5-4D93-F29B99FD088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168" r="5125"/>
          <a:stretch/>
        </p:blipFill>
        <p:spPr>
          <a:xfrm>
            <a:off x="5979408" y="847684"/>
            <a:ext cx="6649471" cy="5238156"/>
          </a:xfrm>
          <a:prstGeom prst="rect">
            <a:avLst/>
          </a:prstGeom>
        </p:spPr>
      </p:pic>
      <p:graphicFrame>
        <p:nvGraphicFramePr>
          <p:cNvPr id="3" name="Table 4">
            <a:extLst>
              <a:ext uri="{FF2B5EF4-FFF2-40B4-BE49-F238E27FC236}">
                <a16:creationId xmlns:a16="http://schemas.microsoft.com/office/drawing/2014/main" id="{995482D8-B4CC-535C-7042-400B34E6717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87198115"/>
              </p:ext>
            </p:extLst>
          </p:nvPr>
        </p:nvGraphicFramePr>
        <p:xfrm>
          <a:off x="468917" y="4233056"/>
          <a:ext cx="4473019" cy="185284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19237">
                  <a:extLst>
                    <a:ext uri="{9D8B030D-6E8A-4147-A177-3AD203B41FA5}">
                      <a16:colId xmlns:a16="http://schemas.microsoft.com/office/drawing/2014/main" val="2820073735"/>
                    </a:ext>
                  </a:extLst>
                </a:gridCol>
                <a:gridCol w="1453782">
                  <a:extLst>
                    <a:ext uri="{9D8B030D-6E8A-4147-A177-3AD203B41FA5}">
                      <a16:colId xmlns:a16="http://schemas.microsoft.com/office/drawing/2014/main" val="344207346"/>
                    </a:ext>
                  </a:extLst>
                </a:gridCol>
              </a:tblGrid>
              <a:tr h="308807">
                <a:tc>
                  <a:txBody>
                    <a:bodyPr/>
                    <a:lstStyle/>
                    <a:p>
                      <a:r>
                        <a:rPr lang="en-GB" sz="1300" dirty="0">
                          <a:solidFill>
                            <a:schemeClr val="tx1"/>
                          </a:solidFill>
                          <a:latin typeface="Avenir Next LT Pro Demi" panose="020B0704020202020204" pitchFamily="34" charset="0"/>
                          <a:cs typeface="Helvetica" panose="020B0604020202020204" pitchFamily="34" charset="0"/>
                        </a:rPr>
                        <a:t>Parameter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300" dirty="0">
                          <a:solidFill>
                            <a:schemeClr val="tx1"/>
                          </a:solidFill>
                          <a:latin typeface="Avenir Next LT Pro Demi" panose="020B0704020202020204" pitchFamily="34" charset="0"/>
                          <a:cs typeface="Helvetica" panose="020B0604020202020204" pitchFamily="34" charset="0"/>
                        </a:rPr>
                        <a:t>Value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42458120"/>
                  </a:ext>
                </a:extLst>
              </a:tr>
              <a:tr h="308807">
                <a:tc>
                  <a:txBody>
                    <a:bodyPr/>
                    <a:lstStyle/>
                    <a:p>
                      <a:r>
                        <a:rPr lang="en-GB" sz="1300" dirty="0">
                          <a:solidFill>
                            <a:schemeClr val="tx1"/>
                          </a:solidFill>
                          <a:latin typeface="Avenir Next LT Pro Light" panose="020B0304020202020204" pitchFamily="34" charset="0"/>
                        </a:rPr>
                        <a:t>QF1 strength [m</a:t>
                      </a:r>
                      <a:r>
                        <a:rPr lang="en-GB" sz="1300" baseline="30000" dirty="0">
                          <a:solidFill>
                            <a:schemeClr val="tx1"/>
                          </a:solidFill>
                          <a:latin typeface="Avenir Next LT Pro Light" panose="020B0304020202020204" pitchFamily="34" charset="0"/>
                        </a:rPr>
                        <a:t>-2</a:t>
                      </a:r>
                      <a:r>
                        <a:rPr lang="en-GB" sz="1300" baseline="0" dirty="0">
                          <a:solidFill>
                            <a:schemeClr val="tx1"/>
                          </a:solidFill>
                          <a:latin typeface="Avenir Next LT Pro Light" panose="020B0304020202020204" pitchFamily="34" charset="0"/>
                        </a:rPr>
                        <a:t>]</a:t>
                      </a:r>
                      <a:endParaRPr lang="en-GB" sz="1300" dirty="0">
                        <a:solidFill>
                          <a:schemeClr val="tx1"/>
                        </a:solidFill>
                        <a:latin typeface="Avenir Next LT Pro Light" panose="020B030402020202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300" dirty="0">
                          <a:solidFill>
                            <a:schemeClr val="tx1"/>
                          </a:solidFill>
                          <a:latin typeface="Avenir Next LT Pro Light" panose="020B0304020202020204" pitchFamily="34" charset="0"/>
                        </a:rPr>
                        <a:t>3.23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63185087"/>
                  </a:ext>
                </a:extLst>
              </a:tr>
              <a:tr h="308807">
                <a:tc>
                  <a:txBody>
                    <a:bodyPr/>
                    <a:lstStyle/>
                    <a:p>
                      <a:r>
                        <a:rPr lang="en-GB" sz="1300" dirty="0">
                          <a:solidFill>
                            <a:schemeClr val="tx1"/>
                          </a:solidFill>
                          <a:latin typeface="Avenir Next LT Pro Light" panose="020B0304020202020204" pitchFamily="34" charset="0"/>
                        </a:rPr>
                        <a:t>Maximum </a:t>
                      </a:r>
                      <a:r>
                        <a:rPr lang="el-GR" sz="1300" dirty="0">
                          <a:solidFill>
                            <a:schemeClr val="tx1"/>
                          </a:solidFill>
                          <a:latin typeface="Avenir Next LT Pro Light" panose="020B0304020202020204" pitchFamily="34" charset="0"/>
                        </a:rPr>
                        <a:t>β</a:t>
                      </a:r>
                      <a:r>
                        <a:rPr lang="en-GB" sz="1300" baseline="-25000" dirty="0">
                          <a:solidFill>
                            <a:schemeClr val="tx1"/>
                          </a:solidFill>
                          <a:latin typeface="Avenir Next LT Pro Light" panose="020B0304020202020204" pitchFamily="34" charset="0"/>
                        </a:rPr>
                        <a:t>x</a:t>
                      </a:r>
                      <a:r>
                        <a:rPr lang="en-GB" sz="1300" baseline="0" dirty="0">
                          <a:solidFill>
                            <a:schemeClr val="tx1"/>
                          </a:solidFill>
                          <a:latin typeface="Avenir Next LT Pro Light" panose="020B0304020202020204" pitchFamily="34" charset="0"/>
                        </a:rPr>
                        <a:t>, </a:t>
                      </a:r>
                      <a:r>
                        <a:rPr lang="el-GR" sz="1300" baseline="0" dirty="0">
                          <a:solidFill>
                            <a:schemeClr val="tx1"/>
                          </a:solidFill>
                          <a:latin typeface="Avenir Next LT Pro Light" panose="020B0304020202020204" pitchFamily="34" charset="0"/>
                        </a:rPr>
                        <a:t>β</a:t>
                      </a:r>
                      <a:r>
                        <a:rPr lang="en-GB" sz="1300" baseline="-25000" dirty="0">
                          <a:solidFill>
                            <a:schemeClr val="tx1"/>
                          </a:solidFill>
                          <a:latin typeface="Avenir Next LT Pro Light" panose="020B0304020202020204" pitchFamily="34" charset="0"/>
                        </a:rPr>
                        <a:t>y</a:t>
                      </a:r>
                      <a:r>
                        <a:rPr lang="en-GB" sz="1300" dirty="0">
                          <a:solidFill>
                            <a:schemeClr val="tx1"/>
                          </a:solidFill>
                          <a:latin typeface="Avenir Next LT Pro Light" panose="020B0304020202020204" pitchFamily="34" charset="0"/>
                        </a:rPr>
                        <a:t> [m]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300" dirty="0">
                          <a:solidFill>
                            <a:schemeClr val="tx1"/>
                          </a:solidFill>
                          <a:latin typeface="Avenir Next LT Pro Light" panose="020B0304020202020204" pitchFamily="34" charset="0"/>
                        </a:rPr>
                        <a:t>7.20, 9.92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67540537"/>
                  </a:ext>
                </a:extLst>
              </a:tr>
              <a:tr h="308807">
                <a:tc>
                  <a:txBody>
                    <a:bodyPr/>
                    <a:lstStyle/>
                    <a:p>
                      <a:r>
                        <a:rPr lang="en-GB" sz="1300" dirty="0">
                          <a:solidFill>
                            <a:schemeClr val="tx1"/>
                          </a:solidFill>
                          <a:latin typeface="Avenir Next LT Pro Light" panose="020B0304020202020204" pitchFamily="34" charset="0"/>
                        </a:rPr>
                        <a:t>Maximum D</a:t>
                      </a:r>
                      <a:r>
                        <a:rPr lang="en-GB" sz="1300" baseline="-25000" dirty="0">
                          <a:solidFill>
                            <a:schemeClr val="tx1"/>
                          </a:solidFill>
                          <a:latin typeface="Avenir Next LT Pro Light" panose="020B0304020202020204" pitchFamily="34" charset="0"/>
                        </a:rPr>
                        <a:t>x</a:t>
                      </a:r>
                      <a:r>
                        <a:rPr lang="en-GB" sz="1300" baseline="0" dirty="0">
                          <a:solidFill>
                            <a:schemeClr val="tx1"/>
                          </a:solidFill>
                          <a:latin typeface="Avenir Next LT Pro Light" panose="020B0304020202020204" pitchFamily="34" charset="0"/>
                        </a:rPr>
                        <a:t> [m]</a:t>
                      </a:r>
                      <a:endParaRPr lang="en-GB" sz="1300" dirty="0">
                        <a:solidFill>
                          <a:schemeClr val="tx1"/>
                        </a:solidFill>
                        <a:latin typeface="Avenir Next LT Pro Light" panose="020B030402020202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300" dirty="0">
                          <a:solidFill>
                            <a:schemeClr val="tx1"/>
                          </a:solidFill>
                          <a:latin typeface="Avenir Next LT Pro Light" panose="020B0304020202020204" pitchFamily="34" charset="0"/>
                        </a:rPr>
                        <a:t>1.98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64012833"/>
                  </a:ext>
                </a:extLst>
              </a:tr>
              <a:tr h="30880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300" dirty="0" err="1">
                          <a:solidFill>
                            <a:schemeClr val="tx1"/>
                          </a:solidFill>
                          <a:latin typeface="Avenir Next LT Pro Light" panose="020B0304020202020204" pitchFamily="34" charset="0"/>
                        </a:rPr>
                        <a:t>Betatron</a:t>
                      </a:r>
                      <a:r>
                        <a:rPr lang="en-GB" sz="1300" dirty="0">
                          <a:solidFill>
                            <a:schemeClr val="tx1"/>
                          </a:solidFill>
                          <a:latin typeface="Avenir Next LT Pro Light" panose="020B0304020202020204" pitchFamily="34" charset="0"/>
                        </a:rPr>
                        <a:t> Tunes </a:t>
                      </a:r>
                      <a:r>
                        <a:rPr lang="en-GB" sz="1300" dirty="0" err="1">
                          <a:solidFill>
                            <a:schemeClr val="tx1"/>
                          </a:solidFill>
                          <a:latin typeface="Avenir Next LT Pro Light" panose="020B0304020202020204" pitchFamily="34" charset="0"/>
                        </a:rPr>
                        <a:t>Q</a:t>
                      </a:r>
                      <a:r>
                        <a:rPr lang="en-GB" sz="1300" baseline="-25000" dirty="0" err="1">
                          <a:solidFill>
                            <a:schemeClr val="tx1"/>
                          </a:solidFill>
                          <a:latin typeface="Avenir Next LT Pro Light" panose="020B0304020202020204" pitchFamily="34" charset="0"/>
                        </a:rPr>
                        <a:t>x</a:t>
                      </a:r>
                      <a:r>
                        <a:rPr lang="en-GB" sz="1300" baseline="0" dirty="0">
                          <a:solidFill>
                            <a:schemeClr val="tx1"/>
                          </a:solidFill>
                          <a:latin typeface="Avenir Next LT Pro Light" panose="020B0304020202020204" pitchFamily="34" charset="0"/>
                        </a:rPr>
                        <a:t>, </a:t>
                      </a:r>
                      <a:r>
                        <a:rPr lang="en-GB" sz="1300" baseline="0" dirty="0" err="1">
                          <a:solidFill>
                            <a:schemeClr val="tx1"/>
                          </a:solidFill>
                          <a:latin typeface="Avenir Next LT Pro Light" panose="020B0304020202020204" pitchFamily="34" charset="0"/>
                        </a:rPr>
                        <a:t>Q</a:t>
                      </a:r>
                      <a:r>
                        <a:rPr lang="en-GB" sz="1300" baseline="-25000" dirty="0" err="1">
                          <a:solidFill>
                            <a:schemeClr val="tx1"/>
                          </a:solidFill>
                          <a:latin typeface="Avenir Next LT Pro Light" panose="020B0304020202020204" pitchFamily="34" charset="0"/>
                        </a:rPr>
                        <a:t>y</a:t>
                      </a:r>
                      <a:r>
                        <a:rPr lang="en-GB" sz="1300" dirty="0">
                          <a:solidFill>
                            <a:schemeClr val="tx1"/>
                          </a:solidFill>
                          <a:latin typeface="Avenir Next LT Pro Light" panose="020B0304020202020204" pitchFamily="34" charset="0"/>
                        </a:rPr>
                        <a:t> 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300" dirty="0">
                          <a:solidFill>
                            <a:schemeClr val="tx1"/>
                          </a:solidFill>
                          <a:latin typeface="Avenir Next LT Pro Light" panose="020B0304020202020204" pitchFamily="34" charset="0"/>
                        </a:rPr>
                        <a:t>2.33, 0.71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88415681"/>
                  </a:ext>
                </a:extLst>
              </a:tr>
              <a:tr h="30880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300" dirty="0">
                          <a:solidFill>
                            <a:schemeClr val="tx1"/>
                          </a:solidFill>
                          <a:latin typeface="Avenir Next LT Pro Light" panose="020B0304020202020204" pitchFamily="34" charset="0"/>
                        </a:rPr>
                        <a:t>Natural </a:t>
                      </a:r>
                      <a:r>
                        <a:rPr lang="en-GB" sz="1300" dirty="0" err="1">
                          <a:solidFill>
                            <a:schemeClr val="tx1"/>
                          </a:solidFill>
                          <a:latin typeface="Avenir Next LT Pro Light" panose="020B0304020202020204" pitchFamily="34" charset="0"/>
                        </a:rPr>
                        <a:t>Chromaticities</a:t>
                      </a:r>
                      <a:r>
                        <a:rPr lang="en-GB" sz="1300" dirty="0">
                          <a:solidFill>
                            <a:schemeClr val="tx1"/>
                          </a:solidFill>
                          <a:latin typeface="Avenir Next LT Pro Light" panose="020B0304020202020204" pitchFamily="34" charset="0"/>
                        </a:rPr>
                        <a:t> </a:t>
                      </a:r>
                      <a:r>
                        <a:rPr lang="el-GR" sz="1300" dirty="0">
                          <a:solidFill>
                            <a:schemeClr val="tx1"/>
                          </a:solidFill>
                          <a:latin typeface="Avenir Next LT Pro Light" panose="020B0304020202020204" pitchFamily="34" charset="0"/>
                          <a:cs typeface="Calibri" panose="020F0502020204030204" pitchFamily="34" charset="0"/>
                        </a:rPr>
                        <a:t>ξ</a:t>
                      </a:r>
                      <a:r>
                        <a:rPr lang="en-GB" sz="1300" baseline="-25000" dirty="0">
                          <a:solidFill>
                            <a:schemeClr val="tx1"/>
                          </a:solidFill>
                          <a:latin typeface="Avenir Next LT Pro Light" panose="020B0304020202020204" pitchFamily="34" charset="0"/>
                          <a:cs typeface="Calibri" panose="020F0502020204030204" pitchFamily="34" charset="0"/>
                        </a:rPr>
                        <a:t>x</a:t>
                      </a:r>
                      <a:r>
                        <a:rPr lang="en-GB" sz="1300" baseline="0" dirty="0">
                          <a:solidFill>
                            <a:schemeClr val="tx1"/>
                          </a:solidFill>
                          <a:latin typeface="Avenir Next LT Pro Light" panose="020B0304020202020204" pitchFamily="34" charset="0"/>
                          <a:cs typeface="Calibri" panose="020F0502020204030204" pitchFamily="34" charset="0"/>
                        </a:rPr>
                        <a:t>, </a:t>
                      </a:r>
                      <a:r>
                        <a:rPr lang="el-GR" sz="1300" dirty="0">
                          <a:solidFill>
                            <a:schemeClr val="tx1"/>
                          </a:solidFill>
                          <a:latin typeface="Avenir Next LT Pro Light" panose="020B0304020202020204" pitchFamily="34" charset="0"/>
                          <a:cs typeface="Calibri" panose="020F0502020204030204" pitchFamily="34" charset="0"/>
                        </a:rPr>
                        <a:t>ξ</a:t>
                      </a:r>
                      <a:r>
                        <a:rPr lang="en-GB" sz="1300" baseline="-25000" dirty="0">
                          <a:solidFill>
                            <a:schemeClr val="tx1"/>
                          </a:solidFill>
                          <a:latin typeface="Avenir Next LT Pro Light" panose="020B0304020202020204" pitchFamily="34" charset="0"/>
                          <a:cs typeface="Calibri" panose="020F0502020204030204" pitchFamily="34" charset="0"/>
                        </a:rPr>
                        <a:t>y</a:t>
                      </a:r>
                      <a:endParaRPr lang="en-GB" sz="1300" dirty="0">
                        <a:solidFill>
                          <a:schemeClr val="tx1"/>
                        </a:solidFill>
                        <a:latin typeface="Avenir Next LT Pro Light" panose="020B030402020202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300" dirty="0">
                          <a:solidFill>
                            <a:schemeClr val="tx1"/>
                          </a:solidFill>
                          <a:latin typeface="Avenir Next LT Pro Light" panose="020B0304020202020204" pitchFamily="34" charset="0"/>
                        </a:rPr>
                        <a:t>-4.36, -5.10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90069019"/>
                  </a:ext>
                </a:extLst>
              </a:tr>
            </a:tbl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BE4A8F14-EDDF-FFF5-C663-D1BCCA79D695}"/>
              </a:ext>
            </a:extLst>
          </p:cNvPr>
          <p:cNvSpPr txBox="1"/>
          <p:nvPr/>
        </p:nvSpPr>
        <p:spPr>
          <a:xfrm>
            <a:off x="468917" y="1396413"/>
            <a:ext cx="5114003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500" dirty="0">
                <a:latin typeface="Avenir Next LT Pro Light" panose="020B0304020202020204" pitchFamily="34" charset="0"/>
              </a:rPr>
              <a:t>Optimised the lattice using a semi-analytic model to </a:t>
            </a:r>
            <a:r>
              <a:rPr lang="en-GB" sz="1500" dirty="0">
                <a:solidFill>
                  <a:srgbClr val="1C5DF8"/>
                </a:solidFill>
                <a:latin typeface="Avenir Next LT Pro Demi" panose="020B0704020202020204" pitchFamily="34" charset="0"/>
              </a:rPr>
              <a:t>maximise</a:t>
            </a:r>
            <a:r>
              <a:rPr lang="en-GB" sz="1500" dirty="0">
                <a:latin typeface="Avenir Next LT Pro Light" panose="020B0304020202020204" pitchFamily="34" charset="0"/>
              </a:rPr>
              <a:t> the accessible </a:t>
            </a:r>
            <a:r>
              <a:rPr lang="en-GB" sz="1500" dirty="0">
                <a:solidFill>
                  <a:srgbClr val="1C5DF8"/>
                </a:solidFill>
                <a:latin typeface="Avenir Next LT Pro Demi" panose="020B0704020202020204" pitchFamily="34" charset="0"/>
              </a:rPr>
              <a:t>range of working points</a:t>
            </a:r>
            <a:br>
              <a:rPr lang="en-GB" sz="1200" dirty="0">
                <a:latin typeface="Avenir Next LT Pro Light" panose="020B0304020202020204" pitchFamily="34" charset="0"/>
              </a:rPr>
            </a:br>
            <a:br>
              <a:rPr lang="en-GB" sz="1200" dirty="0">
                <a:latin typeface="Avenir Next LT Pro Light" panose="020B0304020202020204" pitchFamily="34" charset="0"/>
              </a:rPr>
            </a:br>
            <a:endParaRPr lang="en-GB" sz="1200" dirty="0">
              <a:latin typeface="Avenir Next LT Pro Light" panose="020B0304020202020204" pitchFamily="34" charset="0"/>
            </a:endParaRPr>
          </a:p>
          <a:p>
            <a:r>
              <a:rPr lang="en-GB" sz="1500" dirty="0">
                <a:latin typeface="Avenir Next LT Pro Light" panose="020B0304020202020204" pitchFamily="34" charset="0"/>
              </a:rPr>
              <a:t>Optics are tuned near a </a:t>
            </a:r>
            <a:r>
              <a:rPr lang="en-GB" sz="1500" dirty="0">
                <a:solidFill>
                  <a:srgbClr val="1C5DF8"/>
                </a:solidFill>
                <a:latin typeface="Avenir Next LT Pro Demi" panose="020B0704020202020204" pitchFamily="34" charset="0"/>
              </a:rPr>
              <a:t>third-order</a:t>
            </a:r>
            <a:r>
              <a:rPr lang="en-GB" sz="1500" dirty="0">
                <a:latin typeface="Avenir Next LT Pro Light" panose="020B0304020202020204" pitchFamily="34" charset="0"/>
              </a:rPr>
              <a:t> </a:t>
            </a:r>
            <a:r>
              <a:rPr lang="en-GB" sz="1500" dirty="0" err="1">
                <a:latin typeface="Avenir Next LT Pro Light" panose="020B0304020202020204" pitchFamily="34" charset="0"/>
              </a:rPr>
              <a:t>betatron</a:t>
            </a:r>
            <a:r>
              <a:rPr lang="en-GB" sz="1500" dirty="0">
                <a:latin typeface="Avenir Next LT Pro Light" panose="020B0304020202020204" pitchFamily="34" charset="0"/>
              </a:rPr>
              <a:t> </a:t>
            </a:r>
            <a:r>
              <a:rPr lang="en-GB" sz="1500" dirty="0">
                <a:solidFill>
                  <a:srgbClr val="1C5DF8"/>
                </a:solidFill>
                <a:latin typeface="Avenir Next LT Pro Demi" panose="020B0704020202020204" pitchFamily="34" charset="0"/>
              </a:rPr>
              <a:t>resonance</a:t>
            </a:r>
            <a:r>
              <a:rPr lang="en-GB" sz="1500" dirty="0">
                <a:latin typeface="Avenir Next LT Pro Light" panose="020B0304020202020204" pitchFamily="34" charset="0"/>
              </a:rPr>
              <a:t> to enable </a:t>
            </a:r>
            <a:r>
              <a:rPr lang="en-GB" sz="1500" dirty="0">
                <a:solidFill>
                  <a:srgbClr val="1C5DF8"/>
                </a:solidFill>
                <a:latin typeface="Avenir Next LT Pro Demi" panose="020B0704020202020204" pitchFamily="34" charset="0"/>
              </a:rPr>
              <a:t>RF knockout </a:t>
            </a:r>
            <a:r>
              <a:rPr lang="en-GB" sz="1500" dirty="0">
                <a:latin typeface="Avenir Next LT Pro Light" panose="020B0304020202020204" pitchFamily="34" charset="0"/>
              </a:rPr>
              <a:t>beam extraction [1]</a:t>
            </a:r>
            <a:endParaRPr lang="en-GB" sz="1500" dirty="0">
              <a:latin typeface="Avenir Next LT Pro Demi" panose="020B070402020202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ECA51CF-8F6B-D56A-18B9-AFCD9AD0224E}"/>
              </a:ext>
            </a:extLst>
          </p:cNvPr>
          <p:cNvSpPr txBox="1"/>
          <p:nvPr/>
        </p:nvSpPr>
        <p:spPr>
          <a:xfrm>
            <a:off x="6813368" y="137077"/>
            <a:ext cx="380104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latin typeface="Avenir Next LT Pro Light" panose="020B0304020202020204" pitchFamily="34" charset="0"/>
              </a:rPr>
              <a:t>[1] R. Taylor </a:t>
            </a:r>
            <a:r>
              <a:rPr lang="en-US" sz="1100" i="1" dirty="0">
                <a:latin typeface="Avenir Next LT Pro Light" panose="020B0304020202020204" pitchFamily="34" charset="0"/>
              </a:rPr>
              <a:t>et al.</a:t>
            </a:r>
            <a:r>
              <a:rPr lang="en-US" sz="1100" dirty="0">
                <a:latin typeface="Avenir Next LT Pro Light" panose="020B0304020202020204" pitchFamily="34" charset="0"/>
              </a:rPr>
              <a:t>, J. Phys.: Conf. Ser </a:t>
            </a:r>
            <a:r>
              <a:rPr lang="en-US" sz="1100" dirty="0">
                <a:latin typeface="Avenir Next LT Pro Demi" panose="020B0704020202020204" pitchFamily="34" charset="0"/>
              </a:rPr>
              <a:t>2420</a:t>
            </a:r>
            <a:r>
              <a:rPr lang="en-US" sz="1100" dirty="0">
                <a:latin typeface="Avenir Next LT Pro Light" panose="020B0304020202020204" pitchFamily="34" charset="0"/>
              </a:rPr>
              <a:t> 012101 (2023)</a:t>
            </a:r>
          </a:p>
        </p:txBody>
      </p:sp>
      <p:sp>
        <p:nvSpPr>
          <p:cNvPr id="4" name="Date Placeholder 6">
            <a:extLst>
              <a:ext uri="{FF2B5EF4-FFF2-40B4-BE49-F238E27FC236}">
                <a16:creationId xmlns:a16="http://schemas.microsoft.com/office/drawing/2014/main" id="{CDB19781-5350-7B72-91FD-C2B573617FD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3214" y="6490368"/>
            <a:ext cx="3699658" cy="365125"/>
          </a:xfrm>
        </p:spPr>
        <p:txBody>
          <a:bodyPr/>
          <a:lstStyle/>
          <a:p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 LT Pro Light" panose="020B0304020202020204" pitchFamily="34" charset="0"/>
              </a:rPr>
              <a:t>Mark Johnson | </a:t>
            </a:r>
            <a:r>
              <a:rPr lang="en-US" sz="11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 LT Pro Demi" panose="020B0704020202020204" pitchFamily="34" charset="0"/>
                <a:cs typeface="Helvetica" panose="020B0604020202020204" pitchFamily="34" charset="0"/>
              </a:rPr>
              <a:t>ITRF WP3 Synchrotron 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 LT Pro Light" panose="020B0304020202020204" pitchFamily="34" charset="0"/>
              </a:rPr>
              <a:t>| 14/03/2023</a:t>
            </a:r>
          </a:p>
        </p:txBody>
      </p:sp>
    </p:spTree>
    <p:extLst>
      <p:ext uri="{BB962C8B-B14F-4D97-AF65-F5344CB8AC3E}">
        <p14:creationId xmlns:p14="http://schemas.microsoft.com/office/powerpoint/2010/main" val="320409332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Science and Technology Facilities Council">
            <a:extLst>
              <a:ext uri="{FF2B5EF4-FFF2-40B4-BE49-F238E27FC236}">
                <a16:creationId xmlns:a16="http://schemas.microsoft.com/office/drawing/2014/main" id="{6789CE4C-0EE8-944E-661A-AB8DFFCB7B1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1773"/>
          <a:stretch/>
        </p:blipFill>
        <p:spPr bwMode="auto">
          <a:xfrm>
            <a:off x="10614409" y="82827"/>
            <a:ext cx="1577591" cy="7648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0A83D10E-C2C3-C2F3-EF05-BB722B73CD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29393" y="6490368"/>
            <a:ext cx="2743200" cy="365125"/>
          </a:xfrm>
        </p:spPr>
        <p:txBody>
          <a:bodyPr/>
          <a:lstStyle/>
          <a:p>
            <a:r>
              <a:rPr lang="en-US" sz="11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 LT Pro Demi" panose="020B0704020202020204" pitchFamily="34" charset="0"/>
                <a:cs typeface="Helvetica" panose="020B0604020202020204" pitchFamily="34" charset="0"/>
              </a:rPr>
              <a:t>Page </a:t>
            </a:r>
            <a:fld id="{5D505636-E21E-CC48-AA04-940343AD31F9}" type="slidenum">
              <a:rPr lang="en-US" sz="1100" b="1" smtClean="0">
                <a:solidFill>
                  <a:schemeClr val="tx1">
                    <a:lumMod val="65000"/>
                    <a:lumOff val="35000"/>
                  </a:schemeClr>
                </a:solidFill>
                <a:latin typeface="Avenir Next LT Pro Demi" panose="020B0704020202020204" pitchFamily="34" charset="0"/>
                <a:cs typeface="Helvetica" panose="020B0604020202020204" pitchFamily="34" charset="0"/>
              </a:rPr>
              <a:t>8</a:t>
            </a:fld>
            <a:endParaRPr lang="en-US" sz="1100" b="1" dirty="0">
              <a:solidFill>
                <a:schemeClr val="tx1">
                  <a:lumMod val="65000"/>
                  <a:lumOff val="35000"/>
                </a:schemeClr>
              </a:solidFill>
              <a:latin typeface="Avenir Next LT Pro Demi" panose="020B07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0475D53-9B56-460E-ABA1-825364B3BAD3}"/>
              </a:ext>
            </a:extLst>
          </p:cNvPr>
          <p:cNvSpPr txBox="1"/>
          <p:nvPr/>
        </p:nvSpPr>
        <p:spPr>
          <a:xfrm>
            <a:off x="512462" y="256594"/>
            <a:ext cx="447301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solidFill>
                  <a:srgbClr val="003088"/>
                </a:solidFill>
                <a:latin typeface="Avenir Next LT Pro" panose="020B0504020202020204" pitchFamily="34" charset="0"/>
              </a:rPr>
              <a:t>ITRF Synchrotron Design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12B0A51-B6D4-4900-B88E-ACDE0E58CE20}"/>
              </a:ext>
            </a:extLst>
          </p:cNvPr>
          <p:cNvSpPr txBox="1"/>
          <p:nvPr/>
        </p:nvSpPr>
        <p:spPr>
          <a:xfrm>
            <a:off x="538265" y="712557"/>
            <a:ext cx="30391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Avenir Next LT Pro Demi" panose="020B0704020202020204" pitchFamily="34" charset="0"/>
              </a:rPr>
              <a:t>Optics and Key Parameters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65DAB929-3AD4-4D75-8990-110F07C9D9C7}"/>
              </a:ext>
            </a:extLst>
          </p:cNvPr>
          <p:cNvSpPr/>
          <p:nvPr/>
        </p:nvSpPr>
        <p:spPr>
          <a:xfrm>
            <a:off x="0" y="348343"/>
            <a:ext cx="468917" cy="365760"/>
          </a:xfrm>
          <a:prstGeom prst="rect">
            <a:avLst/>
          </a:prstGeom>
          <a:solidFill>
            <a:srgbClr val="00308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E830E111-1B6F-F7D5-4D93-F29B99FD0880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5147" r="5147"/>
          <a:stretch/>
        </p:blipFill>
        <p:spPr>
          <a:xfrm>
            <a:off x="5979408" y="847684"/>
            <a:ext cx="6649471" cy="5238156"/>
          </a:xfrm>
          <a:prstGeom prst="rect">
            <a:avLst/>
          </a:prstGeom>
        </p:spPr>
      </p:pic>
      <p:graphicFrame>
        <p:nvGraphicFramePr>
          <p:cNvPr id="3" name="Table 4">
            <a:extLst>
              <a:ext uri="{FF2B5EF4-FFF2-40B4-BE49-F238E27FC236}">
                <a16:creationId xmlns:a16="http://schemas.microsoft.com/office/drawing/2014/main" id="{995482D8-B4CC-535C-7042-400B34E6717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03365849"/>
              </p:ext>
            </p:extLst>
          </p:nvPr>
        </p:nvGraphicFramePr>
        <p:xfrm>
          <a:off x="468917" y="4228080"/>
          <a:ext cx="4473019" cy="185284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19237">
                  <a:extLst>
                    <a:ext uri="{9D8B030D-6E8A-4147-A177-3AD203B41FA5}">
                      <a16:colId xmlns:a16="http://schemas.microsoft.com/office/drawing/2014/main" val="2820073735"/>
                    </a:ext>
                  </a:extLst>
                </a:gridCol>
                <a:gridCol w="1453782">
                  <a:extLst>
                    <a:ext uri="{9D8B030D-6E8A-4147-A177-3AD203B41FA5}">
                      <a16:colId xmlns:a16="http://schemas.microsoft.com/office/drawing/2014/main" val="344207346"/>
                    </a:ext>
                  </a:extLst>
                </a:gridCol>
              </a:tblGrid>
              <a:tr h="308807">
                <a:tc>
                  <a:txBody>
                    <a:bodyPr/>
                    <a:lstStyle/>
                    <a:p>
                      <a:r>
                        <a:rPr lang="en-GB" sz="1300" dirty="0">
                          <a:solidFill>
                            <a:schemeClr val="tx1"/>
                          </a:solidFill>
                          <a:latin typeface="Avenir Next LT Pro Demi" panose="020B0704020202020204" pitchFamily="34" charset="0"/>
                          <a:cs typeface="Helvetica" panose="020B0604020202020204" pitchFamily="34" charset="0"/>
                        </a:rPr>
                        <a:t>Parameter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300" dirty="0">
                          <a:solidFill>
                            <a:schemeClr val="tx1"/>
                          </a:solidFill>
                          <a:latin typeface="Avenir Next LT Pro Demi" panose="020B0704020202020204" pitchFamily="34" charset="0"/>
                          <a:cs typeface="Helvetica" panose="020B0604020202020204" pitchFamily="34" charset="0"/>
                        </a:rPr>
                        <a:t>Value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42458120"/>
                  </a:ext>
                </a:extLst>
              </a:tr>
              <a:tr h="308807">
                <a:tc>
                  <a:txBody>
                    <a:bodyPr/>
                    <a:lstStyle/>
                    <a:p>
                      <a:r>
                        <a:rPr lang="en-GB" sz="1300" dirty="0">
                          <a:solidFill>
                            <a:schemeClr val="tx1"/>
                          </a:solidFill>
                          <a:latin typeface="Avenir Next LT Pro Light" panose="020B0304020202020204" pitchFamily="34" charset="0"/>
                        </a:rPr>
                        <a:t>QF1 strength [m</a:t>
                      </a:r>
                      <a:r>
                        <a:rPr lang="en-GB" sz="1300" baseline="30000" dirty="0">
                          <a:solidFill>
                            <a:schemeClr val="tx1"/>
                          </a:solidFill>
                          <a:latin typeface="Avenir Next LT Pro Light" panose="020B0304020202020204" pitchFamily="34" charset="0"/>
                        </a:rPr>
                        <a:t>-2</a:t>
                      </a:r>
                      <a:r>
                        <a:rPr lang="en-GB" sz="1300" baseline="0" dirty="0">
                          <a:solidFill>
                            <a:schemeClr val="tx1"/>
                          </a:solidFill>
                          <a:latin typeface="Avenir Next LT Pro Light" panose="020B0304020202020204" pitchFamily="34" charset="0"/>
                        </a:rPr>
                        <a:t>]</a:t>
                      </a:r>
                      <a:endParaRPr lang="en-GB" sz="1300" dirty="0">
                        <a:solidFill>
                          <a:schemeClr val="tx1"/>
                        </a:solidFill>
                        <a:latin typeface="Avenir Next LT Pro Light" panose="020B030402020202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300" dirty="0">
                          <a:solidFill>
                            <a:schemeClr val="tx1"/>
                          </a:solidFill>
                          <a:latin typeface="Avenir Next LT Pro Light" panose="020B0304020202020204" pitchFamily="34" charset="0"/>
                        </a:rPr>
                        <a:t>3.72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63185087"/>
                  </a:ext>
                </a:extLst>
              </a:tr>
              <a:tr h="308807">
                <a:tc>
                  <a:txBody>
                    <a:bodyPr/>
                    <a:lstStyle/>
                    <a:p>
                      <a:r>
                        <a:rPr lang="en-GB" sz="1300" dirty="0">
                          <a:solidFill>
                            <a:schemeClr val="tx1"/>
                          </a:solidFill>
                          <a:latin typeface="Avenir Next LT Pro Light" panose="020B0304020202020204" pitchFamily="34" charset="0"/>
                        </a:rPr>
                        <a:t>Maximum </a:t>
                      </a:r>
                      <a:r>
                        <a:rPr lang="el-GR" sz="1300" dirty="0">
                          <a:solidFill>
                            <a:schemeClr val="tx1"/>
                          </a:solidFill>
                          <a:latin typeface="Avenir Next LT Pro Light" panose="020B0304020202020204" pitchFamily="34" charset="0"/>
                        </a:rPr>
                        <a:t>β</a:t>
                      </a:r>
                      <a:r>
                        <a:rPr lang="en-GB" sz="1300" baseline="-25000" dirty="0">
                          <a:solidFill>
                            <a:schemeClr val="tx1"/>
                          </a:solidFill>
                          <a:latin typeface="Avenir Next LT Pro Light" panose="020B0304020202020204" pitchFamily="34" charset="0"/>
                        </a:rPr>
                        <a:t>x</a:t>
                      </a:r>
                      <a:r>
                        <a:rPr lang="en-GB" sz="1300" baseline="0" dirty="0">
                          <a:solidFill>
                            <a:schemeClr val="tx1"/>
                          </a:solidFill>
                          <a:latin typeface="Avenir Next LT Pro Light" panose="020B0304020202020204" pitchFamily="34" charset="0"/>
                        </a:rPr>
                        <a:t>, </a:t>
                      </a:r>
                      <a:r>
                        <a:rPr lang="el-GR" sz="1300" baseline="0" dirty="0">
                          <a:solidFill>
                            <a:schemeClr val="tx1"/>
                          </a:solidFill>
                          <a:latin typeface="Avenir Next LT Pro Light" panose="020B0304020202020204" pitchFamily="34" charset="0"/>
                        </a:rPr>
                        <a:t>β</a:t>
                      </a:r>
                      <a:r>
                        <a:rPr lang="en-GB" sz="1300" baseline="-25000" dirty="0">
                          <a:solidFill>
                            <a:schemeClr val="tx1"/>
                          </a:solidFill>
                          <a:latin typeface="Avenir Next LT Pro Light" panose="020B0304020202020204" pitchFamily="34" charset="0"/>
                        </a:rPr>
                        <a:t>y</a:t>
                      </a:r>
                      <a:r>
                        <a:rPr lang="en-GB" sz="1300" dirty="0">
                          <a:solidFill>
                            <a:schemeClr val="tx1"/>
                          </a:solidFill>
                          <a:latin typeface="Avenir Next LT Pro Light" panose="020B0304020202020204" pitchFamily="34" charset="0"/>
                        </a:rPr>
                        <a:t> [m]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300" dirty="0">
                          <a:solidFill>
                            <a:schemeClr val="tx1"/>
                          </a:solidFill>
                          <a:latin typeface="Avenir Next LT Pro Light" panose="020B0304020202020204" pitchFamily="34" charset="0"/>
                        </a:rPr>
                        <a:t>8.95, 13.63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67540537"/>
                  </a:ext>
                </a:extLst>
              </a:tr>
              <a:tr h="308807">
                <a:tc>
                  <a:txBody>
                    <a:bodyPr/>
                    <a:lstStyle/>
                    <a:p>
                      <a:r>
                        <a:rPr lang="en-GB" sz="1300" dirty="0">
                          <a:solidFill>
                            <a:schemeClr val="tx1"/>
                          </a:solidFill>
                          <a:latin typeface="Avenir Next LT Pro Light" panose="020B0304020202020204" pitchFamily="34" charset="0"/>
                        </a:rPr>
                        <a:t>Maximum D</a:t>
                      </a:r>
                      <a:r>
                        <a:rPr lang="en-GB" sz="1300" baseline="-25000" dirty="0">
                          <a:solidFill>
                            <a:schemeClr val="tx1"/>
                          </a:solidFill>
                          <a:latin typeface="Avenir Next LT Pro Light" panose="020B0304020202020204" pitchFamily="34" charset="0"/>
                        </a:rPr>
                        <a:t>x</a:t>
                      </a:r>
                      <a:r>
                        <a:rPr lang="en-GB" sz="1300" baseline="0" dirty="0">
                          <a:solidFill>
                            <a:schemeClr val="tx1"/>
                          </a:solidFill>
                          <a:latin typeface="Avenir Next LT Pro Light" panose="020B0304020202020204" pitchFamily="34" charset="0"/>
                        </a:rPr>
                        <a:t> [m]</a:t>
                      </a:r>
                      <a:endParaRPr lang="en-GB" sz="1300" dirty="0">
                        <a:solidFill>
                          <a:schemeClr val="tx1"/>
                        </a:solidFill>
                        <a:latin typeface="Avenir Next LT Pro Light" panose="020B030402020202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300" dirty="0">
                          <a:solidFill>
                            <a:schemeClr val="tx1"/>
                          </a:solidFill>
                          <a:latin typeface="Avenir Next LT Pro Light" panose="020B0304020202020204" pitchFamily="34" charset="0"/>
                        </a:rPr>
                        <a:t>1.98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64012833"/>
                  </a:ext>
                </a:extLst>
              </a:tr>
              <a:tr h="30880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300" dirty="0" err="1">
                          <a:solidFill>
                            <a:schemeClr val="tx1"/>
                          </a:solidFill>
                          <a:latin typeface="Avenir Next LT Pro Light" panose="020B0304020202020204" pitchFamily="34" charset="0"/>
                        </a:rPr>
                        <a:t>Betatron</a:t>
                      </a:r>
                      <a:r>
                        <a:rPr lang="en-GB" sz="1300" dirty="0">
                          <a:solidFill>
                            <a:schemeClr val="tx1"/>
                          </a:solidFill>
                          <a:latin typeface="Avenir Next LT Pro Light" panose="020B0304020202020204" pitchFamily="34" charset="0"/>
                        </a:rPr>
                        <a:t> Tunes </a:t>
                      </a:r>
                      <a:r>
                        <a:rPr lang="en-GB" sz="1300" dirty="0" err="1">
                          <a:solidFill>
                            <a:schemeClr val="tx1"/>
                          </a:solidFill>
                          <a:latin typeface="Avenir Next LT Pro Light" panose="020B0304020202020204" pitchFamily="34" charset="0"/>
                        </a:rPr>
                        <a:t>Q</a:t>
                      </a:r>
                      <a:r>
                        <a:rPr lang="en-GB" sz="1300" baseline="-25000" dirty="0" err="1">
                          <a:solidFill>
                            <a:schemeClr val="tx1"/>
                          </a:solidFill>
                          <a:latin typeface="Avenir Next LT Pro Light" panose="020B0304020202020204" pitchFamily="34" charset="0"/>
                        </a:rPr>
                        <a:t>x</a:t>
                      </a:r>
                      <a:r>
                        <a:rPr lang="en-GB" sz="1300" baseline="0" dirty="0">
                          <a:solidFill>
                            <a:schemeClr val="tx1"/>
                          </a:solidFill>
                          <a:latin typeface="Avenir Next LT Pro Light" panose="020B0304020202020204" pitchFamily="34" charset="0"/>
                        </a:rPr>
                        <a:t>, </a:t>
                      </a:r>
                      <a:r>
                        <a:rPr lang="en-GB" sz="1300" baseline="0" dirty="0" err="1">
                          <a:solidFill>
                            <a:schemeClr val="tx1"/>
                          </a:solidFill>
                          <a:latin typeface="Avenir Next LT Pro Light" panose="020B0304020202020204" pitchFamily="34" charset="0"/>
                        </a:rPr>
                        <a:t>Q</a:t>
                      </a:r>
                      <a:r>
                        <a:rPr lang="en-GB" sz="1300" baseline="-25000" dirty="0" err="1">
                          <a:solidFill>
                            <a:schemeClr val="tx1"/>
                          </a:solidFill>
                          <a:latin typeface="Avenir Next LT Pro Light" panose="020B0304020202020204" pitchFamily="34" charset="0"/>
                        </a:rPr>
                        <a:t>y</a:t>
                      </a:r>
                      <a:r>
                        <a:rPr lang="en-GB" sz="1300" dirty="0">
                          <a:solidFill>
                            <a:schemeClr val="tx1"/>
                          </a:solidFill>
                          <a:latin typeface="Avenir Next LT Pro Light" panose="020B0304020202020204" pitchFamily="34" charset="0"/>
                        </a:rPr>
                        <a:t> 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300" dirty="0">
                          <a:solidFill>
                            <a:schemeClr val="tx1"/>
                          </a:solidFill>
                          <a:latin typeface="Avenir Next LT Pro Light" panose="020B0304020202020204" pitchFamily="34" charset="0"/>
                        </a:rPr>
                        <a:t>2.67, 0.52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88415681"/>
                  </a:ext>
                </a:extLst>
              </a:tr>
              <a:tr h="30880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300" dirty="0">
                          <a:solidFill>
                            <a:schemeClr val="tx1"/>
                          </a:solidFill>
                          <a:latin typeface="Avenir Next LT Pro Light" panose="020B0304020202020204" pitchFamily="34" charset="0"/>
                        </a:rPr>
                        <a:t>Natural </a:t>
                      </a:r>
                      <a:r>
                        <a:rPr lang="en-GB" sz="1300" dirty="0" err="1">
                          <a:solidFill>
                            <a:schemeClr val="tx1"/>
                          </a:solidFill>
                          <a:latin typeface="Avenir Next LT Pro Light" panose="020B0304020202020204" pitchFamily="34" charset="0"/>
                        </a:rPr>
                        <a:t>Chromaticities</a:t>
                      </a:r>
                      <a:r>
                        <a:rPr lang="en-GB" sz="1300" dirty="0">
                          <a:solidFill>
                            <a:schemeClr val="tx1"/>
                          </a:solidFill>
                          <a:latin typeface="Avenir Next LT Pro Light" panose="020B0304020202020204" pitchFamily="34" charset="0"/>
                        </a:rPr>
                        <a:t> </a:t>
                      </a:r>
                      <a:r>
                        <a:rPr lang="el-GR" sz="1300" dirty="0">
                          <a:solidFill>
                            <a:schemeClr val="tx1"/>
                          </a:solidFill>
                          <a:latin typeface="Avenir Next LT Pro Light" panose="020B0304020202020204" pitchFamily="34" charset="0"/>
                          <a:cs typeface="Calibri" panose="020F0502020204030204" pitchFamily="34" charset="0"/>
                        </a:rPr>
                        <a:t>ξ</a:t>
                      </a:r>
                      <a:r>
                        <a:rPr lang="en-GB" sz="1300" baseline="-25000" dirty="0">
                          <a:solidFill>
                            <a:schemeClr val="tx1"/>
                          </a:solidFill>
                          <a:latin typeface="Avenir Next LT Pro Light" panose="020B0304020202020204" pitchFamily="34" charset="0"/>
                          <a:cs typeface="Calibri" panose="020F0502020204030204" pitchFamily="34" charset="0"/>
                        </a:rPr>
                        <a:t>x</a:t>
                      </a:r>
                      <a:r>
                        <a:rPr lang="en-GB" sz="1300" baseline="0" dirty="0">
                          <a:solidFill>
                            <a:schemeClr val="tx1"/>
                          </a:solidFill>
                          <a:latin typeface="Avenir Next LT Pro Light" panose="020B0304020202020204" pitchFamily="34" charset="0"/>
                          <a:cs typeface="Calibri" panose="020F0502020204030204" pitchFamily="34" charset="0"/>
                        </a:rPr>
                        <a:t>, </a:t>
                      </a:r>
                      <a:r>
                        <a:rPr lang="el-GR" sz="1300" dirty="0">
                          <a:solidFill>
                            <a:schemeClr val="tx1"/>
                          </a:solidFill>
                          <a:latin typeface="Avenir Next LT Pro Light" panose="020B0304020202020204" pitchFamily="34" charset="0"/>
                          <a:cs typeface="Calibri" panose="020F0502020204030204" pitchFamily="34" charset="0"/>
                        </a:rPr>
                        <a:t>ξ</a:t>
                      </a:r>
                      <a:r>
                        <a:rPr lang="en-GB" sz="1300" baseline="-25000" dirty="0">
                          <a:solidFill>
                            <a:schemeClr val="tx1"/>
                          </a:solidFill>
                          <a:latin typeface="Avenir Next LT Pro Light" panose="020B0304020202020204" pitchFamily="34" charset="0"/>
                          <a:cs typeface="Calibri" panose="020F0502020204030204" pitchFamily="34" charset="0"/>
                        </a:rPr>
                        <a:t>y</a:t>
                      </a:r>
                      <a:endParaRPr lang="en-GB" sz="1300" dirty="0">
                        <a:solidFill>
                          <a:schemeClr val="tx1"/>
                        </a:solidFill>
                        <a:latin typeface="Avenir Next LT Pro Light" panose="020B030402020202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300" dirty="0">
                          <a:solidFill>
                            <a:schemeClr val="tx1"/>
                          </a:solidFill>
                          <a:latin typeface="Avenir Next LT Pro Light" panose="020B0304020202020204" pitchFamily="34" charset="0"/>
                        </a:rPr>
                        <a:t>-6.66, -6.80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90069019"/>
                  </a:ext>
                </a:extLst>
              </a:tr>
            </a:tbl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BE4A8F14-EDDF-FFF5-C663-D1BCCA79D695}"/>
              </a:ext>
            </a:extLst>
          </p:cNvPr>
          <p:cNvSpPr txBox="1"/>
          <p:nvPr/>
        </p:nvSpPr>
        <p:spPr>
          <a:xfrm>
            <a:off x="468917" y="1396413"/>
            <a:ext cx="5114003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500" dirty="0">
                <a:latin typeface="Avenir Next LT Pro Light" panose="020B0304020202020204" pitchFamily="34" charset="0"/>
              </a:rPr>
              <a:t>Optimised the lattice using a semi-analytic model to </a:t>
            </a:r>
            <a:r>
              <a:rPr lang="en-GB" sz="1500" dirty="0">
                <a:solidFill>
                  <a:srgbClr val="1C5DF8"/>
                </a:solidFill>
                <a:latin typeface="Avenir Next LT Pro Demi" panose="020B0704020202020204" pitchFamily="34" charset="0"/>
              </a:rPr>
              <a:t>maximise</a:t>
            </a:r>
            <a:r>
              <a:rPr lang="en-GB" sz="1500" dirty="0">
                <a:latin typeface="Avenir Next LT Pro Light" panose="020B0304020202020204" pitchFamily="34" charset="0"/>
              </a:rPr>
              <a:t> the accessible </a:t>
            </a:r>
            <a:r>
              <a:rPr lang="en-GB" sz="1500" dirty="0">
                <a:solidFill>
                  <a:srgbClr val="1C5DF8"/>
                </a:solidFill>
                <a:latin typeface="Avenir Next LT Pro Demi" panose="020B0704020202020204" pitchFamily="34" charset="0"/>
              </a:rPr>
              <a:t>range of working points</a:t>
            </a:r>
            <a:br>
              <a:rPr lang="en-GB" sz="1200" dirty="0">
                <a:latin typeface="Avenir Next LT Pro Light" panose="020B0304020202020204" pitchFamily="34" charset="0"/>
              </a:rPr>
            </a:br>
            <a:br>
              <a:rPr lang="en-GB" sz="1200" dirty="0">
                <a:latin typeface="Avenir Next LT Pro Light" panose="020B0304020202020204" pitchFamily="34" charset="0"/>
              </a:rPr>
            </a:br>
            <a:endParaRPr lang="en-GB" sz="1200" dirty="0">
              <a:latin typeface="Avenir Next LT Pro Light" panose="020B0304020202020204" pitchFamily="34" charset="0"/>
            </a:endParaRPr>
          </a:p>
          <a:p>
            <a:r>
              <a:rPr lang="en-GB" sz="1500" dirty="0">
                <a:latin typeface="Avenir Next LT Pro Light" panose="020B0304020202020204" pitchFamily="34" charset="0"/>
              </a:rPr>
              <a:t>Optics are tuned near a </a:t>
            </a:r>
            <a:r>
              <a:rPr lang="en-GB" sz="1500" dirty="0">
                <a:solidFill>
                  <a:srgbClr val="1C5DF8"/>
                </a:solidFill>
                <a:latin typeface="Avenir Next LT Pro Demi" panose="020B0704020202020204" pitchFamily="34" charset="0"/>
              </a:rPr>
              <a:t>third-order</a:t>
            </a:r>
            <a:r>
              <a:rPr lang="en-GB" sz="1500" dirty="0">
                <a:latin typeface="Avenir Next LT Pro Light" panose="020B0304020202020204" pitchFamily="34" charset="0"/>
              </a:rPr>
              <a:t> </a:t>
            </a:r>
            <a:r>
              <a:rPr lang="en-GB" sz="1500" dirty="0" err="1">
                <a:latin typeface="Avenir Next LT Pro Light" panose="020B0304020202020204" pitchFamily="34" charset="0"/>
              </a:rPr>
              <a:t>betatron</a:t>
            </a:r>
            <a:r>
              <a:rPr lang="en-GB" sz="1500" dirty="0">
                <a:latin typeface="Avenir Next LT Pro Light" panose="020B0304020202020204" pitchFamily="34" charset="0"/>
              </a:rPr>
              <a:t> </a:t>
            </a:r>
            <a:r>
              <a:rPr lang="en-GB" sz="1500" dirty="0">
                <a:solidFill>
                  <a:srgbClr val="1C5DF8"/>
                </a:solidFill>
                <a:latin typeface="Avenir Next LT Pro Demi" panose="020B0704020202020204" pitchFamily="34" charset="0"/>
              </a:rPr>
              <a:t>resonance</a:t>
            </a:r>
            <a:r>
              <a:rPr lang="en-GB" sz="1500" dirty="0">
                <a:latin typeface="Avenir Next LT Pro Light" panose="020B0304020202020204" pitchFamily="34" charset="0"/>
              </a:rPr>
              <a:t> to enable </a:t>
            </a:r>
            <a:r>
              <a:rPr lang="en-GB" sz="1500" dirty="0">
                <a:solidFill>
                  <a:srgbClr val="1C5DF8"/>
                </a:solidFill>
                <a:latin typeface="Avenir Next LT Pro Demi" panose="020B0704020202020204" pitchFamily="34" charset="0"/>
              </a:rPr>
              <a:t>RF knockout </a:t>
            </a:r>
            <a:r>
              <a:rPr lang="en-GB" sz="1500" dirty="0">
                <a:latin typeface="Avenir Next LT Pro Light" panose="020B0304020202020204" pitchFamily="34" charset="0"/>
              </a:rPr>
              <a:t>beam extraction [1]</a:t>
            </a:r>
            <a:endParaRPr lang="en-GB" sz="1500" dirty="0">
              <a:latin typeface="Avenir Next LT Pro Demi" panose="020B070402020202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9BEEB73-C876-3194-D9A4-141FC88E8350}"/>
              </a:ext>
            </a:extLst>
          </p:cNvPr>
          <p:cNvSpPr txBox="1"/>
          <p:nvPr/>
        </p:nvSpPr>
        <p:spPr>
          <a:xfrm>
            <a:off x="6813368" y="137077"/>
            <a:ext cx="380104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latin typeface="Avenir Next LT Pro Light" panose="020B0304020202020204" pitchFamily="34" charset="0"/>
              </a:rPr>
              <a:t>[1] R. Taylor </a:t>
            </a:r>
            <a:r>
              <a:rPr lang="en-US" sz="1100" i="1" dirty="0">
                <a:latin typeface="Avenir Next LT Pro Light" panose="020B0304020202020204" pitchFamily="34" charset="0"/>
              </a:rPr>
              <a:t>et al.</a:t>
            </a:r>
            <a:r>
              <a:rPr lang="en-US" sz="1100" dirty="0">
                <a:latin typeface="Avenir Next LT Pro Light" panose="020B0304020202020204" pitchFamily="34" charset="0"/>
              </a:rPr>
              <a:t>, J. Phys.: Conf. Ser </a:t>
            </a:r>
            <a:r>
              <a:rPr lang="en-US" sz="1100" dirty="0">
                <a:latin typeface="Avenir Next LT Pro Demi" panose="020B0704020202020204" pitchFamily="34" charset="0"/>
              </a:rPr>
              <a:t>2420</a:t>
            </a:r>
            <a:r>
              <a:rPr lang="en-US" sz="1100" dirty="0">
                <a:latin typeface="Avenir Next LT Pro Light" panose="020B0304020202020204" pitchFamily="34" charset="0"/>
              </a:rPr>
              <a:t> 012101 (2023)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71D7710A-01D9-03C5-CA92-857CAF3C6491}"/>
              </a:ext>
            </a:extLst>
          </p:cNvPr>
          <p:cNvGrpSpPr/>
          <p:nvPr/>
        </p:nvGrpSpPr>
        <p:grpSpPr>
          <a:xfrm>
            <a:off x="1230192" y="3146300"/>
            <a:ext cx="3341239" cy="768696"/>
            <a:chOff x="8170979" y="5062713"/>
            <a:chExt cx="3341239" cy="768696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C3342149-3B12-86C3-899F-88F49F6D6241}"/>
                </a:ext>
              </a:extLst>
            </p:cNvPr>
            <p:cNvSpPr/>
            <p:nvPr/>
          </p:nvSpPr>
          <p:spPr>
            <a:xfrm>
              <a:off x="8170979" y="5062713"/>
              <a:ext cx="3341239" cy="768696"/>
            </a:xfrm>
            <a:prstGeom prst="rect">
              <a:avLst/>
            </a:prstGeom>
            <a:solidFill>
              <a:srgbClr val="FC6D26">
                <a:alpha val="5000"/>
              </a:srgbClr>
            </a:solidFill>
            <a:ln w="25400">
              <a:solidFill>
                <a:srgbClr val="FC6D2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5232973C-F731-AF10-29B7-484ED88D9A37}"/>
                </a:ext>
              </a:extLst>
            </p:cNvPr>
            <p:cNvSpPr txBox="1"/>
            <p:nvPr/>
          </p:nvSpPr>
          <p:spPr>
            <a:xfrm>
              <a:off x="8232691" y="5170062"/>
              <a:ext cx="3217815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500" dirty="0">
                  <a:latin typeface="Avenir Next LT Pro Light" panose="020B0304020202020204" pitchFamily="34" charset="0"/>
                </a:rPr>
                <a:t>Synchrotron tuning range includes</a:t>
              </a:r>
              <a:br>
                <a:rPr lang="en-GB" sz="1500" dirty="0">
                  <a:latin typeface="Avenir Next LT Pro Light" panose="020B0304020202020204" pitchFamily="34" charset="0"/>
                </a:rPr>
              </a:br>
              <a:r>
                <a:rPr lang="en-GB" sz="1500" dirty="0">
                  <a:solidFill>
                    <a:srgbClr val="FC6D26"/>
                  </a:solidFill>
                  <a:latin typeface="Avenir Next LT Pro Demi" panose="020B0704020202020204" pitchFamily="34" charset="0"/>
                </a:rPr>
                <a:t>two viable working points</a:t>
              </a:r>
            </a:p>
          </p:txBody>
        </p:sp>
      </p:grpSp>
      <p:sp>
        <p:nvSpPr>
          <p:cNvPr id="11" name="Date Placeholder 6">
            <a:extLst>
              <a:ext uri="{FF2B5EF4-FFF2-40B4-BE49-F238E27FC236}">
                <a16:creationId xmlns:a16="http://schemas.microsoft.com/office/drawing/2014/main" id="{9F8D2F8D-3750-34FA-C209-356B2A5AA62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3214" y="6490368"/>
            <a:ext cx="3699658" cy="365125"/>
          </a:xfrm>
        </p:spPr>
        <p:txBody>
          <a:bodyPr/>
          <a:lstStyle/>
          <a:p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 LT Pro Light" panose="020B0304020202020204" pitchFamily="34" charset="0"/>
              </a:rPr>
              <a:t>Mark Johnson | </a:t>
            </a:r>
            <a:r>
              <a:rPr lang="en-US" sz="11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 LT Pro Demi" panose="020B0704020202020204" pitchFamily="34" charset="0"/>
                <a:cs typeface="Helvetica" panose="020B0604020202020204" pitchFamily="34" charset="0"/>
              </a:rPr>
              <a:t>ITRF WP3 Synchrotron 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 LT Pro Light" panose="020B0304020202020204" pitchFamily="34" charset="0"/>
              </a:rPr>
              <a:t>| 14/03/2023</a:t>
            </a:r>
          </a:p>
        </p:txBody>
      </p:sp>
    </p:spTree>
    <p:extLst>
      <p:ext uri="{BB962C8B-B14F-4D97-AF65-F5344CB8AC3E}">
        <p14:creationId xmlns:p14="http://schemas.microsoft.com/office/powerpoint/2010/main" val="212183400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>
            <a:extLst>
              <a:ext uri="{FF2B5EF4-FFF2-40B4-BE49-F238E27FC236}">
                <a16:creationId xmlns:a16="http://schemas.microsoft.com/office/drawing/2014/main" id="{23D65BD7-9C89-4BA6-EF73-9789FCBC544F}"/>
              </a:ext>
            </a:extLst>
          </p:cNvPr>
          <p:cNvGrpSpPr/>
          <p:nvPr/>
        </p:nvGrpSpPr>
        <p:grpSpPr>
          <a:xfrm>
            <a:off x="5629013" y="3296020"/>
            <a:ext cx="4716615" cy="3561980"/>
            <a:chOff x="1095007" y="3625528"/>
            <a:chExt cx="3737951" cy="2822895"/>
          </a:xfrm>
        </p:grpSpPr>
        <p:pic>
          <p:nvPicPr>
            <p:cNvPr id="18" name="Picture 17" descr="Diagram&#10;&#10;Description automatically generated">
              <a:extLst>
                <a:ext uri="{FF2B5EF4-FFF2-40B4-BE49-F238E27FC236}">
                  <a16:creationId xmlns:a16="http://schemas.microsoft.com/office/drawing/2014/main" id="{4F624003-AB8D-88FA-8031-531203CDE95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095007" y="3625528"/>
              <a:ext cx="3737951" cy="2822895"/>
            </a:xfrm>
            <a:prstGeom prst="rect">
              <a:avLst/>
            </a:prstGeom>
          </p:spPr>
        </p:pic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F0E86D3C-AFC0-F7A0-8B8F-F941B7AEA1BE}"/>
                </a:ext>
              </a:extLst>
            </p:cNvPr>
            <p:cNvSpPr/>
            <p:nvPr/>
          </p:nvSpPr>
          <p:spPr>
            <a:xfrm>
              <a:off x="3692525" y="5013325"/>
              <a:ext cx="492125" cy="2222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0A83D10E-C2C3-C2F3-EF05-BB722B73CD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29393" y="6490368"/>
            <a:ext cx="2743200" cy="365125"/>
          </a:xfrm>
        </p:spPr>
        <p:txBody>
          <a:bodyPr/>
          <a:lstStyle/>
          <a:p>
            <a:r>
              <a:rPr lang="en-US" sz="11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 LT Pro Demi" panose="020B0704020202020204" pitchFamily="34" charset="0"/>
                <a:cs typeface="Helvetica" panose="020B0604020202020204" pitchFamily="34" charset="0"/>
              </a:rPr>
              <a:t>Page </a:t>
            </a:r>
            <a:fld id="{5D505636-E21E-CC48-AA04-940343AD31F9}" type="slidenum">
              <a:rPr lang="en-US" sz="1100" b="1" smtClean="0">
                <a:solidFill>
                  <a:schemeClr val="tx1">
                    <a:lumMod val="65000"/>
                    <a:lumOff val="35000"/>
                  </a:schemeClr>
                </a:solidFill>
                <a:latin typeface="Avenir Next LT Pro Demi" panose="020B0704020202020204" pitchFamily="34" charset="0"/>
                <a:cs typeface="Helvetica" panose="020B0604020202020204" pitchFamily="34" charset="0"/>
              </a:rPr>
              <a:t>9</a:t>
            </a:fld>
            <a:endParaRPr lang="en-US" sz="1100" b="1" dirty="0">
              <a:solidFill>
                <a:schemeClr val="tx1">
                  <a:lumMod val="65000"/>
                  <a:lumOff val="35000"/>
                </a:schemeClr>
              </a:solidFill>
              <a:latin typeface="Avenir Next LT Pro Demi" panose="020B07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0475D53-9B56-460E-ABA1-825364B3BAD3}"/>
              </a:ext>
            </a:extLst>
          </p:cNvPr>
          <p:cNvSpPr txBox="1"/>
          <p:nvPr/>
        </p:nvSpPr>
        <p:spPr>
          <a:xfrm>
            <a:off x="512462" y="256594"/>
            <a:ext cx="278743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solidFill>
                  <a:srgbClr val="003088"/>
                </a:solidFill>
                <a:latin typeface="Avenir Next LT Pro" panose="020B0504020202020204" pitchFamily="34" charset="0"/>
              </a:rPr>
              <a:t>Beam Injection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12B0A51-B6D4-4900-B88E-ACDE0E58CE20}"/>
              </a:ext>
            </a:extLst>
          </p:cNvPr>
          <p:cNvSpPr txBox="1"/>
          <p:nvPr/>
        </p:nvSpPr>
        <p:spPr>
          <a:xfrm>
            <a:off x="538265" y="712557"/>
            <a:ext cx="16722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Avenir Next LT Pro Demi" panose="020B0704020202020204" pitchFamily="34" charset="0"/>
              </a:rPr>
              <a:t>Injector Chain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65DAB929-3AD4-4D75-8990-110F07C9D9C7}"/>
              </a:ext>
            </a:extLst>
          </p:cNvPr>
          <p:cNvSpPr/>
          <p:nvPr/>
        </p:nvSpPr>
        <p:spPr>
          <a:xfrm>
            <a:off x="0" y="348343"/>
            <a:ext cx="468917" cy="365760"/>
          </a:xfrm>
          <a:prstGeom prst="rect">
            <a:avLst/>
          </a:prstGeom>
          <a:solidFill>
            <a:srgbClr val="00308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C014745-B9B7-458A-6894-9414F99FA6FD}"/>
              </a:ext>
            </a:extLst>
          </p:cNvPr>
          <p:cNvSpPr txBox="1"/>
          <p:nvPr/>
        </p:nvSpPr>
        <p:spPr>
          <a:xfrm>
            <a:off x="468917" y="1206062"/>
            <a:ext cx="6955340" cy="40164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500" dirty="0">
                <a:latin typeface="Avenir Next LT Pro Light" panose="020B0304020202020204" pitchFamily="34" charset="0"/>
              </a:rPr>
              <a:t>NIMMS propose [1] a </a:t>
            </a:r>
            <a:r>
              <a:rPr lang="en-GB" sz="1500" dirty="0">
                <a:solidFill>
                  <a:srgbClr val="1C5DF8"/>
                </a:solidFill>
                <a:latin typeface="Avenir Next LT Pro Demi" panose="020B0704020202020204" pitchFamily="34" charset="0"/>
              </a:rPr>
              <a:t>conventional injector </a:t>
            </a:r>
            <a:r>
              <a:rPr lang="en-GB" sz="1500" dirty="0">
                <a:latin typeface="Avenir Next LT Pro Light" panose="020B0304020202020204" pitchFamily="34" charset="0"/>
              </a:rPr>
              <a:t>chain </a:t>
            </a:r>
            <a:br>
              <a:rPr lang="en-GB" sz="1500" dirty="0">
                <a:latin typeface="Avenir Next LT Pro Light" panose="020B0304020202020204" pitchFamily="34" charset="0"/>
              </a:rPr>
            </a:br>
            <a:r>
              <a:rPr lang="en-GB" sz="1500" dirty="0">
                <a:latin typeface="Avenir Next LT Pro Light" panose="020B0304020202020204" pitchFamily="34" charset="0"/>
              </a:rPr>
              <a:t>based on </a:t>
            </a:r>
            <a:r>
              <a:rPr lang="en-GB" sz="1500" dirty="0">
                <a:solidFill>
                  <a:srgbClr val="1C5DF8"/>
                </a:solidFill>
                <a:latin typeface="Avenir Next LT Pro Demi" panose="020B0704020202020204" pitchFamily="34" charset="0"/>
              </a:rPr>
              <a:t>CERN Linac 4</a:t>
            </a:r>
          </a:p>
          <a:p>
            <a:endParaRPr lang="en-GB" sz="1500" dirty="0">
              <a:latin typeface="Avenir Next LT Pro Light" panose="020B0304020202020204" pitchFamily="34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500" dirty="0">
                <a:latin typeface="Avenir Next LT Pro Light" panose="020B0304020202020204" pitchFamily="34" charset="0"/>
              </a:rPr>
              <a:t> Multiple </a:t>
            </a:r>
            <a:r>
              <a:rPr lang="en-GB" sz="1500" dirty="0">
                <a:solidFill>
                  <a:srgbClr val="1C5DF8"/>
                </a:solidFill>
                <a:latin typeface="Avenir Next LT Pro Demi" panose="020B0704020202020204" pitchFamily="34" charset="0"/>
              </a:rPr>
              <a:t>ECR sources </a:t>
            </a:r>
            <a:r>
              <a:rPr lang="en-GB" sz="1500" dirty="0">
                <a:latin typeface="Avenir Next LT Pro Light" panose="020B0304020202020204" pitchFamily="34" charset="0"/>
              </a:rPr>
              <a:t>are</a:t>
            </a:r>
            <a:r>
              <a:rPr lang="en-GB" sz="1500" dirty="0">
                <a:solidFill>
                  <a:srgbClr val="1C5DF8"/>
                </a:solidFill>
                <a:latin typeface="Avenir Next LT Pro Demi" panose="020B0704020202020204" pitchFamily="34" charset="0"/>
              </a:rPr>
              <a:t> </a:t>
            </a:r>
            <a:r>
              <a:rPr lang="en-GB" sz="1500" dirty="0">
                <a:latin typeface="Avenir Next LT Pro Light" panose="020B0304020202020204" pitchFamily="34" charset="0"/>
              </a:rPr>
              <a:t>envisioned, based on the </a:t>
            </a:r>
            <a:br>
              <a:rPr lang="en-GB" sz="1500" dirty="0">
                <a:latin typeface="Avenir Next LT Pro Light" panose="020B0304020202020204" pitchFamily="34" charset="0"/>
              </a:rPr>
            </a:br>
            <a:r>
              <a:rPr lang="en-GB" sz="1500" dirty="0">
                <a:latin typeface="Avenir Next LT Pro Light" panose="020B0304020202020204" pitchFamily="34" charset="0"/>
              </a:rPr>
              <a:t> SEEIST [2] injector and commercial </a:t>
            </a:r>
            <a:r>
              <a:rPr lang="en-GB" sz="1500" i="1" dirty="0" err="1">
                <a:latin typeface="Avenir Next LT Pro Light" panose="020B0304020202020204" pitchFamily="34" charset="0"/>
              </a:rPr>
              <a:t>Supernanogan</a:t>
            </a:r>
            <a:r>
              <a:rPr lang="en-GB" sz="1500" i="1" dirty="0">
                <a:latin typeface="Avenir Next LT Pro Light" panose="020B0304020202020204" pitchFamily="34" charset="0"/>
              </a:rPr>
              <a:t> </a:t>
            </a:r>
            <a:r>
              <a:rPr lang="en-GB" sz="1500" dirty="0">
                <a:latin typeface="Avenir Next LT Pro Light" panose="020B0304020202020204" pitchFamily="34" charset="0"/>
              </a:rPr>
              <a:t>source</a:t>
            </a:r>
            <a:r>
              <a:rPr lang="en-GB" sz="1500" dirty="0">
                <a:latin typeface="Avenir Next LT Pro Demi" panose="020B0704020202020204" pitchFamily="34" charset="0"/>
              </a:rPr>
              <a:t>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sz="1500" dirty="0">
              <a:solidFill>
                <a:srgbClr val="1C5DF8"/>
              </a:solidFill>
              <a:latin typeface="Avenir Next LT Pro Demi" panose="020B0704020202020204" pitchFamily="34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500" dirty="0">
                <a:latin typeface="Avenir Next LT Pro Demi" panose="020B0704020202020204" pitchFamily="34" charset="0"/>
              </a:rPr>
              <a:t> </a:t>
            </a:r>
            <a:r>
              <a:rPr lang="en-GB" sz="1500" dirty="0">
                <a:solidFill>
                  <a:srgbClr val="1C5DF8"/>
                </a:solidFill>
                <a:latin typeface="Avenir Next LT Pro Demi" panose="020B0704020202020204" pitchFamily="34" charset="0"/>
              </a:rPr>
              <a:t>RFQ</a:t>
            </a:r>
            <a:r>
              <a:rPr lang="en-GB" sz="1500" dirty="0">
                <a:latin typeface="Avenir Next LT Pro Light" panose="020B0304020202020204" pitchFamily="34" charset="0"/>
              </a:rPr>
              <a:t> followed by one (two) </a:t>
            </a:r>
            <a:r>
              <a:rPr lang="en-GB" sz="1500" dirty="0">
                <a:solidFill>
                  <a:srgbClr val="1C5DF8"/>
                </a:solidFill>
                <a:latin typeface="Avenir Next LT Pro Demi" panose="020B0704020202020204" pitchFamily="34" charset="0"/>
              </a:rPr>
              <a:t>DTL tanks </a:t>
            </a:r>
            <a:r>
              <a:rPr lang="en-GB" sz="1500" dirty="0">
                <a:latin typeface="Avenir Next LT Pro Light" panose="020B0304020202020204" pitchFamily="34" charset="0"/>
              </a:rPr>
              <a:t>to inject ions </a:t>
            </a:r>
            <a:br>
              <a:rPr lang="en-GB" sz="1500" dirty="0">
                <a:latin typeface="Avenir Next LT Pro Light" panose="020B0304020202020204" pitchFamily="34" charset="0"/>
              </a:rPr>
            </a:br>
            <a:r>
              <a:rPr lang="en-GB" sz="1500" dirty="0">
                <a:latin typeface="Avenir Next LT Pro Light" panose="020B0304020202020204" pitchFamily="34" charset="0"/>
              </a:rPr>
              <a:t> (protons) at 5 MeV/u (10 MeV)</a:t>
            </a:r>
            <a:endParaRPr lang="en-GB" sz="1500" i="1" dirty="0">
              <a:latin typeface="Avenir Next LT Pro Light" panose="020B0304020202020204" pitchFamily="34" charset="0"/>
            </a:endParaRPr>
          </a:p>
          <a:p>
            <a:pPr lvl="1"/>
            <a:endParaRPr lang="en-GB" sz="1500" i="1" dirty="0">
              <a:latin typeface="Avenir Next LT Pro Light" panose="020B0304020202020204" pitchFamily="34" charset="0"/>
            </a:endParaRPr>
          </a:p>
          <a:p>
            <a:pPr lvl="1"/>
            <a:endParaRPr lang="en-GB" sz="1500" i="1" dirty="0">
              <a:latin typeface="Avenir Next LT Pro Light" panose="020B0304020202020204" pitchFamily="34" charset="0"/>
            </a:endParaRPr>
          </a:p>
          <a:p>
            <a:r>
              <a:rPr lang="en-GB" sz="1500" dirty="0">
                <a:latin typeface="Avenir Next LT Pro Light" panose="020B0304020202020204" pitchFamily="34" charset="0"/>
              </a:rPr>
              <a:t>Injection energies are primarily influenced by [3]</a:t>
            </a:r>
            <a:br>
              <a:rPr lang="en-GB" sz="1500" dirty="0">
                <a:latin typeface="Avenir Next LT Pro Light" panose="020B0304020202020204" pitchFamily="34" charset="0"/>
              </a:rPr>
            </a:br>
            <a:endParaRPr lang="en-GB" sz="1500" dirty="0">
              <a:latin typeface="Avenir Next LT Pro Light" panose="020B0304020202020204" pitchFamily="34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500" dirty="0">
                <a:latin typeface="Avenir Next LT Pro Demi" panose="020B0704020202020204" pitchFamily="34" charset="0"/>
              </a:rPr>
              <a:t> </a:t>
            </a:r>
            <a:r>
              <a:rPr lang="en-GB" sz="1500" dirty="0">
                <a:solidFill>
                  <a:srgbClr val="1C5DF8"/>
                </a:solidFill>
                <a:latin typeface="Avenir Next LT Pro Demi" panose="020B0704020202020204" pitchFamily="34" charset="0"/>
              </a:rPr>
              <a:t>Multi turn injection </a:t>
            </a:r>
            <a:r>
              <a:rPr lang="en-GB" sz="1500" dirty="0">
                <a:latin typeface="Avenir Next LT Pro Light" panose="020B0304020202020204" pitchFamily="34" charset="0"/>
              </a:rPr>
              <a:t>dynamics</a:t>
            </a:r>
            <a:br>
              <a:rPr lang="en-GB" sz="1500" dirty="0">
                <a:latin typeface="Avenir Next LT Pro Light" panose="020B0304020202020204" pitchFamily="34" charset="0"/>
              </a:rPr>
            </a:br>
            <a:endParaRPr lang="en-GB" sz="1500" dirty="0">
              <a:latin typeface="Avenir Next LT Pro Light" panose="020B0304020202020204" pitchFamily="34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500" dirty="0">
                <a:latin typeface="Avenir Next LT Pro Light" panose="020B0304020202020204" pitchFamily="34" charset="0"/>
              </a:rPr>
              <a:t> </a:t>
            </a:r>
            <a:r>
              <a:rPr lang="en-GB" sz="1500" dirty="0">
                <a:solidFill>
                  <a:srgbClr val="1C5DF8"/>
                </a:solidFill>
                <a:latin typeface="Avenir Next LT Pro Demi" panose="020B0704020202020204" pitchFamily="34" charset="0"/>
              </a:rPr>
              <a:t>Space charge </a:t>
            </a:r>
            <a:r>
              <a:rPr lang="en-GB" sz="1500" dirty="0">
                <a:latin typeface="Avenir Next LT Pro Light" panose="020B0304020202020204" pitchFamily="34" charset="0"/>
              </a:rPr>
              <a:t>tune shift</a:t>
            </a:r>
            <a:br>
              <a:rPr lang="en-GB" sz="1500" dirty="0">
                <a:latin typeface="Avenir Next LT Pro Light" panose="020B0304020202020204" pitchFamily="34" charset="0"/>
              </a:rPr>
            </a:br>
            <a:endParaRPr lang="en-GB" sz="1500" dirty="0">
              <a:latin typeface="Avenir Next LT Pro Light" panose="020B0304020202020204" pitchFamily="34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500" dirty="0">
                <a:latin typeface="Avenir Next LT Pro Light" panose="020B0304020202020204" pitchFamily="34" charset="0"/>
              </a:rPr>
              <a:t> Stripping foil efficiency</a:t>
            </a:r>
          </a:p>
        </p:txBody>
      </p:sp>
      <p:pic>
        <p:nvPicPr>
          <p:cNvPr id="5" name="Picture 2" descr="Science and Technology Facilities Council">
            <a:extLst>
              <a:ext uri="{FF2B5EF4-FFF2-40B4-BE49-F238E27FC236}">
                <a16:creationId xmlns:a16="http://schemas.microsoft.com/office/drawing/2014/main" id="{7DFEBB37-6321-0FE0-F5A2-629B7FB86C3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1424"/>
          <a:stretch/>
        </p:blipFill>
        <p:spPr bwMode="auto">
          <a:xfrm>
            <a:off x="10614409" y="82827"/>
            <a:ext cx="1577591" cy="7694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C23BC3CD-7177-DA64-8910-2C077349D607}"/>
              </a:ext>
            </a:extLst>
          </p:cNvPr>
          <p:cNvSpPr txBox="1"/>
          <p:nvPr/>
        </p:nvSpPr>
        <p:spPr>
          <a:xfrm>
            <a:off x="5813572" y="116383"/>
            <a:ext cx="4800838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sz="1100" dirty="0">
                <a:latin typeface="Avenir Next LT Pro Light" panose="020B0304020202020204" pitchFamily="34" charset="0"/>
              </a:rPr>
              <a:t>[1] M. Vretenar </a:t>
            </a:r>
            <a:r>
              <a:rPr lang="en-US" sz="1100" i="1" dirty="0">
                <a:latin typeface="Avenir Next LT Pro Light" panose="020B0304020202020204" pitchFamily="34" charset="0"/>
              </a:rPr>
              <a:t>et al.</a:t>
            </a:r>
            <a:r>
              <a:rPr lang="en-US" sz="1100" dirty="0">
                <a:latin typeface="Avenir Next LT Pro Light" panose="020B0304020202020204" pitchFamily="34" charset="0"/>
              </a:rPr>
              <a:t>, J. Phys.: Conf. Ser. </a:t>
            </a:r>
            <a:r>
              <a:rPr lang="en-US" sz="1100" dirty="0">
                <a:latin typeface="Avenir Next LT Pro Demi" panose="020B0704020202020204" pitchFamily="34" charset="0"/>
              </a:rPr>
              <a:t>2420</a:t>
            </a:r>
            <a:r>
              <a:rPr lang="en-US" sz="1100" dirty="0">
                <a:latin typeface="Avenir Next LT Pro Light" panose="020B0304020202020204" pitchFamily="34" charset="0"/>
              </a:rPr>
              <a:t> 012103 (2023)</a:t>
            </a:r>
            <a:endParaRPr lang="en-GB" sz="1100" dirty="0">
              <a:latin typeface="Avenir Next LT Pro Light" panose="020B0304020202020204" pitchFamily="34" charset="0"/>
            </a:endParaRPr>
          </a:p>
          <a:p>
            <a:pPr algn="r"/>
            <a:r>
              <a:rPr lang="en-GB" sz="1100" dirty="0">
                <a:latin typeface="Avenir Next LT Pro Light" panose="020B0304020202020204" pitchFamily="34" charset="0"/>
              </a:rPr>
              <a:t>[2] U. </a:t>
            </a:r>
            <a:r>
              <a:rPr lang="en-GB" sz="1100" dirty="0" err="1">
                <a:latin typeface="Avenir Next LT Pro Light" panose="020B0304020202020204" pitchFamily="34" charset="0"/>
              </a:rPr>
              <a:t>Amaldi</a:t>
            </a:r>
            <a:r>
              <a:rPr lang="en-GB" sz="1100" dirty="0">
                <a:latin typeface="Avenir Next LT Pro Light" panose="020B0304020202020204" pitchFamily="34" charset="0"/>
              </a:rPr>
              <a:t> </a:t>
            </a:r>
            <a:r>
              <a:rPr lang="en-GB" sz="1100" i="1" dirty="0">
                <a:latin typeface="Avenir Next LT Pro Light" panose="020B0304020202020204" pitchFamily="34" charset="0"/>
              </a:rPr>
              <a:t>et al.</a:t>
            </a:r>
            <a:r>
              <a:rPr lang="en-GB" sz="1100" dirty="0">
                <a:latin typeface="Avenir Next LT Pro Light" panose="020B0304020202020204" pitchFamily="34" charset="0"/>
              </a:rPr>
              <a:t>, </a:t>
            </a:r>
            <a:r>
              <a:rPr lang="en-GB" sz="1100" i="1" dirty="0">
                <a:latin typeface="Avenir Next LT Pro Light" panose="020B0304020202020204" pitchFamily="34" charset="0"/>
              </a:rPr>
              <a:t>A Facility for Tumour Therapy and Biomedical Research in South-Eastern Europe</a:t>
            </a:r>
            <a:r>
              <a:rPr lang="en-GB" sz="1100" dirty="0">
                <a:latin typeface="Avenir Next LT Pro Light" panose="020B0304020202020204" pitchFamily="34" charset="0"/>
              </a:rPr>
              <a:t>, Vol. 2 (2019)</a:t>
            </a:r>
          </a:p>
          <a:p>
            <a:pPr algn="r"/>
            <a:r>
              <a:rPr lang="en-GB" sz="1100" dirty="0">
                <a:latin typeface="Avenir Next LT Pro Light" panose="020B0304020202020204" pitchFamily="34" charset="0"/>
              </a:rPr>
              <a:t>[3] E. Benedetto, CERN-NIMMS-Note-008 (2022)</a:t>
            </a:r>
          </a:p>
        </p:txBody>
      </p:sp>
      <p:pic>
        <p:nvPicPr>
          <p:cNvPr id="8" name="Picture 7" descr="A picture containing indoor, miller&#10;&#10;Description automatically generated">
            <a:extLst>
              <a:ext uri="{FF2B5EF4-FFF2-40B4-BE49-F238E27FC236}">
                <a16:creationId xmlns:a16="http://schemas.microsoft.com/office/drawing/2014/main" id="{4BC060FD-99A6-6346-9B80-1B2C65392B6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89957" y="963187"/>
            <a:ext cx="3481308" cy="262258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215C44FF-3B71-DF2C-ACC5-5948B4A9E259}"/>
              </a:ext>
            </a:extLst>
          </p:cNvPr>
          <p:cNvSpPr txBox="1"/>
          <p:nvPr/>
        </p:nvSpPr>
        <p:spPr>
          <a:xfrm>
            <a:off x="8439130" y="3646776"/>
            <a:ext cx="3481308" cy="8104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000" dirty="0">
                <a:latin typeface="Avenir Next LT Pro Demi" panose="020B0704020202020204" pitchFamily="34" charset="0"/>
              </a:rPr>
              <a:t>Above:</a:t>
            </a:r>
            <a:r>
              <a:rPr lang="en-GB" sz="1000" dirty="0">
                <a:latin typeface="Avenir Next LT Pro Light" panose="020B0304020202020204" pitchFamily="34" charset="0"/>
              </a:rPr>
              <a:t> Commercial </a:t>
            </a:r>
            <a:r>
              <a:rPr lang="en-GB" sz="1000" i="1" dirty="0" err="1">
                <a:latin typeface="Avenir Next LT Pro Light" panose="020B0304020202020204" pitchFamily="34" charset="0"/>
              </a:rPr>
              <a:t>Supernanogan</a:t>
            </a:r>
            <a:r>
              <a:rPr lang="en-GB" sz="1000" dirty="0">
                <a:latin typeface="Avenir Next LT Pro Light" panose="020B0304020202020204" pitchFamily="34" charset="0"/>
              </a:rPr>
              <a:t> ECR source</a:t>
            </a:r>
            <a:br>
              <a:rPr lang="en-GB" sz="1000" dirty="0">
                <a:latin typeface="Avenir Next LT Pro Light" panose="020B0304020202020204" pitchFamily="34" charset="0"/>
              </a:rPr>
            </a:br>
            <a:r>
              <a:rPr lang="en-GB" sz="1000" dirty="0">
                <a:latin typeface="Avenir Next LT Pro Light" panose="020B0304020202020204" pitchFamily="34" charset="0"/>
              </a:rPr>
              <a:t>generating up to 2 mA H</a:t>
            </a:r>
            <a:r>
              <a:rPr lang="en-GB" sz="1000" baseline="30000" dirty="0">
                <a:latin typeface="Avenir Next LT Pro Light" panose="020B0304020202020204" pitchFamily="34" charset="0"/>
              </a:rPr>
              <a:t>+</a:t>
            </a:r>
            <a:r>
              <a:rPr lang="en-GB" sz="1000" dirty="0">
                <a:latin typeface="Avenir Next LT Pro Light" panose="020B0304020202020204" pitchFamily="34" charset="0"/>
              </a:rPr>
              <a:t> or 200 </a:t>
            </a:r>
            <a:r>
              <a:rPr lang="en-GB" sz="1000" dirty="0">
                <a:latin typeface="Avenir Next LT Pro Light" panose="020B0304020202020204" pitchFamily="34" charset="0"/>
                <a:cs typeface="Calibri" panose="020F0502020204030204" pitchFamily="34" charset="0"/>
              </a:rPr>
              <a:t>µA C</a:t>
            </a:r>
            <a:r>
              <a:rPr lang="en-GB" sz="1000" baseline="30000" dirty="0">
                <a:latin typeface="Avenir Next LT Pro Light" panose="020B0304020202020204" pitchFamily="34" charset="0"/>
                <a:cs typeface="Calibri" panose="020F0502020204030204" pitchFamily="34" charset="0"/>
              </a:rPr>
              <a:t>4+</a:t>
            </a:r>
            <a:br>
              <a:rPr lang="en-GB" sz="1000" baseline="30000" dirty="0">
                <a:latin typeface="Avenir Next LT Pro Light" panose="020B0304020202020204" pitchFamily="34" charset="0"/>
                <a:cs typeface="Calibri" panose="020F0502020204030204" pitchFamily="34" charset="0"/>
              </a:rPr>
            </a:br>
            <a:br>
              <a:rPr lang="en-GB" sz="1000" baseline="30000" dirty="0">
                <a:latin typeface="Avenir Next LT Pro Light" panose="020B0304020202020204" pitchFamily="34" charset="0"/>
                <a:cs typeface="Calibri" panose="020F0502020204030204" pitchFamily="34" charset="0"/>
              </a:rPr>
            </a:br>
            <a:r>
              <a:rPr lang="en-GB" sz="1000" dirty="0">
                <a:latin typeface="Avenir Next LT Pro Demi" panose="020B0704020202020204" pitchFamily="34" charset="0"/>
                <a:cs typeface="Calibri" panose="020F0502020204030204" pitchFamily="34" charset="0"/>
              </a:rPr>
              <a:t>Below: </a:t>
            </a:r>
            <a:r>
              <a:rPr lang="en-GB" sz="1000" dirty="0">
                <a:latin typeface="Avenir Next LT Pro Light" panose="020B0304020202020204" pitchFamily="34" charset="0"/>
                <a:cs typeface="Calibri" panose="020F0502020204030204" pitchFamily="34" charset="0"/>
              </a:rPr>
              <a:t>Schematic layout of NIMMS He </a:t>
            </a:r>
            <a:br>
              <a:rPr lang="en-GB" sz="1000" dirty="0">
                <a:latin typeface="Avenir Next LT Pro Light" panose="020B0304020202020204" pitchFamily="34" charset="0"/>
                <a:cs typeface="Calibri" panose="020F0502020204030204" pitchFamily="34" charset="0"/>
              </a:rPr>
            </a:br>
            <a:r>
              <a:rPr lang="en-GB" sz="1000" dirty="0">
                <a:latin typeface="Avenir Next LT Pro Light" panose="020B0304020202020204" pitchFamily="34" charset="0"/>
                <a:cs typeface="Calibri" panose="020F0502020204030204" pitchFamily="34" charset="0"/>
              </a:rPr>
              <a:t>synchrotron and injector</a:t>
            </a:r>
            <a:endParaRPr lang="en-GB" sz="1000" dirty="0">
              <a:latin typeface="Avenir Next LT Pro Light" panose="020B0304020202020204" pitchFamily="34" charset="0"/>
            </a:endParaRPr>
          </a:p>
        </p:txBody>
      </p:sp>
      <p:sp>
        <p:nvSpPr>
          <p:cNvPr id="2" name="Date Placeholder 6">
            <a:extLst>
              <a:ext uri="{FF2B5EF4-FFF2-40B4-BE49-F238E27FC236}">
                <a16:creationId xmlns:a16="http://schemas.microsoft.com/office/drawing/2014/main" id="{71BDB4DD-10DD-9B69-E2F4-F3737FBF31A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3214" y="6490368"/>
            <a:ext cx="3699658" cy="365125"/>
          </a:xfrm>
        </p:spPr>
        <p:txBody>
          <a:bodyPr/>
          <a:lstStyle/>
          <a:p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 LT Pro Light" panose="020B0304020202020204" pitchFamily="34" charset="0"/>
              </a:rPr>
              <a:t>Mark Johnson | </a:t>
            </a:r>
            <a:r>
              <a:rPr lang="en-US" sz="11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 LT Pro Demi" panose="020B0704020202020204" pitchFamily="34" charset="0"/>
                <a:cs typeface="Helvetica" panose="020B0604020202020204" pitchFamily="34" charset="0"/>
              </a:rPr>
              <a:t>ITRF WP3 Synchrotron 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 LT Pro Light" panose="020B0304020202020204" pitchFamily="34" charset="0"/>
              </a:rPr>
              <a:t>| 14/03/2023</a:t>
            </a:r>
          </a:p>
        </p:txBody>
      </p:sp>
    </p:spTree>
    <p:extLst>
      <p:ext uri="{BB962C8B-B14F-4D97-AF65-F5344CB8AC3E}">
        <p14:creationId xmlns:p14="http://schemas.microsoft.com/office/powerpoint/2010/main" val="93411993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81e10251-7c7b-4c6a-b01c-9ce4511e256e" xsi:nil="true"/>
    <lcf76f155ced4ddcb4097134ff3c332f xmlns="138f5c10-0448-4390-9fa3-d99fd4459531">
      <Terms xmlns="http://schemas.microsoft.com/office/infopath/2007/PartnerControls"/>
    </lcf76f155ced4ddcb4097134ff3c332f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6F9AFEED7451A4E87B2CFF0E6EC2230" ma:contentTypeVersion="13" ma:contentTypeDescription="Create a new document." ma:contentTypeScope="" ma:versionID="9546a607fb4449035e2a11412da9a3af">
  <xsd:schema xmlns:xsd="http://www.w3.org/2001/XMLSchema" xmlns:xs="http://www.w3.org/2001/XMLSchema" xmlns:p="http://schemas.microsoft.com/office/2006/metadata/properties" xmlns:ns2="138f5c10-0448-4390-9fa3-d99fd4459531" xmlns:ns3="81e10251-7c7b-4c6a-b01c-9ce4511e256e" targetNamespace="http://schemas.microsoft.com/office/2006/metadata/properties" ma:root="true" ma:fieldsID="c2010c8c7987b9bb1f28bafd2f8bcf72" ns2:_="" ns3:_="">
    <xsd:import namespace="138f5c10-0448-4390-9fa3-d99fd4459531"/>
    <xsd:import namespace="81e10251-7c7b-4c6a-b01c-9ce4511e256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38f5c10-0448-4390-9fa3-d99fd445953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3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5" nillable="true" ma:taxonomy="true" ma:internalName="lcf76f155ced4ddcb4097134ff3c332f" ma:taxonomyFieldName="MediaServiceImageTags" ma:displayName="Image Tags" ma:readOnly="false" ma:fieldId="{5cf76f15-5ced-4ddc-b409-7134ff3c332f}" ma:taxonomyMulti="true" ma:sspId="fe07c91c-676c-4292-ab42-0332d43006d1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20" nillable="true" ma:displayName="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1e10251-7c7b-4c6a-b01c-9ce4511e256e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6" nillable="true" ma:displayName="Taxonomy Catch All Column" ma:hidden="true" ma:list="{586dacf6-dc5e-409d-99c4-686c743b2026}" ma:internalName="TaxCatchAll" ma:showField="CatchAllData" ma:web="81e10251-7c7b-4c6a-b01c-9ce4511e256e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EEEBF468-3AF3-415A-8D09-EA1A471E5218}">
  <ds:schemaRefs>
    <ds:schemaRef ds:uri="http://schemas.microsoft.com/office/2006/metadata/properties"/>
    <ds:schemaRef ds:uri="http://schemas.microsoft.com/office/infopath/2007/PartnerControls"/>
    <ds:schemaRef ds:uri="81e10251-7c7b-4c6a-b01c-9ce4511e256e"/>
    <ds:schemaRef ds:uri="138f5c10-0448-4390-9fa3-d99fd4459531"/>
  </ds:schemaRefs>
</ds:datastoreItem>
</file>

<file path=customXml/itemProps2.xml><?xml version="1.0" encoding="utf-8"?>
<ds:datastoreItem xmlns:ds="http://schemas.openxmlformats.org/officeDocument/2006/customXml" ds:itemID="{1B31C664-6C96-4669-A6F7-3A7E30E719B6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41FD83ED-6A74-43F1-9ACA-0488FC1B178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38f5c10-0448-4390-9fa3-d99fd4459531"/>
    <ds:schemaRef ds:uri="81e10251-7c7b-4c6a-b01c-9ce4511e256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5645</TotalTime>
  <Words>1671</Words>
  <Application>Microsoft Office PowerPoint</Application>
  <PresentationFormat>Widescreen</PresentationFormat>
  <Paragraphs>236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Mark Andrew Johnson</dc:creator>
  <cp:lastModifiedBy>Johnson, Mark (STFC,DL,AST)</cp:lastModifiedBy>
  <cp:revision>11</cp:revision>
  <dcterms:created xsi:type="dcterms:W3CDTF">2022-05-13T14:26:58Z</dcterms:created>
  <dcterms:modified xsi:type="dcterms:W3CDTF">2023-03-15T12:59:12Z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0x010100B6F9AFEED7451A4E87B2CFF0E6EC2230</vt:lpwstr>
  </property>
</Properties>
</file>