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5" r:id="rId3"/>
    <p:sldId id="301" r:id="rId4"/>
    <p:sldId id="259" r:id="rId5"/>
    <p:sldId id="260" r:id="rId6"/>
    <p:sldId id="309" r:id="rId7"/>
    <p:sldId id="257" r:id="rId8"/>
    <p:sldId id="302" r:id="rId9"/>
    <p:sldId id="311" r:id="rId10"/>
    <p:sldId id="266" r:id="rId11"/>
    <p:sldId id="261" r:id="rId12"/>
    <p:sldId id="308" r:id="rId13"/>
    <p:sldId id="258" r:id="rId14"/>
    <p:sldId id="262" r:id="rId15"/>
    <p:sldId id="300" r:id="rId16"/>
    <p:sldId id="267" r:id="rId17"/>
    <p:sldId id="269" r:id="rId18"/>
    <p:sldId id="299" r:id="rId19"/>
    <p:sldId id="276" r:id="rId20"/>
    <p:sldId id="274" r:id="rId21"/>
    <p:sldId id="275" r:id="rId22"/>
    <p:sldId id="304" r:id="rId23"/>
    <p:sldId id="305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79"/>
    <a:srgbClr val="FFFFFF"/>
    <a:srgbClr val="C42C33"/>
    <a:srgbClr val="667AAF"/>
    <a:srgbClr val="351C62"/>
    <a:srgbClr val="B6B4CC"/>
    <a:srgbClr val="2F5597"/>
    <a:srgbClr val="002FA1"/>
    <a:srgbClr val="7C96EC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4"/>
    <p:restoredTop sz="94514"/>
  </p:normalViewPr>
  <p:slideViewPr>
    <p:cSldViewPr snapToGrid="0">
      <p:cViewPr varScale="1">
        <p:scale>
          <a:sx n="104" d="100"/>
          <a:sy n="104" d="100"/>
        </p:scale>
        <p:origin x="8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918A1-5E04-714B-AA1E-334C5D1290C2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CD6C8-F2E0-6249-92EC-7623C45D2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70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43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9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42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929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6CD6C8-F2E0-6249-92EC-7623C45D2C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38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D748B-6216-7639-2CFC-B7D874389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7E70C8-3179-5D18-EBD1-D406476F3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3D9D9-7258-A57D-2F18-6567FD23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38-7E70-FB4F-A855-DB1C5328C062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6E457-7DC8-3BC4-E9E9-CB0BDE9C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757CE-E9A3-DD04-F4D1-82B8123A6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7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2DED-B0E8-7BDA-C109-8D5171C1D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3B9359-6335-CFDE-CF86-124DB051F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65C9F-356A-5291-FA94-B3619F68D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B3AE7-3B04-B840-BED6-38B4503C4048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2FEAE-49A5-5212-FEBE-93AA8C4E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5D239-5F8E-5755-EEEC-89864F15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1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F6A2D5-438B-C934-5961-CB103341D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750D69-C851-559F-68BF-E5741BA41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8F08C-C82C-2E2F-6023-F0048128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98089-4B3D-FE4B-B7F0-4CCE8AA9FF64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6A1C7-6085-EBD5-D05D-681554E27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ECB82-860E-BC7D-B7CC-43E26C5AF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2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D9470-D930-68BE-52E0-65531B3D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44360-A459-DC8E-0E9E-0FB843FDE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E90C2-EFF7-CCEA-BACB-3A222B4A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7D84B-29FF-2342-884C-1A5DA9C56D29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92815-73FE-1E94-8FE6-9D5A7053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3A5EF-1C98-71EE-3520-58A11911C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8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44DC-E40D-A492-F06B-34AE11B07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20986-57D4-6FA2-04D6-5E3676C61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B354D-A2D9-1082-8AF5-4EA45C929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1A706-78FB-B54A-8698-C24A955140D8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F015E-8923-15CB-064A-A67DE8BF9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8F051-B54C-EC96-7503-697D9E0AE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7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6F07D-C256-768F-A8B7-EA021E92A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FE35C-75A9-D54D-CBE4-2EE933904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C6912-981D-E72F-49FD-D916E4410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FFC2D-0993-1CDA-CAA0-33E71B51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3735D-ABCC-9544-A7BC-442BAED7B923}" type="datetime1">
              <a:rPr lang="de-CH" smtClean="0"/>
              <a:t>28.02.23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5E6C5-EBFF-1AA3-5DF1-58696DFDE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E57BD-15CB-F595-CCD3-58ACFF3A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D2305-6062-40BC-3069-663B52CA5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C9F81-BFC9-C291-7320-A1EDF5688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B8845-3D64-8C72-70D8-43207EE2D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46B15B-0D74-FE4E-8045-9494B111F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3F225F-FD95-0E4A-0BF2-E66B2D8D79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C56DBB-B52D-9493-36D5-B82C0E23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CC4BC-BDB2-1E42-8A98-3AAB980680B8}" type="datetime1">
              <a:rPr lang="de-CH" smtClean="0"/>
              <a:t>28.02.23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8AA68-DB0E-FE68-64B4-CA9AEBF1A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F11F8-92A9-261D-CE48-49C11AA6D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5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749CA-46EA-C927-5DCA-93AA46B8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064BC-CC80-9706-1D9E-5518B4D9A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E07F-69B5-A64C-B60B-B536E29AD0C5}" type="datetime1">
              <a:rPr lang="de-CH" smtClean="0"/>
              <a:t>28.02.23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2A6F0-7DE6-8C9B-2964-8214865AB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2DB902-A427-867D-AC27-D24F3FF08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1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FAD593-E84C-166C-B30F-DBD9A3EA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02A71-B1E1-324E-A6FD-1C91FB85E781}" type="datetime1">
              <a:rPr lang="de-CH" smtClean="0"/>
              <a:t>28.02.23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C49FC6-E9C9-A6B3-6F5E-C20A15AE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CFFEB-4910-2294-B866-27250C2D3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4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CD1F6-458A-A8D7-37FE-0C933AAEC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635A8-A0E9-E66F-E625-CFA7C1D9E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F5467-5BB7-7879-2C6D-6F4F6EB05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2E787-C6D0-4887-C296-D8E559CCB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1F5-7D45-6D41-9759-29E6DCC2771A}" type="datetime1">
              <a:rPr lang="de-CH" smtClean="0"/>
              <a:t>28.02.23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0BEED-DCE9-D65B-77B1-3B405801C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8BFB7-843A-0629-6AE9-32A62ACC6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7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5C293-93A4-08BA-722D-C4E95A334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1D6BAC-CCAB-62DD-9C80-D4B834A84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39AE7-D1B4-906C-480C-5D8842413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3693E0-42C0-8366-642E-7B42B3D07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E2339-A5A5-BE43-B7EC-8D44E10A9C40}" type="datetime1">
              <a:rPr lang="de-CH" smtClean="0"/>
              <a:t>28.02.23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67DD32-AD4A-3D6F-B568-0B93465BE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2C835-ED3F-C864-0521-6BF97557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13000">
              <a:srgbClr val="601851"/>
            </a:gs>
            <a:gs pos="100000">
              <a:srgbClr val="00227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4167B-98B9-3315-585E-404413A0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DBD19-02EC-0550-ED1C-F1D6B393C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0FE0E-0BEF-EB58-3DFF-11467F045A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AA84E-EE46-D246-B4A0-D561F1AE55DA}" type="datetime1">
              <a:rPr lang="de-CH" smtClean="0"/>
              <a:t>28.02.23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A0A29-549A-DEBB-2E83-0178B876F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9A6AA-C732-8B0E-4B77-D89CF6D27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2FBF8-239E-F94C-98AC-3D394B9574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8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ECBB757-0BF3-13ED-1A90-6A1246C21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3932" y="5854115"/>
            <a:ext cx="4167963" cy="1003885"/>
          </a:xfrm>
        </p:spPr>
        <p:txBody>
          <a:bodyPr>
            <a:normAutofit/>
          </a:bodyPr>
          <a:lstStyle/>
          <a:p>
            <a:pPr algn="r"/>
            <a:r>
              <a:rPr lang="en-US" sz="200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LhARA Fortnightly Meeting</a:t>
            </a:r>
            <a:endParaRPr lang="en-US" sz="2000" dirty="0">
              <a:solidFill>
                <a:schemeClr val="bg1"/>
              </a:solidFill>
              <a:latin typeface="Lucida Grande" panose="020B0600040502020204" pitchFamily="34" charset="0"/>
              <a:cs typeface="Lucida Grande" panose="020B0600040502020204" pitchFamily="34" charset="0"/>
            </a:endParaRPr>
          </a:p>
          <a:p>
            <a:pPr algn="r"/>
            <a:r>
              <a:rPr lang="en-US" sz="2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28</a:t>
            </a:r>
            <a:r>
              <a:rPr lang="en-US" sz="2000" baseline="30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 February 2023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622A0A-9A11-4A47-3539-7D2BD957471B}"/>
              </a:ext>
            </a:extLst>
          </p:cNvPr>
          <p:cNvSpPr/>
          <p:nvPr/>
        </p:nvSpPr>
        <p:spPr>
          <a:xfrm>
            <a:off x="1452350" y="1560050"/>
            <a:ext cx="8975064" cy="3737900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5799CCD-5C71-028E-35D2-29E94AE25513}"/>
              </a:ext>
            </a:extLst>
          </p:cNvPr>
          <p:cNvCxnSpPr/>
          <p:nvPr/>
        </p:nvCxnSpPr>
        <p:spPr>
          <a:xfrm>
            <a:off x="3653882" y="3992137"/>
            <a:ext cx="457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93C1864-9672-76FE-D864-EA92A597E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350" y="2089204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sz="5000" dirty="0" err="1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Ionacoustic</a:t>
            </a:r>
            <a:r>
              <a:rPr lang="en-US" sz="5000" dirty="0">
                <a:solidFill>
                  <a:schemeClr val="bg1"/>
                </a:solidFill>
                <a:latin typeface="Lucida Grande" panose="020B0600040502020204" pitchFamily="34" charset="0"/>
                <a:cs typeface="Lucida Grande" panose="020B0600040502020204" pitchFamily="34" charset="0"/>
              </a:rPr>
              <a:t> Work Package</a:t>
            </a:r>
          </a:p>
        </p:txBody>
      </p:sp>
    </p:spTree>
    <p:extLst>
      <p:ext uri="{BB962C8B-B14F-4D97-AF65-F5344CB8AC3E}">
        <p14:creationId xmlns:p14="http://schemas.microsoft.com/office/powerpoint/2010/main" val="3672548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6843DC-3774-CCE1-CE7E-607430532FC2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A94B63-A79C-7F25-041F-0446412C4F5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67338" y="2122000"/>
            <a:ext cx="9532374" cy="361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MU Bright Roman" panose="02000603000000000000"/>
              </a:rPr>
              <a:t>5e5 protons at the source</a:t>
            </a:r>
          </a:p>
          <a:p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Exponential energy distribution</a:t>
            </a:r>
          </a:p>
          <a:p>
            <a:r>
              <a:rPr lang="en-US" sz="2000" dirty="0">
                <a:solidFill>
                  <a:prstClr val="black"/>
                </a:solidFill>
                <a:latin typeface="CMU Bright Roman" panose="02000603000000000000"/>
              </a:rPr>
              <a:t>Flat angular distribution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49.72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mrad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 acceptance in the x-direction</a:t>
            </a:r>
          </a:p>
          <a:p>
            <a:pPr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24.86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mrad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MU Bright Roman" panose="02000603000000000000"/>
                <a:ea typeface="+mn-ea"/>
                <a:cs typeface="+mn-cs"/>
              </a:rPr>
              <a:t> acceptance in the y-direction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prstClr val="black"/>
              </a:solidFill>
              <a:latin typeface="CMU Bright Roman" panose="0200060300000000000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MU Bright Roman" panose="02000603000000000000"/>
              <a:ea typeface="+mn-ea"/>
              <a:cs typeface="+mn-cs"/>
            </a:endParaRPr>
          </a:p>
          <a:p>
            <a:endParaRPr lang="en-US" sz="2000" dirty="0">
              <a:latin typeface="CMU Bright Roman" panose="0200060300000000000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3F0E2-EC87-FA55-0285-E20631AA9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036FA067-DBD1-8E25-2B03-5E8B710BCE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Running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3960062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42A49F8-76D8-D51B-26A0-9B2CA461741C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151505-DEA6-7E4F-369F-3336A919FCD8}"/>
              </a:ext>
            </a:extLst>
          </p:cNvPr>
          <p:cNvSpPr txBox="1"/>
          <p:nvPr/>
        </p:nvSpPr>
        <p:spPr>
          <a:xfrm>
            <a:off x="10222960" y="5198309"/>
            <a:ext cx="1688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u="none" strike="noStrike" dirty="0">
                <a:effectLst/>
                <a:latin typeface="CMU Bright Roman" panose="02000603000000000000"/>
              </a:rPr>
              <a:t>∼</a:t>
            </a:r>
            <a:r>
              <a:rPr lang="en-US" sz="1600" dirty="0">
                <a:latin typeface="CMU Bright Roman" panose="02000603000000000000"/>
              </a:rPr>
              <a:t>1/6</a:t>
            </a:r>
            <a:r>
              <a:rPr lang="en-US" sz="1600" dirty="0">
                <a:solidFill>
                  <a:srgbClr val="FF0000"/>
                </a:solidFill>
                <a:latin typeface="CMU Bright Roman" panose="02000603000000000000"/>
              </a:rPr>
              <a:t> </a:t>
            </a:r>
            <a:r>
              <a:rPr lang="en-US" sz="1600" dirty="0">
                <a:latin typeface="CMU Bright Roman" panose="02000603000000000000"/>
              </a:rPr>
              <a:t>particles enter phantom</a:t>
            </a:r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DA9130BF-6FF1-A847-8219-E5E158FDFF4B}"/>
              </a:ext>
            </a:extLst>
          </p:cNvPr>
          <p:cNvSpPr txBox="1">
            <a:spLocks/>
          </p:cNvSpPr>
          <p:nvPr/>
        </p:nvSpPr>
        <p:spPr>
          <a:xfrm>
            <a:off x="838200" y="6592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Particle depth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65A6BEA-EBEF-2491-D65C-B2649A44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11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D49075-E3CA-C511-614E-E395D696AA93}"/>
              </a:ext>
            </a:extLst>
          </p:cNvPr>
          <p:cNvSpPr txBox="1"/>
          <p:nvPr/>
        </p:nvSpPr>
        <p:spPr>
          <a:xfrm>
            <a:off x="-170809" y="5188264"/>
            <a:ext cx="2409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7: Particle depletion through simulated beamline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019D19-C590-0449-65F7-69721B9A9E4B}"/>
              </a:ext>
            </a:extLst>
          </p:cNvPr>
          <p:cNvSpPr txBox="1"/>
          <p:nvPr/>
        </p:nvSpPr>
        <p:spPr>
          <a:xfrm>
            <a:off x="9115417" y="1260520"/>
            <a:ext cx="240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11AB89-85C8-EE3C-2646-0EB962C20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043" y="1681305"/>
            <a:ext cx="7909501" cy="43941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694FC40-7AC7-C8B4-A12C-36B53FC55A00}"/>
              </a:ext>
            </a:extLst>
          </p:cNvPr>
          <p:cNvSpPr txBox="1"/>
          <p:nvPr/>
        </p:nvSpPr>
        <p:spPr>
          <a:xfrm>
            <a:off x="3954871" y="2318777"/>
            <a:ext cx="204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shielding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CB1F2F-A47F-9FE5-FABD-2BC394684782}"/>
              </a:ext>
            </a:extLst>
          </p:cNvPr>
          <p:cNvCxnSpPr>
            <a:cxnSpLocks/>
          </p:cNvCxnSpPr>
          <p:nvPr/>
        </p:nvCxnSpPr>
        <p:spPr>
          <a:xfrm flipH="1">
            <a:off x="3032099" y="5490697"/>
            <a:ext cx="6571078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C9A04B1-3E25-E341-F3EE-F923FE9183CA}"/>
              </a:ext>
            </a:extLst>
          </p:cNvPr>
          <p:cNvSpPr txBox="1"/>
          <p:nvPr/>
        </p:nvSpPr>
        <p:spPr>
          <a:xfrm>
            <a:off x="3123813" y="5126417"/>
            <a:ext cx="736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85883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51AC98A-1E4D-13AB-6072-FA67FA547958}"/>
              </a:ext>
            </a:extLst>
          </p:cNvPr>
          <p:cNvCxnSpPr>
            <a:cxnSpLocks/>
          </p:cNvCxnSpPr>
          <p:nvPr/>
        </p:nvCxnSpPr>
        <p:spPr>
          <a:xfrm flipH="1" flipV="1">
            <a:off x="3379329" y="2074080"/>
            <a:ext cx="575542" cy="40698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4B1C49F-1D3B-AE50-312A-C6A443EF90AA}"/>
              </a:ext>
            </a:extLst>
          </p:cNvPr>
          <p:cNvCxnSpPr>
            <a:cxnSpLocks/>
          </p:cNvCxnSpPr>
          <p:nvPr/>
        </p:nvCxnSpPr>
        <p:spPr>
          <a:xfrm>
            <a:off x="2666228" y="1881818"/>
            <a:ext cx="49858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FF3C625-9E4A-013B-613A-A087A0EF0FCE}"/>
              </a:ext>
            </a:extLst>
          </p:cNvPr>
          <p:cNvSpPr txBox="1"/>
          <p:nvPr/>
        </p:nvSpPr>
        <p:spPr>
          <a:xfrm>
            <a:off x="616857" y="1681305"/>
            <a:ext cx="2046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quadropoles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D2342F-7CBD-4A99-BEBA-E7AF381258DB}"/>
              </a:ext>
            </a:extLst>
          </p:cNvPr>
          <p:cNvCxnSpPr>
            <a:cxnSpLocks/>
          </p:cNvCxnSpPr>
          <p:nvPr/>
        </p:nvCxnSpPr>
        <p:spPr>
          <a:xfrm flipH="1">
            <a:off x="9749881" y="1555945"/>
            <a:ext cx="203076" cy="28476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626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099B39-1066-3636-E1C1-406D355447F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33F78A6-DA2B-2415-523E-DE0E1998F89E}"/>
              </a:ext>
            </a:extLst>
          </p:cNvPr>
          <p:cNvSpPr txBox="1">
            <a:spLocks/>
          </p:cNvSpPr>
          <p:nvPr/>
        </p:nvSpPr>
        <p:spPr>
          <a:xfrm>
            <a:off x="726989" y="4869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Energy Distribution – end of beamline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746A78-D789-1927-B194-216AA37B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9708B-C570-2A56-FD2C-C84225BD1742}"/>
              </a:ext>
            </a:extLst>
          </p:cNvPr>
          <p:cNvSpPr txBox="1"/>
          <p:nvPr/>
        </p:nvSpPr>
        <p:spPr>
          <a:xfrm>
            <a:off x="1770435" y="5920013"/>
            <a:ext cx="8428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8: Energy spectrum of the particles that arrive at the end of the LION beamline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787217-C656-955E-4466-578FDDDC2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086" y="1690278"/>
            <a:ext cx="7366686" cy="418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73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099B39-1066-3636-E1C1-406D355447F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33F78A6-DA2B-2415-523E-DE0E1998F89E}"/>
              </a:ext>
            </a:extLst>
          </p:cNvPr>
          <p:cNvSpPr txBox="1">
            <a:spLocks/>
          </p:cNvSpPr>
          <p:nvPr/>
        </p:nvSpPr>
        <p:spPr>
          <a:xfrm>
            <a:off x="726989" y="4869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BDSIM Dose Deposition Profile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8746A78-D789-1927-B194-216AA37B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A9708B-C570-2A56-FD2C-C84225BD1742}"/>
              </a:ext>
            </a:extLst>
          </p:cNvPr>
          <p:cNvSpPr txBox="1"/>
          <p:nvPr/>
        </p:nvSpPr>
        <p:spPr>
          <a:xfrm>
            <a:off x="0" y="5133920"/>
            <a:ext cx="2926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9: Dose depositions in SmartPhantom, as simulated in BDSIM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EC10F6-FA16-2FA7-CCB1-376F76A1B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439" y="1663050"/>
            <a:ext cx="58547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43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9707D8-4B34-5206-941C-426697033EC2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8B1A45F-8F89-FF93-501D-A6179B94660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Output File</a:t>
            </a:r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62B9329-56B7-A386-8350-FCD940EDD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14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D77025-D79E-617E-DE19-83DC545FE598}"/>
              </a:ext>
            </a:extLst>
          </p:cNvPr>
          <p:cNvSpPr txBox="1"/>
          <p:nvPr/>
        </p:nvSpPr>
        <p:spPr>
          <a:xfrm>
            <a:off x="3312355" y="5627979"/>
            <a:ext cx="4960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10: Side-on view of LION beamline in BDSIM</a:t>
            </a:r>
          </a:p>
        </p:txBody>
      </p:sp>
      <p:pic>
        <p:nvPicPr>
          <p:cNvPr id="12" name="Picture 11" descr="Shape, rectangle&#10;&#10;Description automatically generated">
            <a:extLst>
              <a:ext uri="{FF2B5EF4-FFF2-40B4-BE49-F238E27FC236}">
                <a16:creationId xmlns:a16="http://schemas.microsoft.com/office/drawing/2014/main" id="{36DDD97E-6F6F-E3AC-00A1-F90A12A38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579" y="2122000"/>
            <a:ext cx="9113795" cy="33064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93BDD00-311A-4EB6-A1CB-39CD889461EE}"/>
              </a:ext>
            </a:extLst>
          </p:cNvPr>
          <p:cNvGrpSpPr/>
          <p:nvPr/>
        </p:nvGrpSpPr>
        <p:grpSpPr>
          <a:xfrm>
            <a:off x="8708544" y="2220502"/>
            <a:ext cx="1632908" cy="1227061"/>
            <a:chOff x="8604257" y="2112889"/>
            <a:chExt cx="1541766" cy="108544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54F8AF-595C-0B21-C24C-959C8CAD0CE4}"/>
                </a:ext>
              </a:extLst>
            </p:cNvPr>
            <p:cNvSpPr txBox="1"/>
            <p:nvPr/>
          </p:nvSpPr>
          <p:spPr>
            <a:xfrm>
              <a:off x="8604257" y="2112889"/>
              <a:ext cx="1541766" cy="326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/>
                <a:t>test_file.dat</a:t>
              </a:r>
              <a:endParaRPr lang="en-US" b="1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E008087-A32D-E3E1-ABE6-6A025CB85DE6}"/>
                </a:ext>
              </a:extLst>
            </p:cNvPr>
            <p:cNvCxnSpPr>
              <a:cxnSpLocks/>
            </p:cNvCxnSpPr>
            <p:nvPr/>
          </p:nvCxnSpPr>
          <p:spPr>
            <a:xfrm>
              <a:off x="9218137" y="2530120"/>
              <a:ext cx="0" cy="668213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CC2576B-AE4B-7749-9361-EBBB79CD54C8}"/>
              </a:ext>
            </a:extLst>
          </p:cNvPr>
          <p:cNvSpPr txBox="1"/>
          <p:nvPr/>
        </p:nvSpPr>
        <p:spPr>
          <a:xfrm>
            <a:off x="7717517" y="4068649"/>
            <a:ext cx="28008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Accept x &amp; y coordinate particles that fall into the entrance window hole (15 mm diameter)</a:t>
            </a:r>
          </a:p>
        </p:txBody>
      </p:sp>
    </p:spTree>
    <p:extLst>
      <p:ext uri="{BB962C8B-B14F-4D97-AF65-F5344CB8AC3E}">
        <p14:creationId xmlns:p14="http://schemas.microsoft.com/office/powerpoint/2010/main" val="2464939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GEANT4</a:t>
            </a:r>
          </a:p>
        </p:txBody>
      </p:sp>
      <p:pic>
        <p:nvPicPr>
          <p:cNvPr id="3" name="Picture 2" descr="Geant4 Logo | geant4.web.cern.ch">
            <a:extLst>
              <a:ext uri="{FF2B5EF4-FFF2-40B4-BE49-F238E27FC236}">
                <a16:creationId xmlns:a16="http://schemas.microsoft.com/office/drawing/2014/main" id="{EF9ECE34-CD69-8A2A-0FAD-3DA2B1473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02" y="3135971"/>
            <a:ext cx="1913758" cy="63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73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812221A-6BDD-0B5F-F008-B3E1EB9A6709}"/>
              </a:ext>
            </a:extLst>
          </p:cNvPr>
          <p:cNvSpPr/>
          <p:nvPr/>
        </p:nvSpPr>
        <p:spPr>
          <a:xfrm>
            <a:off x="0" y="625520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2050" name="Picture 2" descr="Geant4 Logo | geant4.web.cern.ch">
            <a:extLst>
              <a:ext uri="{FF2B5EF4-FFF2-40B4-BE49-F238E27FC236}">
                <a16:creationId xmlns:a16="http://schemas.microsoft.com/office/drawing/2014/main" id="{60335395-0732-9B3C-DDB0-83F69C540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738" y="739822"/>
            <a:ext cx="2079015" cy="69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7">
            <a:extLst>
              <a:ext uri="{FF2B5EF4-FFF2-40B4-BE49-F238E27FC236}">
                <a16:creationId xmlns:a16="http://schemas.microsoft.com/office/drawing/2014/main" id="{F049F320-77BD-5DA9-A9B8-1F73B5E67E6F}"/>
              </a:ext>
            </a:extLst>
          </p:cNvPr>
          <p:cNvSpPr txBox="1">
            <a:spLocks/>
          </p:cNvSpPr>
          <p:nvPr/>
        </p:nvSpPr>
        <p:spPr>
          <a:xfrm>
            <a:off x="803864" y="5591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 in Geant4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66E04335-10B3-B3ED-D399-D7C81D0F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16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0D3A6C-5758-5A6D-6675-08066F8CED81}"/>
              </a:ext>
            </a:extLst>
          </p:cNvPr>
          <p:cNvGrpSpPr/>
          <p:nvPr/>
        </p:nvGrpSpPr>
        <p:grpSpPr>
          <a:xfrm>
            <a:off x="772160" y="1811903"/>
            <a:ext cx="9631864" cy="4064259"/>
            <a:chOff x="1402419" y="1775550"/>
            <a:chExt cx="9679558" cy="423718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B104C73-D9AB-DAB7-5893-B9F98D760877}"/>
                </a:ext>
              </a:extLst>
            </p:cNvPr>
            <p:cNvGrpSpPr/>
            <p:nvPr/>
          </p:nvGrpSpPr>
          <p:grpSpPr>
            <a:xfrm>
              <a:off x="1402419" y="1775550"/>
              <a:ext cx="9679558" cy="4237183"/>
              <a:chOff x="484666" y="1354967"/>
              <a:chExt cx="10240326" cy="4717200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80961FF2-2AAB-49C1-3327-D33AD477D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54302" y="1354967"/>
                <a:ext cx="3970690" cy="4702719"/>
              </a:xfrm>
              <a:prstGeom prst="rect">
                <a:avLst/>
              </a:prstGeom>
            </p:spPr>
          </p:pic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3757F8BB-5AB5-77FA-184B-A6D2615F0DB9}"/>
                  </a:ext>
                </a:extLst>
              </p:cNvPr>
              <p:cNvGrpSpPr/>
              <p:nvPr/>
            </p:nvGrpSpPr>
            <p:grpSpPr>
              <a:xfrm>
                <a:off x="484666" y="1354967"/>
                <a:ext cx="5863325" cy="4717200"/>
                <a:chOff x="484666" y="1354967"/>
                <a:chExt cx="5863325" cy="471720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E138561D-9254-04E6-53C6-36437421BE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29830" y="1354967"/>
                  <a:ext cx="4100957" cy="4713548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41F862D7-A7CA-B22C-DBFF-5D6FBCF224F1}"/>
                    </a:ext>
                  </a:extLst>
                </p:cNvPr>
                <p:cNvGrpSpPr/>
                <p:nvPr/>
              </p:nvGrpSpPr>
              <p:grpSpPr>
                <a:xfrm>
                  <a:off x="484666" y="1546737"/>
                  <a:ext cx="5863325" cy="4525430"/>
                  <a:chOff x="258441" y="2015068"/>
                  <a:chExt cx="6250902" cy="4525430"/>
                </a:xfrm>
              </p:grpSpPr>
              <p:cxnSp>
                <p:nvCxnSpPr>
                  <p:cNvPr id="7" name="Straight Arrow Connector 6">
                    <a:extLst>
                      <a:ext uri="{FF2B5EF4-FFF2-40B4-BE49-F238E27FC236}">
                        <a16:creationId xmlns:a16="http://schemas.microsoft.com/office/drawing/2014/main" id="{38BCAE11-4D17-0BFC-2FDF-93107017FC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44240" y="6458072"/>
                    <a:ext cx="3045532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302C051A-78FE-F6C9-DF46-AF79A70091F0}"/>
                      </a:ext>
                    </a:extLst>
                  </p:cNvPr>
                  <p:cNvSpPr txBox="1"/>
                  <p:nvPr/>
                </p:nvSpPr>
                <p:spPr>
                  <a:xfrm>
                    <a:off x="2768222" y="6149108"/>
                    <a:ext cx="1241948" cy="3769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100 mm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EAB49A9-58CC-51D9-7BFB-3CD9A2708092}"/>
                      </a:ext>
                    </a:extLst>
                  </p:cNvPr>
                  <p:cNvSpPr txBox="1"/>
                  <p:nvPr/>
                </p:nvSpPr>
                <p:spPr>
                  <a:xfrm>
                    <a:off x="5267395" y="4014933"/>
                    <a:ext cx="1241948" cy="3769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160 mm</a:t>
                    </a:r>
                  </a:p>
                </p:txBody>
              </p: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566EF490-CCE8-340B-7BAB-FFEA81BEC7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42024" y="6109879"/>
                    <a:ext cx="361658" cy="294481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FBDB376E-D655-5612-C0C3-280DD1F872CD}"/>
                      </a:ext>
                    </a:extLst>
                  </p:cNvPr>
                  <p:cNvSpPr txBox="1"/>
                  <p:nvPr/>
                </p:nvSpPr>
                <p:spPr>
                  <a:xfrm>
                    <a:off x="5055787" y="6163590"/>
                    <a:ext cx="1241948" cy="3769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140 mm</a:t>
                    </a:r>
                  </a:p>
                </p:txBody>
              </p:sp>
              <p:cxnSp>
                <p:nvCxnSpPr>
                  <p:cNvPr id="10" name="Straight Arrow Connector 9">
                    <a:extLst>
                      <a:ext uri="{FF2B5EF4-FFF2-40B4-BE49-F238E27FC236}">
                        <a16:creationId xmlns:a16="http://schemas.microsoft.com/office/drawing/2014/main" id="{6AC42D11-97F5-CAEA-4BFA-50492FDA6A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03682" y="2015068"/>
                    <a:ext cx="0" cy="4094811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DFCDEB0F-9F6E-EBE6-56C6-5B664AB6DD09}"/>
                      </a:ext>
                    </a:extLst>
                  </p:cNvPr>
                  <p:cNvSpPr txBox="1"/>
                  <p:nvPr/>
                </p:nvSpPr>
                <p:spPr>
                  <a:xfrm>
                    <a:off x="258441" y="3996397"/>
                    <a:ext cx="1583727" cy="9594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Beam</a:t>
                    </a:r>
                  </a:p>
                  <a:p>
                    <a:r>
                      <a:rPr lang="en-US" sz="1400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(</a:t>
                    </a:r>
                    <a:r>
                      <a:rPr lang="en-US" sz="1400" dirty="0" err="1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test_file.dat</a:t>
                    </a:r>
                    <a:r>
                      <a:rPr lang="en-US" sz="1400" dirty="0">
                        <a:solidFill>
                          <a:srgbClr val="C00000"/>
                        </a:solidFill>
                        <a:latin typeface="CMU Bright Roman" panose="02000603000000000000" pitchFamily="2" charset="0"/>
                        <a:ea typeface="CMU Bright Roman" panose="02000603000000000000" pitchFamily="2" charset="0"/>
                        <a:cs typeface="CMU Bright Roman" panose="02000603000000000000" pitchFamily="2" charset="0"/>
                      </a:rPr>
                      <a:t>)</a:t>
                    </a:r>
                  </a:p>
                  <a:p>
                    <a:endParaRPr lang="en-US" b="1" dirty="0">
                      <a:solidFill>
                        <a:srgbClr val="C00000"/>
                      </a:solidFill>
                      <a:latin typeface="CMU BRIGHT ROMAN" panose="02000603000000000000" pitchFamily="2" charset="0"/>
                      <a:ea typeface="CMU BRIGHT ROMAN" panose="02000603000000000000" pitchFamily="2" charset="0"/>
                      <a:cs typeface="CMU BRIGHT ROMAN" panose="02000603000000000000" pitchFamily="2" charset="0"/>
                    </a:endParaRPr>
                  </a:p>
                </p:txBody>
              </p:sp>
            </p:grpSp>
          </p:grp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897741-C6D5-6411-644D-A22490AE0D39}"/>
                </a:ext>
              </a:extLst>
            </p:cNvPr>
            <p:cNvSpPr txBox="1"/>
            <p:nvPr/>
          </p:nvSpPr>
          <p:spPr>
            <a:xfrm>
              <a:off x="4319427" y="2679520"/>
              <a:ext cx="988540" cy="32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Water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CA1579-4354-7414-BD9E-15FABAADFF09}"/>
                </a:ext>
              </a:extLst>
            </p:cNvPr>
            <p:cNvSpPr txBox="1"/>
            <p:nvPr/>
          </p:nvSpPr>
          <p:spPr>
            <a:xfrm>
              <a:off x="4242657" y="1956208"/>
              <a:ext cx="1375145" cy="32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Aluminium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3A8012A-29F6-FF9E-7ECA-37CA83FFC480}"/>
                </a:ext>
              </a:extLst>
            </p:cNvPr>
            <p:cNvSpPr txBox="1"/>
            <p:nvPr/>
          </p:nvSpPr>
          <p:spPr>
            <a:xfrm>
              <a:off x="9060645" y="2986310"/>
              <a:ext cx="14008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Kapton entry window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CA4021B-4A38-1D6D-6D10-F619C9979D7B}"/>
                </a:ext>
              </a:extLst>
            </p:cNvPr>
            <p:cNvCxnSpPr/>
            <p:nvPr/>
          </p:nvCxnSpPr>
          <p:spPr>
            <a:xfrm flipH="1">
              <a:off x="9181270" y="3535929"/>
              <a:ext cx="249037" cy="3048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B67AF8A-1E6B-5BE2-6B49-2D44D8646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42379" y="3685036"/>
              <a:ext cx="0" cy="30777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85FDF0-E4DF-06FE-AF33-CF48004EFC6F}"/>
                </a:ext>
              </a:extLst>
            </p:cNvPr>
            <p:cNvSpPr txBox="1"/>
            <p:nvPr/>
          </p:nvSpPr>
          <p:spPr>
            <a:xfrm>
              <a:off x="7772272" y="2834923"/>
              <a:ext cx="7166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 mm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B9D23F4-5857-5C19-F474-068DF11F48F4}"/>
                </a:ext>
              </a:extLst>
            </p:cNvPr>
            <p:cNvCxnSpPr>
              <a:cxnSpLocks/>
            </p:cNvCxnSpPr>
            <p:nvPr/>
          </p:nvCxnSpPr>
          <p:spPr>
            <a:xfrm>
              <a:off x="2106347" y="3901946"/>
              <a:ext cx="810115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C31C859-A09C-7FF3-9DEB-A601DEF17562}"/>
              </a:ext>
            </a:extLst>
          </p:cNvPr>
          <p:cNvSpPr txBox="1"/>
          <p:nvPr/>
        </p:nvSpPr>
        <p:spPr>
          <a:xfrm>
            <a:off x="1213092" y="5931269"/>
            <a:ext cx="9182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11: Geant4 simulation of the SmartPhantom. Angled view (left), cross-section view (right)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4994E1-6E08-7443-C21B-E071248B466A}"/>
              </a:ext>
            </a:extLst>
          </p:cNvPr>
          <p:cNvSpPr txBox="1"/>
          <p:nvPr/>
        </p:nvSpPr>
        <p:spPr>
          <a:xfrm>
            <a:off x="6549520" y="3637819"/>
            <a:ext cx="713161" cy="295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 mm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025075-85BB-21E8-F6BF-26CEDBC069F2}"/>
              </a:ext>
            </a:extLst>
          </p:cNvPr>
          <p:cNvCxnSpPr>
            <a:cxnSpLocks/>
          </p:cNvCxnSpPr>
          <p:nvPr/>
        </p:nvCxnSpPr>
        <p:spPr>
          <a:xfrm>
            <a:off x="7257152" y="3202682"/>
            <a:ext cx="42010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633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F72F46-8045-C18B-FB2A-065A0A720CE0}"/>
              </a:ext>
            </a:extLst>
          </p:cNvPr>
          <p:cNvSpPr/>
          <p:nvPr/>
        </p:nvSpPr>
        <p:spPr>
          <a:xfrm>
            <a:off x="0" y="571844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99644A17-90A6-1EC8-0A5B-88CAD3362338}"/>
              </a:ext>
            </a:extLst>
          </p:cNvPr>
          <p:cNvSpPr txBox="1">
            <a:spLocks/>
          </p:cNvSpPr>
          <p:nvPr/>
        </p:nvSpPr>
        <p:spPr>
          <a:xfrm>
            <a:off x="702276" y="4162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Geant4 Energy Distribution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B40782-8DCE-CD58-860B-32171A9D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D8317-83FD-34E9-B5A5-ED8DDA649B2A}"/>
              </a:ext>
            </a:extLst>
          </p:cNvPr>
          <p:cNvSpPr txBox="1"/>
          <p:nvPr/>
        </p:nvSpPr>
        <p:spPr>
          <a:xfrm>
            <a:off x="8696297" y="5116212"/>
            <a:ext cx="26575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12: Binned energy depositions along the three axis (0.1 mm voxels)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0A43A-7B0E-3041-EA0C-4F1A21D04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7768" y="1528109"/>
            <a:ext cx="5362832" cy="45114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C05EF8-0963-1004-B37C-EBDDDDF01FBF}"/>
              </a:ext>
            </a:extLst>
          </p:cNvPr>
          <p:cNvSpPr txBox="1"/>
          <p:nvPr/>
        </p:nvSpPr>
        <p:spPr>
          <a:xfrm>
            <a:off x="6744732" y="1758907"/>
            <a:ext cx="1729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FWHM </a:t>
            </a:r>
            <a:r>
              <a:rPr lang="en-GB" sz="12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</a:t>
            </a:r>
            <a:r>
              <a:rPr lang="en-US" sz="1200" dirty="0"/>
              <a:t>2.1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FA2A6A-330C-B79B-2A41-7E2852807347}"/>
              </a:ext>
            </a:extLst>
          </p:cNvPr>
          <p:cNvSpPr txBox="1"/>
          <p:nvPr/>
        </p:nvSpPr>
        <p:spPr>
          <a:xfrm>
            <a:off x="6744732" y="3229078"/>
            <a:ext cx="17299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FWHM </a:t>
            </a:r>
            <a:r>
              <a:rPr lang="en-GB" sz="12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</a:t>
            </a:r>
            <a:r>
              <a:rPr lang="en-US" sz="1200" dirty="0">
                <a:solidFill>
                  <a:srgbClr val="202124"/>
                </a:solidFill>
                <a:latin typeface="arial" panose="020B0604020202020204" pitchFamily="34" charset="0"/>
              </a:rPr>
              <a:t>1.2</a:t>
            </a:r>
            <a:r>
              <a:rPr lang="en-US" sz="1200" dirty="0"/>
              <a:t> mm</a:t>
            </a:r>
          </a:p>
        </p:txBody>
      </p:sp>
    </p:spTree>
    <p:extLst>
      <p:ext uri="{BB962C8B-B14F-4D97-AF65-F5344CB8AC3E}">
        <p14:creationId xmlns:p14="http://schemas.microsoft.com/office/powerpoint/2010/main" val="2352518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</a:t>
            </a:r>
          </a:p>
        </p:txBody>
      </p:sp>
      <p:pic>
        <p:nvPicPr>
          <p:cNvPr id="2" name="Picture 1" descr="MATLAB Documentation - k-Wave MATLAB Toolbox">
            <a:extLst>
              <a:ext uri="{FF2B5EF4-FFF2-40B4-BE49-F238E27FC236}">
                <a16:creationId xmlns:a16="http://schemas.microsoft.com/office/drawing/2014/main" id="{059BEEFB-F742-0B67-0479-AA0316823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002" y="3161662"/>
            <a:ext cx="1888583" cy="585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369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FEE6BC-6300-26CF-2DB8-35A67672EDB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DB603BAF-D3D1-7598-17D5-448F03C9618E}"/>
              </a:ext>
            </a:extLst>
          </p:cNvPr>
          <p:cNvSpPr txBox="1">
            <a:spLocks/>
          </p:cNvSpPr>
          <p:nvPr/>
        </p:nvSpPr>
        <p:spPr>
          <a:xfrm>
            <a:off x="838200" y="5842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3D Energy Distribution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53343-3071-8C6A-AC1B-C7AE8981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19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B99715-955C-1F4E-2F9C-043308FD1B45}"/>
              </a:ext>
            </a:extLst>
          </p:cNvPr>
          <p:cNvSpPr txBox="1"/>
          <p:nvPr/>
        </p:nvSpPr>
        <p:spPr>
          <a:xfrm>
            <a:off x="838200" y="5350469"/>
            <a:ext cx="2546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13: Distribution caused by the proton beam energy depositions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6CFBD8-B566-C39A-6C4E-DDF17355F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072" y="1739600"/>
            <a:ext cx="5450577" cy="442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3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6EEA915-31EA-37EB-9901-89F6A2424D1F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C763D43D-24CD-844D-4395-43EBED236EC8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Simulation Pipeline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46A5F0-C784-C9EE-A263-B7C15F692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82" y="2087448"/>
            <a:ext cx="1981200" cy="101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423E5-86A7-EE00-DE39-E6C6EB1E7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287" y="3560046"/>
            <a:ext cx="2108200" cy="698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5E3EB2-B010-C03B-C704-6A2BC592B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300" y="4658661"/>
            <a:ext cx="2552700" cy="787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FEF56F9-BCA3-18AE-B226-FC77ABB321C9}"/>
              </a:ext>
            </a:extLst>
          </p:cNvPr>
          <p:cNvCxnSpPr>
            <a:cxnSpLocks/>
          </p:cNvCxnSpPr>
          <p:nvPr/>
        </p:nvCxnSpPr>
        <p:spPr>
          <a:xfrm>
            <a:off x="2781539" y="3159931"/>
            <a:ext cx="287125" cy="318016"/>
          </a:xfrm>
          <a:prstGeom prst="straightConnector1">
            <a:avLst/>
          </a:prstGeom>
          <a:ln w="38100">
            <a:solidFill>
              <a:srgbClr val="2F5597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CF89FBE-7946-3314-FD5F-5F0BB3453C97}"/>
              </a:ext>
            </a:extLst>
          </p:cNvPr>
          <p:cNvCxnSpPr>
            <a:cxnSpLocks/>
          </p:cNvCxnSpPr>
          <p:nvPr/>
        </p:nvCxnSpPr>
        <p:spPr>
          <a:xfrm>
            <a:off x="4145362" y="4299595"/>
            <a:ext cx="287125" cy="318016"/>
          </a:xfrm>
          <a:prstGeom prst="straightConnector1">
            <a:avLst/>
          </a:prstGeom>
          <a:ln w="38100">
            <a:solidFill>
              <a:srgbClr val="2F5597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49F9E6CF-52C6-31D0-3DC2-E4D5946E5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</a:t>
            </a:fld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177DFE7-6D4E-33F6-449D-BD045D69C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990" y="952483"/>
            <a:ext cx="4661219" cy="505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91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FD02E5F-6DF7-9D8D-1DEA-2CA8A008189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3074" name="Picture 2" descr="MATLAB Documentation - k-Wave MATLAB Toolbox">
            <a:extLst>
              <a:ext uri="{FF2B5EF4-FFF2-40B4-BE49-F238E27FC236}">
                <a16:creationId xmlns:a16="http://schemas.microsoft.com/office/drawing/2014/main" id="{A88576DF-1B41-FF2D-8B26-2D79C01FA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373" y="683688"/>
            <a:ext cx="2379779" cy="73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E44C97AD-76C5-D9D1-28DD-D12F730C2419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Acoustic Detector Array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AC9150E-942D-E079-6AB1-D20292C67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20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117050-9AEE-3405-3139-B062DEA28417}"/>
              </a:ext>
            </a:extLst>
          </p:cNvPr>
          <p:cNvSpPr txBox="1"/>
          <p:nvPr/>
        </p:nvSpPr>
        <p:spPr>
          <a:xfrm>
            <a:off x="2334491" y="5576281"/>
            <a:ext cx="752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14: 18mm diameter acoustic sensor with 400 disc elements each with 0.3mm diameter. Side view (left) and top view (right).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83DACF-60E7-5CAD-19C7-23CF14A58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976" y="1873826"/>
            <a:ext cx="4452403" cy="36134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74CE1E-3DEE-A70A-0E6D-E45B16CD8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3824" y="1873826"/>
            <a:ext cx="4768249" cy="361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8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86F18D2-5114-EC8C-6DD8-ADE8E9D62B5D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EF95103F-3882-F4BD-93B1-A5F5B6009556}"/>
              </a:ext>
            </a:extLst>
          </p:cNvPr>
          <p:cNvSpPr txBox="1">
            <a:spLocks/>
          </p:cNvSpPr>
          <p:nvPr/>
        </p:nvSpPr>
        <p:spPr>
          <a:xfrm>
            <a:off x="838200" y="59656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k-Wave set-up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518E25CE-7205-A994-E10A-D4E8BCF5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21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8A0A49-5398-D389-D963-02AB4521ECB9}"/>
              </a:ext>
            </a:extLst>
          </p:cNvPr>
          <p:cNvSpPr txBox="1"/>
          <p:nvPr/>
        </p:nvSpPr>
        <p:spPr>
          <a:xfrm>
            <a:off x="838200" y="4565096"/>
            <a:ext cx="2474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15: Sensor geometry  and proton beam energy deposition in k-Wave simulation with 0.1mm voxels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DC6335-8C7D-3405-0A57-4507B6AF2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133" y="1735075"/>
            <a:ext cx="5265734" cy="430734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5DC1D60-DA17-037B-EC31-0803D350089E}"/>
              </a:ext>
            </a:extLst>
          </p:cNvPr>
          <p:cNvGrpSpPr/>
          <p:nvPr/>
        </p:nvGrpSpPr>
        <p:grpSpPr>
          <a:xfrm>
            <a:off x="6357385" y="2748447"/>
            <a:ext cx="2605053" cy="1754137"/>
            <a:chOff x="6331113" y="2040773"/>
            <a:chExt cx="2991475" cy="218908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07E68A7-2813-89AB-967F-595B1377D0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95905" y="2040773"/>
              <a:ext cx="113867" cy="18433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EC4E89-4291-6E2D-3D3F-460C55BFB908}"/>
                </a:ext>
              </a:extLst>
            </p:cNvPr>
            <p:cNvSpPr txBox="1"/>
            <p:nvPr/>
          </p:nvSpPr>
          <p:spPr>
            <a:xfrm>
              <a:off x="8037799" y="3862116"/>
              <a:ext cx="1284789" cy="36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/>
                </a:rPr>
                <a:t>sensor array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5BE8F54-2A49-2755-6A04-375C5A2FE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2141" y="2040774"/>
              <a:ext cx="515937" cy="169859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0419E9-8DE9-BE3B-F99C-B3018ABC377D}"/>
                </a:ext>
              </a:extLst>
            </p:cNvPr>
            <p:cNvSpPr txBox="1"/>
            <p:nvPr/>
          </p:nvSpPr>
          <p:spPr>
            <a:xfrm>
              <a:off x="6331113" y="3739371"/>
              <a:ext cx="1284789" cy="36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MU Bright Roman" panose="02000603000000000000"/>
                </a:rPr>
                <a:t>proton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4671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Acoustic Time Series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1126099" y="5893714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16: Acoustic time-series from the data received by the acoustic sensor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316900-FD7E-5EC5-0488-5C132A91E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941" y="1839409"/>
            <a:ext cx="7057768" cy="400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712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Frequency Spectrum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1100612" y="5893590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17: Frequency spectrum from the data received by the acoustic sensor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A76EAC-5BD8-927D-8B47-93B02A2B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711" y="1852470"/>
            <a:ext cx="7120067" cy="404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701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5EC197-3444-D26A-9560-82AA07335305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98080-C00B-A640-A333-FF232CD9A75F}"/>
              </a:ext>
            </a:extLst>
          </p:cNvPr>
          <p:cNvGrpSpPr/>
          <p:nvPr/>
        </p:nvGrpSpPr>
        <p:grpSpPr>
          <a:xfrm>
            <a:off x="257851" y="1725689"/>
            <a:ext cx="11676297" cy="3932484"/>
            <a:chOff x="423172" y="1911040"/>
            <a:chExt cx="11676297" cy="393248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36F1839-9957-12F2-1CD5-B57560056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0806" y="1911040"/>
              <a:ext cx="6928663" cy="393248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DE046F-4D45-7DA2-4CD9-A20EABB9C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172" y="1911040"/>
              <a:ext cx="4747634" cy="3932484"/>
            </a:xfrm>
            <a:prstGeom prst="rect">
              <a:avLst/>
            </a:prstGeom>
          </p:spPr>
        </p:pic>
      </p:grpSp>
      <p:sp>
        <p:nvSpPr>
          <p:cNvPr id="5" name="Title 7">
            <a:extLst>
              <a:ext uri="{FF2B5EF4-FFF2-40B4-BE49-F238E27FC236}">
                <a16:creationId xmlns:a16="http://schemas.microsoft.com/office/drawing/2014/main" id="{199769EA-A5D9-5DF3-5762-66A8C5B7DA57}"/>
              </a:ext>
            </a:extLst>
          </p:cNvPr>
          <p:cNvSpPr txBox="1">
            <a:spLocks/>
          </p:cNvSpPr>
          <p:nvPr/>
        </p:nvSpPr>
        <p:spPr>
          <a:xfrm>
            <a:off x="838200" y="6173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Image Reconstruction: Iterative time-reversal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0ACAD84-022B-CBC3-4605-FCD2691F1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24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97BE9-7F17-143B-295E-429F34D271CB}"/>
              </a:ext>
            </a:extLst>
          </p:cNvPr>
          <p:cNvSpPr txBox="1"/>
          <p:nvPr/>
        </p:nvSpPr>
        <p:spPr>
          <a:xfrm>
            <a:off x="626770" y="5871334"/>
            <a:ext cx="958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18: Reconstructed pressure distribution using an iterative time reversal algorithm</a:t>
            </a:r>
          </a:p>
        </p:txBody>
      </p:sp>
    </p:spTree>
    <p:extLst>
      <p:ext uri="{BB962C8B-B14F-4D97-AF65-F5344CB8AC3E}">
        <p14:creationId xmlns:p14="http://schemas.microsoft.com/office/powerpoint/2010/main" val="17387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F929258-1527-BB8C-22B8-94A2BFC41EEC}"/>
              </a:ext>
            </a:extLst>
          </p:cNvPr>
          <p:cNvGrpSpPr/>
          <p:nvPr/>
        </p:nvGrpSpPr>
        <p:grpSpPr>
          <a:xfrm>
            <a:off x="4367537" y="-76674"/>
            <a:ext cx="8736040" cy="7011347"/>
            <a:chOff x="4367537" y="-76674"/>
            <a:chExt cx="8736040" cy="70113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622A0A-9A11-4A47-3539-7D2BD957471B}"/>
                </a:ext>
              </a:extLst>
            </p:cNvPr>
            <p:cNvSpPr/>
            <p:nvPr/>
          </p:nvSpPr>
          <p:spPr>
            <a:xfrm>
              <a:off x="4367537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3FA61A2-A08F-88C1-32FD-C37BC237F922}"/>
                </a:ext>
              </a:extLst>
            </p:cNvPr>
            <p:cNvSpPr/>
            <p:nvPr/>
          </p:nvSpPr>
          <p:spPr>
            <a:xfrm>
              <a:off x="4803174" y="-25558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D438878-0E4F-83E7-04FA-F829301DE26F}"/>
                </a:ext>
              </a:extLst>
            </p:cNvPr>
            <p:cNvSpPr/>
            <p:nvPr/>
          </p:nvSpPr>
          <p:spPr>
            <a:xfrm>
              <a:off x="5238811" y="-76674"/>
              <a:ext cx="7864766" cy="696023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16A2DE5-5A99-6C91-5B7C-EAA84C8942E2}"/>
              </a:ext>
            </a:extLst>
          </p:cNvPr>
          <p:cNvSpPr/>
          <p:nvPr/>
        </p:nvSpPr>
        <p:spPr>
          <a:xfrm>
            <a:off x="5597002" y="2808771"/>
            <a:ext cx="6277110" cy="129157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5000">
                <a:solidFill>
                  <a:srgbClr val="351C62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BDSIM</a:t>
            </a:r>
          </a:p>
        </p:txBody>
      </p:sp>
      <p:pic>
        <p:nvPicPr>
          <p:cNvPr id="3" name="Picture 2" descr="Output — BDSIM 1.6.develop documentation">
            <a:extLst>
              <a:ext uri="{FF2B5EF4-FFF2-40B4-BE49-F238E27FC236}">
                <a16:creationId xmlns:a16="http://schemas.microsoft.com/office/drawing/2014/main" id="{B8A605B9-6124-AB14-F225-FB94398B3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186" y="2982769"/>
            <a:ext cx="1832184" cy="9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82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FEAF955-819A-B3BC-49BF-97616506EE53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0A40DB5C-EC71-3538-2CAE-318E1F78E156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LION beamline - BDSIM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8EE025-D24E-AD8C-AE31-232CD2DB7EFC}"/>
              </a:ext>
            </a:extLst>
          </p:cNvPr>
          <p:cNvSpPr txBox="1"/>
          <p:nvPr/>
        </p:nvSpPr>
        <p:spPr>
          <a:xfrm>
            <a:off x="1914057" y="5745793"/>
            <a:ext cx="8195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1: Render of LION beamline at Ludwig-Maximillian University Munich in BDSIM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4EF394F-F095-8697-255F-F21961443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Diagram, arrow&#10;&#10;Description automatically generated">
            <a:extLst>
              <a:ext uri="{FF2B5EF4-FFF2-40B4-BE49-F238E27FC236}">
                <a16:creationId xmlns:a16="http://schemas.microsoft.com/office/drawing/2014/main" id="{CE8E77C6-8ACA-86A9-E3E0-41AF776F5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057" y="1914648"/>
            <a:ext cx="8127780" cy="366916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6F9274-C4D6-FE01-E9D3-2A5EFEF974BD}"/>
              </a:ext>
            </a:extLst>
          </p:cNvPr>
          <p:cNvCxnSpPr/>
          <p:nvPr/>
        </p:nvCxnSpPr>
        <p:spPr>
          <a:xfrm>
            <a:off x="2922888" y="3764802"/>
            <a:ext cx="7537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7DE18D-C985-4374-0EBF-01EE1A6C50F0}"/>
              </a:ext>
            </a:extLst>
          </p:cNvPr>
          <p:cNvSpPr txBox="1"/>
          <p:nvPr/>
        </p:nvSpPr>
        <p:spPr>
          <a:xfrm>
            <a:off x="1914057" y="3472414"/>
            <a:ext cx="1100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</a:t>
            </a:r>
          </a:p>
          <a:p>
            <a:pPr algn="ctr"/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(python file)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F3D834-84CA-0432-CC89-A0842C133AA6}"/>
              </a:ext>
            </a:extLst>
          </p:cNvPr>
          <p:cNvCxnSpPr>
            <a:cxnSpLocks/>
          </p:cNvCxnSpPr>
          <p:nvPr/>
        </p:nvCxnSpPr>
        <p:spPr>
          <a:xfrm flipH="1">
            <a:off x="4504552" y="2613282"/>
            <a:ext cx="590550" cy="4272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E49B962-2E8B-B53A-7E90-379B0D390D5C}"/>
              </a:ext>
            </a:extLst>
          </p:cNvPr>
          <p:cNvSpPr txBox="1"/>
          <p:nvPr/>
        </p:nvSpPr>
        <p:spPr>
          <a:xfrm>
            <a:off x="4715311" y="2142298"/>
            <a:ext cx="2761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2x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magnets for focusing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47D19C-9C62-D418-972C-A81A2B6034F0}"/>
              </a:ext>
            </a:extLst>
          </p:cNvPr>
          <p:cNvSpPr txBox="1"/>
          <p:nvPr/>
        </p:nvSpPr>
        <p:spPr>
          <a:xfrm>
            <a:off x="8158892" y="3483573"/>
            <a:ext cx="169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SmartPhantom</a:t>
            </a:r>
            <a:endParaRPr lang="en-US" sz="1400" b="1" dirty="0">
              <a:latin typeface="CMU Bright Roman" panose="02000603000000000000" pitchFamily="2" charset="0"/>
              <a:ea typeface="CMU Bright Roman" panose="02000603000000000000" pitchFamily="2" charset="0"/>
              <a:cs typeface="CMU Bright Roman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22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3C52FB-6BEF-28D4-49A0-A25FFF3555D1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D92CC6-45E5-FF0F-8C12-4B3FCF5FD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714" y="1882033"/>
            <a:ext cx="7038572" cy="39948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8F7667-6751-8444-10A6-42C00C549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203" y="3266835"/>
            <a:ext cx="3556442" cy="324329"/>
          </a:xfrm>
          <a:prstGeom prst="rect">
            <a:avLst/>
          </a:prstGeom>
        </p:spPr>
      </p:pic>
      <p:sp>
        <p:nvSpPr>
          <p:cNvPr id="23" name="Title 7">
            <a:extLst>
              <a:ext uri="{FF2B5EF4-FFF2-40B4-BE49-F238E27FC236}">
                <a16:creationId xmlns:a16="http://schemas.microsoft.com/office/drawing/2014/main" id="{31127978-0E0E-327F-69A0-BFCBB6FA37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 – Energy Distribution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EF98ED-A961-1050-20BA-76EE0B2BA601}"/>
              </a:ext>
            </a:extLst>
          </p:cNvPr>
          <p:cNvSpPr txBox="1"/>
          <p:nvPr/>
        </p:nvSpPr>
        <p:spPr>
          <a:xfrm>
            <a:off x="1594058" y="5884335"/>
            <a:ext cx="900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2: Energy distribution of protons from source – simulated and analytic closely match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4491338-6857-3AFC-A4A9-0548D7BE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4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C3C52FB-6BEF-28D4-49A0-A25FFF3555D1}"/>
              </a:ext>
            </a:extLst>
          </p:cNvPr>
          <p:cNvSpPr/>
          <p:nvPr/>
        </p:nvSpPr>
        <p:spPr>
          <a:xfrm>
            <a:off x="0" y="571844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F56CD43-C299-59CA-E0B3-534FF7DB5EB6}"/>
              </a:ext>
            </a:extLst>
          </p:cNvPr>
          <p:cNvGrpSpPr/>
          <p:nvPr/>
        </p:nvGrpSpPr>
        <p:grpSpPr>
          <a:xfrm>
            <a:off x="838200" y="2650551"/>
            <a:ext cx="2193286" cy="2874082"/>
            <a:chOff x="7323131" y="2724714"/>
            <a:chExt cx="2193286" cy="23876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955C35-941B-9E9C-1095-848ECB689F3E}"/>
                    </a:ext>
                  </a:extLst>
                </p:cNvPr>
                <p:cNvSpPr txBox="1"/>
                <p:nvPr/>
              </p:nvSpPr>
              <p:spPr>
                <a:xfrm>
                  <a:off x="7421946" y="2724714"/>
                  <a:ext cx="2094471" cy="67710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θ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), −1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202124"/>
                            </a:solidFill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 1</m:t>
                        </m:r>
                      </m:oMath>
                    </m:oMathPara>
                  </a14:m>
                  <a:endParaRPr lang="en-GB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  <a:p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9955C35-941B-9E9C-1095-848ECB689F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1946" y="2724714"/>
                  <a:ext cx="2094471" cy="677108"/>
                </a:xfrm>
                <a:prstGeom prst="rect">
                  <a:avLst/>
                </a:prstGeom>
                <a:blipFill>
                  <a:blip r:embed="rId3"/>
                  <a:stretch>
                    <a:fillRect t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8A8BA35-6B2A-1B18-263E-811EEB117A2D}"/>
                    </a:ext>
                  </a:extLst>
                </p:cNvPr>
                <p:cNvSpPr txBox="1"/>
                <p:nvPr/>
              </p:nvSpPr>
              <p:spPr>
                <a:xfrm>
                  <a:off x="7756711" y="3123429"/>
                  <a:ext cx="1261564" cy="6771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φ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, 0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202124"/>
                            </a:solidFill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→</m:t>
                        </m:r>
                        <m:r>
                          <m:rPr>
                            <m:nor/>
                          </m:rPr>
                          <a:rPr lang="en-GB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 2</m:t>
                        </m:r>
                        <m:r>
                          <m:rPr>
                            <m:nor/>
                          </m:rPr>
                          <a:rPr lang="el-GR" sz="2000" dirty="0">
                            <a:latin typeface="CMU Bright Roman" panose="02000603000000000000" pitchFamily="2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π</m:t>
                        </m:r>
                      </m:oMath>
                    </m:oMathPara>
                  </a14:m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  <a:p>
                  <a:endParaRPr lang="en-US" sz="24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8A8BA35-6B2A-1B18-263E-811EEB117A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711" y="3123429"/>
                  <a:ext cx="1261564" cy="677108"/>
                </a:xfrm>
                <a:prstGeom prst="rect">
                  <a:avLst/>
                </a:prstGeom>
                <a:blipFill>
                  <a:blip r:embed="rId4"/>
                  <a:stretch>
                    <a:fillRect t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AC3F59-DC68-6707-304C-CF27FF1B7C16}"/>
                    </a:ext>
                  </a:extLst>
                </p:cNvPr>
                <p:cNvSpPr txBox="1"/>
                <p:nvPr/>
              </p:nvSpPr>
              <p:spPr>
                <a:xfrm>
                  <a:off x="7454314" y="3530031"/>
                  <a:ext cx="20621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𝑝𝑠𝑖𝑛</m:t>
                        </m:r>
                        <m:d>
                          <m:d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cos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l-G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5AC3F59-DC68-6707-304C-CF27FF1B7C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4314" y="3530031"/>
                  <a:ext cx="2062103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840" t="-7407" r="-3067" b="-148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4ACE429-7EAF-95DB-16B1-891E03692C45}"/>
                    </a:ext>
                  </a:extLst>
                </p:cNvPr>
                <p:cNvSpPr txBox="1"/>
                <p:nvPr/>
              </p:nvSpPr>
              <p:spPr>
                <a:xfrm>
                  <a:off x="7741731" y="4199252"/>
                  <a:ext cx="1374286" cy="2301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𝑝𝑐𝑜𝑠</m:t>
                        </m:r>
                        <m:d>
                          <m:dPr>
                            <m:ctrlPr>
                              <a:rPr lang="el-G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4ACE429-7EAF-95DB-16B1-891E03692C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1731" y="4199252"/>
                  <a:ext cx="1374286" cy="230121"/>
                </a:xfrm>
                <a:prstGeom prst="rect">
                  <a:avLst/>
                </a:prstGeom>
                <a:blipFill>
                  <a:blip r:embed="rId6"/>
                  <a:stretch>
                    <a:fillRect l="-3636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32594C6-2198-6995-EB1F-9D4DA3A21BBD}"/>
                    </a:ext>
                  </a:extLst>
                </p:cNvPr>
                <p:cNvSpPr txBox="1"/>
                <p:nvPr/>
              </p:nvSpPr>
              <p:spPr>
                <a:xfrm>
                  <a:off x="7323131" y="4591357"/>
                  <a:ext cx="867160" cy="52104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32594C6-2198-6995-EB1F-9D4DA3A21B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3131" y="4591357"/>
                  <a:ext cx="867160" cy="521040"/>
                </a:xfrm>
                <a:prstGeom prst="rect">
                  <a:avLst/>
                </a:prstGeom>
                <a:blipFill>
                  <a:blip r:embed="rId7"/>
                  <a:stretch>
                    <a:fillRect l="-1449" t="-2381" b="-1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F97390E-416D-51CD-7ACD-D841F35052B5}"/>
                    </a:ext>
                  </a:extLst>
                </p:cNvPr>
                <p:cNvSpPr txBox="1"/>
                <p:nvPr/>
              </p:nvSpPr>
              <p:spPr>
                <a:xfrm>
                  <a:off x="8509183" y="4578678"/>
                  <a:ext cx="879856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1600" dirty="0"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F97390E-416D-51CD-7ACD-D841F35052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9183" y="4578678"/>
                  <a:ext cx="879856" cy="528606"/>
                </a:xfrm>
                <a:prstGeom prst="rect">
                  <a:avLst/>
                </a:prstGeom>
                <a:blipFill>
                  <a:blip r:embed="rId8"/>
                  <a:stretch>
                    <a:fillRect l="-4286" r="-1429" b="-139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Title 7">
            <a:extLst>
              <a:ext uri="{FF2B5EF4-FFF2-40B4-BE49-F238E27FC236}">
                <a16:creationId xmlns:a16="http://schemas.microsoft.com/office/drawing/2014/main" id="{31127978-0E0E-327F-69A0-BFCBB6FA371E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 – Angular Distribution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4491338-6857-3AFC-A4A9-0548D7BE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B18FB2-12AB-3427-592F-90DD4A021618}"/>
              </a:ext>
            </a:extLst>
          </p:cNvPr>
          <p:cNvSpPr txBox="1"/>
          <p:nvPr/>
        </p:nvSpPr>
        <p:spPr>
          <a:xfrm>
            <a:off x="8759852" y="5071168"/>
            <a:ext cx="2645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3: Angular distribution of protons from source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EA62C7-E418-CEC3-67E4-34F45E9FF6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3113" y="2088962"/>
            <a:ext cx="4537841" cy="3849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CB27-9BB9-B0D0-AE22-2F9CD20063A8}"/>
                  </a:ext>
                </a:extLst>
              </p:cNvPr>
              <p:cNvSpPr txBox="1"/>
              <p:nvPr/>
            </p:nvSpPr>
            <p:spPr>
              <a:xfrm>
                <a:off x="969383" y="4013493"/>
                <a:ext cx="2015231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𝑝𝑠𝑖𝑛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A08CB27-9BB9-B0D0-AE22-2F9CD2006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383" y="4013493"/>
                <a:ext cx="2015231" cy="298928"/>
              </a:xfrm>
              <a:prstGeom prst="rect">
                <a:avLst/>
              </a:prstGeom>
              <a:blipFill>
                <a:blip r:embed="rId10"/>
                <a:stretch>
                  <a:fillRect l="-2500" t="-4000" r="-3125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109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LION beamline - BDSIM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3330156" y="5778182"/>
            <a:ext cx="484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4: Side-on view of LION beamline in BDSIM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7</a:t>
            </a:fld>
            <a:endParaRPr lang="en-US"/>
          </a:p>
        </p:txBody>
      </p:sp>
      <p:pic>
        <p:nvPicPr>
          <p:cNvPr id="28" name="Picture 27" descr="Shape, rectangle&#10;&#10;Description automatically generated">
            <a:extLst>
              <a:ext uri="{FF2B5EF4-FFF2-40B4-BE49-F238E27FC236}">
                <a16:creationId xmlns:a16="http://schemas.microsoft.com/office/drawing/2014/main" id="{B1E89BFC-D0D5-FFDF-3277-4407B7A82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91" y="1755435"/>
            <a:ext cx="10513773" cy="381429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868EA3-C46C-FCBA-04D2-46DAB28409D3}"/>
              </a:ext>
            </a:extLst>
          </p:cNvPr>
          <p:cNvCxnSpPr>
            <a:cxnSpLocks/>
          </p:cNvCxnSpPr>
          <p:nvPr/>
        </p:nvCxnSpPr>
        <p:spPr>
          <a:xfrm flipH="1" flipV="1">
            <a:off x="2741889" y="4930346"/>
            <a:ext cx="1073351" cy="3359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E2DD4BD-282C-746D-8BAD-334133AC4EC3}"/>
              </a:ext>
            </a:extLst>
          </p:cNvPr>
          <p:cNvSpPr txBox="1"/>
          <p:nvPr/>
        </p:nvSpPr>
        <p:spPr>
          <a:xfrm>
            <a:off x="563022" y="3339489"/>
            <a:ext cx="1324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 mm bore diameter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DE563F-F1F9-124F-BBED-BA9A4B368B8D}"/>
              </a:ext>
            </a:extLst>
          </p:cNvPr>
          <p:cNvCxnSpPr>
            <a:cxnSpLocks/>
          </p:cNvCxnSpPr>
          <p:nvPr/>
        </p:nvCxnSpPr>
        <p:spPr>
          <a:xfrm flipH="1" flipV="1">
            <a:off x="2286667" y="5033393"/>
            <a:ext cx="1573065" cy="2377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CAAFC1A-0CD5-FDEC-40BA-7DFC36311741}"/>
              </a:ext>
            </a:extLst>
          </p:cNvPr>
          <p:cNvSpPr txBox="1"/>
          <p:nvPr/>
        </p:nvSpPr>
        <p:spPr>
          <a:xfrm>
            <a:off x="3502680" y="4721897"/>
            <a:ext cx="2761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2x </a:t>
            </a:r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quadropole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magnets for focusing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DBED88-DDB5-EB4F-887F-F78502A38733}"/>
              </a:ext>
            </a:extLst>
          </p:cNvPr>
          <p:cNvSpPr txBox="1"/>
          <p:nvPr/>
        </p:nvSpPr>
        <p:spPr>
          <a:xfrm>
            <a:off x="2420226" y="5255912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318.5 T/m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B5E4D8-4B2C-C81E-87B3-DEE62B7D5068}"/>
              </a:ext>
            </a:extLst>
          </p:cNvPr>
          <p:cNvSpPr txBox="1"/>
          <p:nvPr/>
        </p:nvSpPr>
        <p:spPr>
          <a:xfrm>
            <a:off x="1685386" y="5245592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332 T/m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A29F45-B4F3-E7F9-A65F-0C2CAE3361F5}"/>
              </a:ext>
            </a:extLst>
          </p:cNvPr>
          <p:cNvCxnSpPr/>
          <p:nvPr/>
        </p:nvCxnSpPr>
        <p:spPr>
          <a:xfrm>
            <a:off x="1887800" y="2119536"/>
            <a:ext cx="345989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47A2A0-D0E3-7196-EA33-4EF0D73F8450}"/>
              </a:ext>
            </a:extLst>
          </p:cNvPr>
          <p:cNvSpPr txBox="1"/>
          <p:nvPr/>
        </p:nvSpPr>
        <p:spPr>
          <a:xfrm>
            <a:off x="1230164" y="2172050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60.34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EB3D0F-CD3D-961D-3018-76E54C2A63BF}"/>
              </a:ext>
            </a:extLst>
          </p:cNvPr>
          <p:cNvSpPr txBox="1"/>
          <p:nvPr/>
        </p:nvSpPr>
        <p:spPr>
          <a:xfrm>
            <a:off x="2060794" y="1778511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55.77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E4A118-AFF8-09D4-D526-1003D469F2B3}"/>
              </a:ext>
            </a:extLst>
          </p:cNvPr>
          <p:cNvCxnSpPr>
            <a:cxnSpLocks/>
          </p:cNvCxnSpPr>
          <p:nvPr/>
        </p:nvCxnSpPr>
        <p:spPr>
          <a:xfrm>
            <a:off x="2233789" y="2119536"/>
            <a:ext cx="407773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BE092C-3E98-2C98-C1F8-E0B1F0AC35F5}"/>
              </a:ext>
            </a:extLst>
          </p:cNvPr>
          <p:cNvCxnSpPr>
            <a:cxnSpLocks/>
          </p:cNvCxnSpPr>
          <p:nvPr/>
        </p:nvCxnSpPr>
        <p:spPr>
          <a:xfrm>
            <a:off x="2596616" y="2122095"/>
            <a:ext cx="7334882" cy="3972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02748D-935A-E35F-12CF-B6CB99DD2EEE}"/>
              </a:ext>
            </a:extLst>
          </p:cNvPr>
          <p:cNvSpPr txBox="1"/>
          <p:nvPr/>
        </p:nvSpPr>
        <p:spPr>
          <a:xfrm>
            <a:off x="5352174" y="1757426"/>
            <a:ext cx="1254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1728.59 mm</a:t>
            </a:r>
          </a:p>
        </p:txBody>
      </p:sp>
    </p:spTree>
    <p:extLst>
      <p:ext uri="{BB962C8B-B14F-4D97-AF65-F5344CB8AC3E}">
        <p14:creationId xmlns:p14="http://schemas.microsoft.com/office/powerpoint/2010/main" val="236970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Quadrupole Acceptance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965886" y="5779973"/>
            <a:ext cx="1038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5: Diagram to show the accepted particles for the BDSIM simulation of the LION beamline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8</a:t>
            </a:fld>
            <a:endParaRPr lang="en-US"/>
          </a:p>
        </p:txBody>
      </p:sp>
      <p:pic>
        <p:nvPicPr>
          <p:cNvPr id="13" name="Picture 12" descr="Chart, pie chart, funnel chart&#10;&#10;Description automatically generated">
            <a:extLst>
              <a:ext uri="{FF2B5EF4-FFF2-40B4-BE49-F238E27FC236}">
                <a16:creationId xmlns:a16="http://schemas.microsoft.com/office/drawing/2014/main" id="{F1E054DC-63A1-D9FA-7B22-AB3187610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907" y="1910041"/>
            <a:ext cx="5710587" cy="3789753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A29F45-B4F3-E7F9-A65F-0C2CAE3361F5}"/>
              </a:ext>
            </a:extLst>
          </p:cNvPr>
          <p:cNvCxnSpPr>
            <a:cxnSpLocks/>
          </p:cNvCxnSpPr>
          <p:nvPr/>
        </p:nvCxnSpPr>
        <p:spPr>
          <a:xfrm>
            <a:off x="4184661" y="3804917"/>
            <a:ext cx="3414745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247A2A0-D0E3-7196-EA33-4EF0D73F8450}"/>
              </a:ext>
            </a:extLst>
          </p:cNvPr>
          <p:cNvSpPr txBox="1"/>
          <p:nvPr/>
        </p:nvSpPr>
        <p:spPr>
          <a:xfrm>
            <a:off x="5474200" y="3757008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60.34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E4A118-AFF8-09D4-D526-1003D469F2B3}"/>
              </a:ext>
            </a:extLst>
          </p:cNvPr>
          <p:cNvCxnSpPr>
            <a:cxnSpLocks/>
          </p:cNvCxnSpPr>
          <p:nvPr/>
        </p:nvCxnSpPr>
        <p:spPr>
          <a:xfrm flipV="1">
            <a:off x="7582770" y="3447896"/>
            <a:ext cx="0" cy="371437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5EB3D0F-CD3D-961D-3018-76E54C2A63BF}"/>
              </a:ext>
            </a:extLst>
          </p:cNvPr>
          <p:cNvSpPr txBox="1"/>
          <p:nvPr/>
        </p:nvSpPr>
        <p:spPr>
          <a:xfrm>
            <a:off x="7689602" y="3577214"/>
            <a:ext cx="1013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278CAC-E12C-BFB0-2F0B-004539E5859A}"/>
                  </a:ext>
                </a:extLst>
              </p:cNvPr>
              <p:cNvSpPr txBox="1"/>
              <p:nvPr/>
            </p:nvSpPr>
            <p:spPr>
              <a:xfrm>
                <a:off x="8651473" y="3447896"/>
                <a:ext cx="3010183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𝑝𝑥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𝑝𝑧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𝑝𝑦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𝑝𝑧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60.34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=0.08286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278CAC-E12C-BFB0-2F0B-004539E58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473" y="3447896"/>
                <a:ext cx="3010183" cy="572657"/>
              </a:xfrm>
              <a:prstGeom prst="rect">
                <a:avLst/>
              </a:prstGeom>
              <a:blipFill>
                <a:blip r:embed="rId3"/>
                <a:stretch>
                  <a:fillRect l="-1261" t="-2174" r="-2521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2719211-B401-4B41-48BA-4A77F62595DD}"/>
              </a:ext>
            </a:extLst>
          </p:cNvPr>
          <p:cNvCxnSpPr>
            <a:cxnSpLocks/>
          </p:cNvCxnSpPr>
          <p:nvPr/>
        </p:nvCxnSpPr>
        <p:spPr>
          <a:xfrm>
            <a:off x="3449478" y="3804917"/>
            <a:ext cx="62258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7B52CB5-3224-71C9-F023-381DF47AADED}"/>
              </a:ext>
            </a:extLst>
          </p:cNvPr>
          <p:cNvSpPr txBox="1"/>
          <p:nvPr/>
        </p:nvSpPr>
        <p:spPr>
          <a:xfrm>
            <a:off x="2488770" y="3620251"/>
            <a:ext cx="1100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28793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A9F612-6283-DBE6-53BA-24CD18CF9237}"/>
              </a:ext>
            </a:extLst>
          </p:cNvPr>
          <p:cNvSpPr/>
          <p:nvPr/>
        </p:nvSpPr>
        <p:spPr>
          <a:xfrm>
            <a:off x="0" y="584201"/>
            <a:ext cx="12192000" cy="5727390"/>
          </a:xfrm>
          <a:prstGeom prst="rect">
            <a:avLst/>
          </a:prstGeom>
          <a:solidFill>
            <a:schemeClr val="bg1">
              <a:alpha val="88863"/>
            </a:schemeClr>
          </a:solidFill>
          <a:ln>
            <a:solidFill>
              <a:schemeClr val="bg1"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7A1EE965-4048-4955-0E56-F4E265521B1B}"/>
              </a:ext>
            </a:extLst>
          </p:cNvPr>
          <p:cNvSpPr txBox="1">
            <a:spLocks/>
          </p:cNvSpPr>
          <p:nvPr/>
        </p:nvSpPr>
        <p:spPr>
          <a:xfrm>
            <a:off x="838200" y="7964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Shielding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2BE3D6-E16A-88FB-030C-2EBD06F8CBE8}"/>
              </a:ext>
            </a:extLst>
          </p:cNvPr>
          <p:cNvSpPr txBox="1"/>
          <p:nvPr/>
        </p:nvSpPr>
        <p:spPr>
          <a:xfrm>
            <a:off x="137984" y="5710019"/>
            <a:ext cx="8672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Figure 6: Aluminium shielding with elliptical aperture for quadrupole magnet protection</a:t>
            </a:r>
          </a:p>
          <a:p>
            <a:pPr algn="ctr"/>
            <a:r>
              <a:rPr lang="en-AU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(taken from Thomas </a:t>
            </a:r>
            <a:r>
              <a:rPr lang="en-AU" sz="14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Roesch’s</a:t>
            </a:r>
            <a:r>
              <a:rPr lang="en-AU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thesis)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BA4D16CA-4B07-6580-5CFC-F159F03C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2FBF8-239E-F94C-98AC-3D394B9574D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6B0886DE-F831-C9F2-4F48-F43CB4759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875" y="1883572"/>
            <a:ext cx="6897130" cy="37341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1104C9-79AA-0C4F-16DC-21648BDFD853}"/>
                  </a:ext>
                </a:extLst>
              </p:cNvPr>
              <p:cNvSpPr txBox="1"/>
              <p:nvPr/>
            </p:nvSpPr>
            <p:spPr>
              <a:xfrm>
                <a:off x="8413450" y="3244810"/>
                <a:ext cx="3067635" cy="1067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dirty="0"/>
                  <a:t>acceptance</a:t>
                </a:r>
                <a:r>
                  <a:rPr lang="en-GB" baseline="-25000" dirty="0" err="1"/>
                  <a:t>x</a:t>
                </a:r>
                <a:r>
                  <a:rPr lang="en-GB" b="0" baseline="-2500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60.34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=0.04972</m:t>
                    </m:r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  <a:p>
                <a:r>
                  <a:rPr lang="en-GB" dirty="0" err="1"/>
                  <a:t>acceptance</a:t>
                </a:r>
                <a:r>
                  <a:rPr lang="en-GB" baseline="-25000" dirty="0" err="1"/>
                  <a:t>y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1.5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60.34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=0.02486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1104C9-79AA-0C4F-16DC-21648BDFD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450" y="3244810"/>
                <a:ext cx="3067635" cy="1067793"/>
              </a:xfrm>
              <a:prstGeom prst="rect">
                <a:avLst/>
              </a:prstGeom>
              <a:blipFill>
                <a:blip r:embed="rId4"/>
                <a:stretch>
                  <a:fillRect l="-4545" t="-2353" r="-3306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CE5F80-2993-A8FD-9BE6-E80BD719B0DE}"/>
              </a:ext>
            </a:extLst>
          </p:cNvPr>
          <p:cNvCxnSpPr>
            <a:cxnSpLocks/>
          </p:cNvCxnSpPr>
          <p:nvPr/>
        </p:nvCxnSpPr>
        <p:spPr>
          <a:xfrm>
            <a:off x="2652423" y="3644280"/>
            <a:ext cx="337912" cy="0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F34D7B-400F-861A-94EE-EE03DBB1DF11}"/>
              </a:ext>
            </a:extLst>
          </p:cNvPr>
          <p:cNvCxnSpPr>
            <a:cxnSpLocks/>
          </p:cNvCxnSpPr>
          <p:nvPr/>
        </p:nvCxnSpPr>
        <p:spPr>
          <a:xfrm flipV="1">
            <a:off x="2541213" y="3644280"/>
            <a:ext cx="0" cy="272812"/>
          </a:xfrm>
          <a:prstGeom prst="straightConnector1">
            <a:avLst/>
          </a:prstGeom>
          <a:ln w="28575">
            <a:solidFill>
              <a:srgbClr val="00227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6A3769A-EF4E-B806-886C-34AE0DB4D4F7}"/>
              </a:ext>
            </a:extLst>
          </p:cNvPr>
          <p:cNvSpPr txBox="1"/>
          <p:nvPr/>
        </p:nvSpPr>
        <p:spPr>
          <a:xfrm>
            <a:off x="2520538" y="3332430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6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FD39A0-2022-C3E6-9AC6-903D0A0C45EC}"/>
              </a:ext>
            </a:extLst>
          </p:cNvPr>
          <p:cNvSpPr txBox="1"/>
          <p:nvPr/>
        </p:nvSpPr>
        <p:spPr>
          <a:xfrm>
            <a:off x="1921316" y="3640207"/>
            <a:ext cx="105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3 mm</a:t>
            </a:r>
          </a:p>
        </p:txBody>
      </p:sp>
    </p:spTree>
    <p:extLst>
      <p:ext uri="{BB962C8B-B14F-4D97-AF65-F5344CB8AC3E}">
        <p14:creationId xmlns:p14="http://schemas.microsoft.com/office/powerpoint/2010/main" val="4165337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</TotalTime>
  <Words>548</Words>
  <Application>Microsoft Macintosh PowerPoint</Application>
  <PresentationFormat>Widescreen</PresentationFormat>
  <Paragraphs>125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</vt:lpstr>
      <vt:lpstr>Calibri</vt:lpstr>
      <vt:lpstr>Calibri Light</vt:lpstr>
      <vt:lpstr>Cambria Math</vt:lpstr>
      <vt:lpstr>CMU Bright Roman</vt:lpstr>
      <vt:lpstr>CMU Bright Roman</vt:lpstr>
      <vt:lpstr>Lucida Grande</vt:lpstr>
      <vt:lpstr>Office Theme</vt:lpstr>
      <vt:lpstr>Ionacoustic Work Package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LMU Beamline</dc:title>
  <dc:creator>Maria Maxouti</dc:creator>
  <cp:lastModifiedBy>Maria Maxouti</cp:lastModifiedBy>
  <cp:revision>1218</cp:revision>
  <dcterms:created xsi:type="dcterms:W3CDTF">2023-01-26T00:24:39Z</dcterms:created>
  <dcterms:modified xsi:type="dcterms:W3CDTF">2023-02-28T13:15:02Z</dcterms:modified>
</cp:coreProperties>
</file>