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9" r:id="rId3"/>
    <p:sldId id="261" r:id="rId4"/>
    <p:sldId id="276" r:id="rId5"/>
    <p:sldId id="27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34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7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28 February,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My apologies</a:t>
            </a:r>
            <a:r>
              <a:rPr lang="en-US">
                <a:solidFill>
                  <a:srgbClr val="C00000"/>
                </a:solidFill>
              </a:rPr>
              <a:t>!  </a:t>
            </a:r>
          </a:p>
          <a:p>
            <a:r>
              <a:rPr lang="en-US">
                <a:solidFill>
                  <a:srgbClr val="C00000"/>
                </a:solidFill>
              </a:rPr>
              <a:t>I </a:t>
            </a:r>
            <a:r>
              <a:rPr lang="en-US" dirty="0">
                <a:solidFill>
                  <a:srgbClr val="C00000"/>
                </a:solidFill>
              </a:rPr>
              <a:t>have a teaching commitment I could </a:t>
            </a:r>
            <a:r>
              <a:rPr lang="en-US">
                <a:solidFill>
                  <a:srgbClr val="C00000"/>
                </a:solidFill>
              </a:rPr>
              <a:t>not move.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6AB16-699F-F4FB-216C-A1ED01702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F3732-2CE1-03D2-40B7-4D8D3320B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CM#3:</a:t>
            </a:r>
          </a:p>
          <a:p>
            <a:pPr lvl="1"/>
            <a:r>
              <a:rPr lang="en-US" dirty="0"/>
              <a:t>Institute Board endorsed draft “collaboration agreement”:</a:t>
            </a:r>
          </a:p>
          <a:p>
            <a:pPr lvl="2"/>
            <a:r>
              <a:rPr lang="en-US" dirty="0"/>
              <a:t>IB Chairs, T. Greenshaw &amp; Y. </a:t>
            </a:r>
            <a:r>
              <a:rPr lang="en-US" dirty="0" err="1"/>
              <a:t>Prezado</a:t>
            </a:r>
            <a:r>
              <a:rPr lang="en-US" dirty="0"/>
              <a:t>, </a:t>
            </a:r>
            <a:r>
              <a:rPr lang="en-US" dirty="0" err="1"/>
              <a:t>finalising</a:t>
            </a:r>
            <a:r>
              <a:rPr lang="en-US" dirty="0"/>
              <a:t> and moving to contact institute PIs for “signature”</a:t>
            </a:r>
          </a:p>
          <a:p>
            <a:pPr lvl="1"/>
            <a:r>
              <a:rPr lang="en-US" dirty="0"/>
              <a:t>Collaboration agreement provides for “Science Board”:</a:t>
            </a:r>
          </a:p>
          <a:p>
            <a:pPr lvl="2"/>
            <a:r>
              <a:rPr lang="en-US" dirty="0"/>
              <a:t>Remit:</a:t>
            </a:r>
          </a:p>
          <a:p>
            <a:pPr lvl="3"/>
            <a:r>
              <a:rPr lang="en-US" dirty="0"/>
              <a:t>Overview of collaborations publication strategy, promotion of conference presentations, seminar opportunities, perhaps outreach more generally</a:t>
            </a:r>
          </a:p>
          <a:p>
            <a:pPr lvl="2"/>
            <a:r>
              <a:rPr lang="en-US" dirty="0"/>
              <a:t>“Inaugural co-chairs”:</a:t>
            </a:r>
          </a:p>
          <a:p>
            <a:pPr lvl="3"/>
            <a:r>
              <a:rPr lang="en-US" dirty="0"/>
              <a:t>Bob Bingham (STFC, RAL / Strathclyde)</a:t>
            </a:r>
          </a:p>
          <a:p>
            <a:pPr lvl="3"/>
            <a:r>
              <a:rPr lang="en-US" dirty="0"/>
              <a:t>Kevin </a:t>
            </a:r>
            <a:r>
              <a:rPr lang="en-US" dirty="0" err="1"/>
              <a:t>Prise</a:t>
            </a:r>
            <a:r>
              <a:rPr lang="en-US" dirty="0"/>
              <a:t> (QUB)</a:t>
            </a:r>
          </a:p>
          <a:p>
            <a:pPr lvl="2"/>
            <a:r>
              <a:rPr lang="en-US" dirty="0"/>
              <a:t>Next steps:</a:t>
            </a:r>
          </a:p>
          <a:p>
            <a:pPr lvl="3"/>
            <a:r>
              <a:rPr lang="en-US" dirty="0"/>
              <a:t>Co-chairs to draft </a:t>
            </a:r>
            <a:r>
              <a:rPr lang="en-US" dirty="0" err="1"/>
              <a:t>ToR</a:t>
            </a:r>
            <a:r>
              <a:rPr lang="en-US" dirty="0"/>
              <a:t>, modus operandi</a:t>
            </a:r>
          </a:p>
          <a:p>
            <a:pPr lvl="3"/>
            <a:r>
              <a:rPr lang="en-US" dirty="0"/>
              <a:t>Populate board, begin task of developing </a:t>
            </a:r>
            <a:r>
              <a:rPr lang="en-US" i="1" dirty="0"/>
              <a:t>and communicating </a:t>
            </a:r>
            <a:r>
              <a:rPr lang="en-US" dirty="0"/>
              <a:t>our science </a:t>
            </a:r>
            <a:r>
              <a:rPr lang="en-US" dirty="0" err="1"/>
              <a:t>programme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779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738ED4-61FE-4C81-ED2D-CD8F7B704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853" y="97663"/>
            <a:ext cx="4726723" cy="6688910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041CE2-E168-B8F4-4BEE-9EA30EF65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24" y="97663"/>
            <a:ext cx="4726723" cy="66889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DA5D01-8345-DE89-6916-D9AF21E52751}"/>
              </a:ext>
            </a:extLst>
          </p:cNvPr>
          <p:cNvSpPr txBox="1"/>
          <p:nvPr/>
        </p:nvSpPr>
        <p:spPr>
          <a:xfrm>
            <a:off x="390417" y="6360577"/>
            <a:ext cx="8183651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dirty="0"/>
              <a:t>https://</a:t>
            </a:r>
            <a:r>
              <a:rPr lang="en-US" sz="1100" b="1" dirty="0" err="1"/>
              <a:t>ccap.hep.ph.ic.ac.uk</a:t>
            </a:r>
            <a:r>
              <a:rPr lang="en-US" sz="1100" b="1" dirty="0"/>
              <a:t>/trac/raw-attachment/wiki/Research/</a:t>
            </a:r>
            <a:r>
              <a:rPr lang="en-US" sz="1100" b="1" dirty="0" err="1"/>
              <a:t>LhARA</a:t>
            </a:r>
            <a:r>
              <a:rPr lang="en-US" sz="1100" b="1" dirty="0"/>
              <a:t>/Documentation/TN/Governance/LhARA-Gov-Rev-2022-01.pdf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E97CB2-EEAA-C1BA-5C69-0338BA961226}"/>
              </a:ext>
            </a:extLst>
          </p:cNvPr>
          <p:cNvSpPr txBox="1"/>
          <p:nvPr/>
        </p:nvSpPr>
        <p:spPr>
          <a:xfrm>
            <a:off x="5150773" y="1290004"/>
            <a:ext cx="1890454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Now in editing</a:t>
            </a:r>
            <a:br>
              <a:rPr lang="en-US" b="1" dirty="0"/>
            </a:br>
            <a:r>
              <a:rPr lang="en-US" b="1" dirty="0"/>
              <a:t>phase!</a:t>
            </a:r>
          </a:p>
          <a:p>
            <a:pPr algn="ctr"/>
            <a:r>
              <a:rPr lang="en-US" b="1" dirty="0"/>
              <a:t>Need to complete</a:t>
            </a:r>
            <a:br>
              <a:rPr lang="en-US" b="1" dirty="0"/>
            </a:br>
            <a:r>
              <a:rPr lang="en-US" b="1" dirty="0"/>
              <a:t>“in next week”</a:t>
            </a:r>
          </a:p>
        </p:txBody>
      </p:sp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7DD8F-DE45-8694-B8FE-780FFD314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accelerator consortia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02A55-2164-8690-6243-062747CF9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7210" y="1253446"/>
            <a:ext cx="7424790" cy="5594393"/>
          </a:xfrm>
        </p:spPr>
        <p:txBody>
          <a:bodyPr>
            <a:normAutofit/>
          </a:bodyPr>
          <a:lstStyle/>
          <a:p>
            <a:r>
              <a:rPr lang="en-US" sz="2800" dirty="0"/>
              <a:t>Meeting on 15Feb23:</a:t>
            </a:r>
          </a:p>
          <a:p>
            <a:pPr lvl="1"/>
            <a:r>
              <a:rPr lang="en-US" sz="2400" dirty="0"/>
              <a:t>Laser-</a:t>
            </a:r>
            <a:r>
              <a:rPr lang="en-US" sz="2400" dirty="0" err="1"/>
              <a:t>wakefield</a:t>
            </a:r>
            <a:r>
              <a:rPr lang="en-US" sz="2400" dirty="0"/>
              <a:t> consortium management and content had been restructured;</a:t>
            </a:r>
          </a:p>
          <a:p>
            <a:pPr lvl="1"/>
            <a:r>
              <a:rPr lang="en-US" sz="2400" dirty="0"/>
              <a:t>In discussion, concluded that there was no home for the target/ion production and capture work we had proposed</a:t>
            </a:r>
          </a:p>
          <a:p>
            <a:pPr lvl="1"/>
            <a:r>
              <a:rPr lang="en-US" sz="2400" dirty="0"/>
              <a:t>Agreed to create “Laser-driven proton and ion consortium” and develop vision, roadmap etc. for subsequent calls</a:t>
            </a:r>
          </a:p>
          <a:p>
            <a:pPr lvl="1"/>
            <a:r>
              <a:rPr lang="en-US" sz="2400" dirty="0"/>
              <a:t>KL delegated to </a:t>
            </a:r>
            <a:r>
              <a:rPr lang="en-US" sz="2400" dirty="0" err="1"/>
              <a:t>organise</a:t>
            </a:r>
            <a:r>
              <a:rPr lang="en-US" sz="2400" dirty="0"/>
              <a:t> next meeting and work towards </a:t>
            </a:r>
            <a:r>
              <a:rPr lang="en-US" sz="2400" dirty="0" err="1"/>
              <a:t>SoI</a:t>
            </a:r>
            <a:r>
              <a:rPr lang="en-US" sz="2400" dirty="0"/>
              <a:t> to STFC</a:t>
            </a:r>
          </a:p>
          <a:p>
            <a:r>
              <a:rPr lang="en-US" sz="2800" dirty="0"/>
              <a:t>Regrouping now, need to look for responsive-mode funding opportunities.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E9E3E2-A58E-FF45-C65A-36055C6CC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4" y="124831"/>
            <a:ext cx="4473462" cy="6584638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1A2719-FAA5-461F-4130-FF2A118051B6}"/>
              </a:ext>
            </a:extLst>
          </p:cNvPr>
          <p:cNvCxnSpPr>
            <a:cxnSpLocks/>
          </p:cNvCxnSpPr>
          <p:nvPr/>
        </p:nvCxnSpPr>
        <p:spPr>
          <a:xfrm>
            <a:off x="811658" y="3729519"/>
            <a:ext cx="161304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D7FBE0-9961-8C9D-B7BB-A2F96882985F}"/>
              </a:ext>
            </a:extLst>
          </p:cNvPr>
          <p:cNvCxnSpPr>
            <a:cxnSpLocks/>
          </p:cNvCxnSpPr>
          <p:nvPr/>
        </p:nvCxnSpPr>
        <p:spPr>
          <a:xfrm>
            <a:off x="811658" y="974333"/>
            <a:ext cx="227058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195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12667-B02B-4468-B523-8948DFE42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MRC: Developmental Pathway Funding Scheme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6EB17-119D-2854-8C5B-253E29C53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526" y="1585731"/>
            <a:ext cx="5801474" cy="5262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i="1" u="sng" dirty="0">
                <a:solidFill>
                  <a:srgbClr val="C00000"/>
                </a:solidFill>
              </a:rPr>
              <a:t>“Radiobiology linked with </a:t>
            </a:r>
            <a:r>
              <a:rPr lang="en-US" sz="2800" i="1" u="sng" dirty="0" err="1">
                <a:solidFill>
                  <a:srgbClr val="C00000"/>
                </a:solidFill>
              </a:rPr>
              <a:t>LhARA</a:t>
            </a:r>
            <a:r>
              <a:rPr lang="en-US" sz="2800" i="1" u="sng" dirty="0">
                <a:solidFill>
                  <a:srgbClr val="C00000"/>
                </a:solidFill>
              </a:rPr>
              <a:t>”</a:t>
            </a:r>
          </a:p>
          <a:p>
            <a:pPr marL="0" indent="0">
              <a:buNone/>
            </a:pPr>
            <a:endParaRPr lang="en-US" sz="2800" i="1" u="sng" dirty="0">
              <a:solidFill>
                <a:srgbClr val="C00000"/>
              </a:solidFill>
            </a:endParaRPr>
          </a:p>
          <a:p>
            <a:r>
              <a:rPr lang="en-US" sz="2800" dirty="0"/>
              <a:t>Structure of bid now agreed</a:t>
            </a:r>
          </a:p>
          <a:p>
            <a:pPr lvl="1"/>
            <a:r>
              <a:rPr lang="en-US" sz="2400" dirty="0"/>
              <a:t>Biology of ionizing-radiation/tissue interaction</a:t>
            </a:r>
          </a:p>
          <a:p>
            <a:pPr lvl="1"/>
            <a:r>
              <a:rPr lang="en-US" sz="2400" dirty="0"/>
              <a:t>Comparison of conventional and novel (FLASH, MBRT, laser-driven, …)</a:t>
            </a:r>
          </a:p>
          <a:p>
            <a:pPr lvl="1"/>
            <a:r>
              <a:rPr lang="en-US" sz="2400" dirty="0"/>
              <a:t>Three work packages</a:t>
            </a:r>
          </a:p>
          <a:p>
            <a:r>
              <a:rPr lang="en-US" sz="2800" dirty="0"/>
              <a:t>More details J. Parsons</a:t>
            </a:r>
          </a:p>
        </p:txBody>
      </p:sp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D9874EEF-0136-4BDA-F0D0-F5F37E490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42" y="900719"/>
            <a:ext cx="6125717" cy="557784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63287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</TotalTime>
  <Words>293</Words>
  <Application>Microsoft Macintosh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News/Update</vt:lpstr>
      <vt:lpstr>LhARA organisation</vt:lpstr>
      <vt:lpstr>PowerPoint Presentation</vt:lpstr>
      <vt:lpstr>STFC accelerator consortia call</vt:lpstr>
      <vt:lpstr>MRC: Developmental Pathway Funding Scheme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31</cp:revision>
  <dcterms:created xsi:type="dcterms:W3CDTF">2022-02-08T12:34:24Z</dcterms:created>
  <dcterms:modified xsi:type="dcterms:W3CDTF">2023-02-28T12:04:27Z</dcterms:modified>
</cp:coreProperties>
</file>