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5" r:id="rId4"/>
    <p:sldId id="277" r:id="rId5"/>
    <p:sldId id="276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6"/>
    <p:restoredTop sz="94694"/>
  </p:normalViewPr>
  <p:slideViewPr>
    <p:cSldViewPr snapToGrid="0" snapToObjects="1">
      <p:cViewPr varScale="1">
        <p:scale>
          <a:sx n="116" d="100"/>
          <a:sy n="116" d="100"/>
        </p:scale>
        <p:origin x="20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31 January,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Breaking news:</a:t>
            </a:r>
          </a:p>
          <a:p>
            <a:r>
              <a:rPr lang="en-US" dirty="0">
                <a:solidFill>
                  <a:srgbClr val="C00000"/>
                </a:solidFill>
              </a:rPr>
              <a:t>General </a:t>
            </a:r>
            <a:r>
              <a:rPr lang="en-US" dirty="0" err="1">
                <a:solidFill>
                  <a:srgbClr val="C00000"/>
                </a:solidFill>
              </a:rPr>
              <a:t>LhARA</a:t>
            </a:r>
            <a:r>
              <a:rPr lang="en-US" dirty="0">
                <a:solidFill>
                  <a:srgbClr val="C00000"/>
                </a:solidFill>
              </a:rPr>
              <a:t> abstract and ion-acoustic </a:t>
            </a:r>
            <a:r>
              <a:rPr lang="en-US">
                <a:solidFill>
                  <a:srgbClr val="C00000"/>
                </a:solidFill>
              </a:rPr>
              <a:t>abstract accepted at IPAC’23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24" y="97663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390417" y="6360577"/>
            <a:ext cx="8183651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ccap.hep.ph.ic.ac.uk</a:t>
            </a:r>
            <a:r>
              <a:rPr lang="en-US" sz="1100" b="1" dirty="0"/>
              <a:t>/trac/raw-attachment/wiki/Research/</a:t>
            </a:r>
            <a:r>
              <a:rPr lang="en-US" sz="1100" b="1" dirty="0" err="1"/>
              <a:t>LhARA</a:t>
            </a:r>
            <a:r>
              <a:rPr lang="en-US" sz="1100" b="1" dirty="0"/>
              <a:t>/Documentation/TN/Governance/LhARA-Gov-Rev-2022-01.pdf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78E96B-C326-F80B-5770-E99C69AAD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106" y="97663"/>
            <a:ext cx="3586386" cy="50751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949335-873D-5408-BBDC-8A5CF50C8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5357" y="1121001"/>
            <a:ext cx="3586386" cy="50751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E97CB2-EEAA-C1BA-5C69-0338BA961226}"/>
              </a:ext>
            </a:extLst>
          </p:cNvPr>
          <p:cNvSpPr txBox="1"/>
          <p:nvPr/>
        </p:nvSpPr>
        <p:spPr>
          <a:xfrm>
            <a:off x="8978297" y="292477"/>
            <a:ext cx="2998450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Some progress, but,</a:t>
            </a:r>
          </a:p>
          <a:p>
            <a:pPr algn="ctr"/>
            <a:r>
              <a:rPr lang="en-US" b="1" dirty="0"/>
              <a:t>Needing to push on this now!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A91F8FE-BF48-86EC-7946-78F0CAF6C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445" y="162385"/>
            <a:ext cx="10325703" cy="65671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C61D5A-2550-30E1-BE93-89AB1EB11DBA}"/>
              </a:ext>
            </a:extLst>
          </p:cNvPr>
          <p:cNvSpPr txBox="1"/>
          <p:nvPr/>
        </p:nvSpPr>
        <p:spPr>
          <a:xfrm>
            <a:off x="164386" y="482886"/>
            <a:ext cx="50245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Reorganisation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/streamlining of wiki in continues …</a:t>
            </a:r>
          </a:p>
        </p:txBody>
      </p:sp>
    </p:spTree>
    <p:extLst>
      <p:ext uri="{BB962C8B-B14F-4D97-AF65-F5344CB8AC3E}">
        <p14:creationId xmlns:p14="http://schemas.microsoft.com/office/powerpoint/2010/main" val="187246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3CCF2-13E4-798D-3866-82560004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meeting #3; Birmingham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57AC8-283D-F129-97A8-2886B1DD4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548" y="4263242"/>
            <a:ext cx="6348216" cy="2584598"/>
          </a:xfrm>
        </p:spPr>
        <p:txBody>
          <a:bodyPr/>
          <a:lstStyle/>
          <a:p>
            <a:r>
              <a:rPr lang="en-US" dirty="0"/>
              <a:t>CM </a:t>
            </a:r>
            <a:r>
              <a:rPr lang="en-US" dirty="0" err="1"/>
              <a:t>Brm</a:t>
            </a:r>
            <a:r>
              <a:rPr lang="en-US" dirty="0"/>
              <a:t> 08Feb23</a:t>
            </a:r>
          </a:p>
          <a:p>
            <a:r>
              <a:rPr lang="en-US" dirty="0"/>
              <a:t>Hosts: Tony and Jason</a:t>
            </a:r>
          </a:p>
          <a:p>
            <a:r>
              <a:rPr lang="en-US" dirty="0"/>
              <a:t>Registration open:</a:t>
            </a:r>
          </a:p>
          <a:p>
            <a:pPr lvl="1"/>
            <a:r>
              <a:rPr lang="en-US" dirty="0"/>
              <a:t>Will send reminder …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05C1E96-B9DB-2692-C491-DAAF1D8B33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563"/>
          <a:stretch/>
        </p:blipFill>
        <p:spPr>
          <a:xfrm>
            <a:off x="88233" y="640080"/>
            <a:ext cx="6493531" cy="350440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E14050F-8453-5215-4C3C-4F581F3A8E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909"/>
          <a:stretch/>
        </p:blipFill>
        <p:spPr>
          <a:xfrm>
            <a:off x="7398223" y="640080"/>
            <a:ext cx="3436508" cy="37212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02C140-44E6-B8C2-2E12-0B0B0A9037B6}"/>
              </a:ext>
            </a:extLst>
          </p:cNvPr>
          <p:cNvSpPr txBox="1"/>
          <p:nvPr/>
        </p:nvSpPr>
        <p:spPr>
          <a:xfrm>
            <a:off x="6489114" y="5016932"/>
            <a:ext cx="4875887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</a:rPr>
              <a:t>Great if you can attend “in person”;</a:t>
            </a:r>
            <a:endParaRPr lang="en-US" sz="2400" b="1" i="1" dirty="0">
              <a:solidFill>
                <a:srgbClr val="C00000"/>
              </a:solidFill>
            </a:endParaRPr>
          </a:p>
          <a:p>
            <a:r>
              <a:rPr lang="en-US" sz="2400" b="1" dirty="0"/>
              <a:t>	</a:t>
            </a:r>
            <a:r>
              <a:rPr lang="en-US" sz="1600" b="1" dirty="0">
                <a:solidFill>
                  <a:srgbClr val="00B050"/>
                </a:solidFill>
              </a:rPr>
              <a:t>patient representatives have access to</a:t>
            </a:r>
            <a:br>
              <a:rPr lang="en-US" sz="1600" b="1" dirty="0">
                <a:solidFill>
                  <a:srgbClr val="00B050"/>
                </a:solidFill>
              </a:rPr>
            </a:br>
            <a:r>
              <a:rPr lang="en-US" sz="1600" b="1" dirty="0">
                <a:solidFill>
                  <a:srgbClr val="00B050"/>
                </a:solidFill>
              </a:rPr>
              <a:t>	travel support; rules as usual for universities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99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DD8F-DE45-8694-B8FE-780FFD314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accelerator consortia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02A55-2164-8690-6243-062747CF9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7210" y="1253446"/>
            <a:ext cx="7424790" cy="5594393"/>
          </a:xfrm>
        </p:spPr>
        <p:txBody>
          <a:bodyPr>
            <a:normAutofit/>
          </a:bodyPr>
          <a:lstStyle/>
          <a:p>
            <a:r>
              <a:rPr lang="en-US" sz="2800" dirty="0"/>
              <a:t>Call for R&amp;D, not for projects</a:t>
            </a:r>
          </a:p>
          <a:p>
            <a:r>
              <a:rPr lang="en-US" sz="2800" dirty="0"/>
              <a:t>How can we contribute and benefit?</a:t>
            </a:r>
          </a:p>
          <a:p>
            <a:pPr lvl="1"/>
            <a:r>
              <a:rPr lang="en-US" sz="2400" dirty="0"/>
              <a:t>Negotiating:</a:t>
            </a:r>
          </a:p>
          <a:p>
            <a:pPr lvl="2"/>
            <a:r>
              <a:rPr lang="en-US" sz="2000" dirty="0"/>
              <a:t>Contribution to laser-acceleration consortium:</a:t>
            </a:r>
          </a:p>
          <a:p>
            <a:pPr lvl="3"/>
            <a:r>
              <a:rPr lang="en-US" sz="1800" dirty="0"/>
              <a:t>Ion production (QUB, …)</a:t>
            </a:r>
          </a:p>
          <a:p>
            <a:pPr lvl="3"/>
            <a:r>
              <a:rPr lang="en-US" sz="1800" dirty="0"/>
              <a:t>Proton &amp; ion capture (Swansea, Manch/CI, …)</a:t>
            </a:r>
          </a:p>
          <a:p>
            <a:pPr lvl="2"/>
            <a:r>
              <a:rPr lang="en-US" sz="2000" dirty="0"/>
              <a:t>Contribution to muon consortium:</a:t>
            </a:r>
          </a:p>
          <a:p>
            <a:pPr lvl="3"/>
            <a:r>
              <a:rPr lang="en-US" sz="1800" dirty="0"/>
              <a:t>Fixed field accelerator</a:t>
            </a:r>
          </a:p>
          <a:p>
            <a:pPr lvl="2"/>
            <a:r>
              <a:rPr lang="en-US" sz="2000" dirty="0"/>
              <a:t>Sustainable accelerators consortium:</a:t>
            </a:r>
          </a:p>
          <a:p>
            <a:pPr lvl="3"/>
            <a:r>
              <a:rPr lang="en-US" sz="1800" dirty="0"/>
              <a:t>Normal conducting magnet option analysis; at least for Stage 1</a:t>
            </a:r>
          </a:p>
          <a:p>
            <a:r>
              <a:rPr lang="en-US" sz="2800" dirty="0"/>
              <a:t>Update:</a:t>
            </a:r>
          </a:p>
          <a:p>
            <a:pPr lvl="1"/>
            <a:r>
              <a:rPr lang="en-US" sz="2400" dirty="0"/>
              <a:t>Brokered a meeting of interested parties, 10Feb</a:t>
            </a:r>
          </a:p>
          <a:p>
            <a:pPr lvl="1"/>
            <a:r>
              <a:rPr lang="en-US" sz="2400" dirty="0"/>
              <a:t>Will prepare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9E3E2-A58E-FF45-C65A-36055C6CC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4" y="124831"/>
            <a:ext cx="4473462" cy="658463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1A2719-FAA5-461F-4130-FF2A118051B6}"/>
              </a:ext>
            </a:extLst>
          </p:cNvPr>
          <p:cNvCxnSpPr>
            <a:cxnSpLocks/>
          </p:cNvCxnSpPr>
          <p:nvPr/>
        </p:nvCxnSpPr>
        <p:spPr>
          <a:xfrm>
            <a:off x="811658" y="3729519"/>
            <a:ext cx="161304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D7FBE0-9961-8C9D-B7BB-A2F96882985F}"/>
              </a:ext>
            </a:extLst>
          </p:cNvPr>
          <p:cNvCxnSpPr>
            <a:cxnSpLocks/>
          </p:cNvCxnSpPr>
          <p:nvPr/>
        </p:nvCxnSpPr>
        <p:spPr>
          <a:xfrm>
            <a:off x="811658" y="974333"/>
            <a:ext cx="227058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19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12667-B02B-4468-B523-8948DFE4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MRC: Developmental Pathway Funding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6EB17-119D-2854-8C5B-253E29C53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526" y="2291137"/>
            <a:ext cx="5801474" cy="4556702"/>
          </a:xfrm>
        </p:spPr>
        <p:txBody>
          <a:bodyPr/>
          <a:lstStyle/>
          <a:p>
            <a:r>
              <a:rPr lang="en-US" dirty="0"/>
              <a:t>Amato/Jason leading,</a:t>
            </a:r>
            <a:br>
              <a:rPr lang="en-US" dirty="0"/>
            </a:br>
            <a:r>
              <a:rPr lang="en-US" dirty="0"/>
              <a:t>initial meeting to discuss on</a:t>
            </a:r>
            <a:br>
              <a:rPr lang="en-US" dirty="0"/>
            </a:br>
            <a:r>
              <a:rPr lang="en-US" dirty="0"/>
              <a:t>Thursday this week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9874EEF-0136-4BDA-F0D0-F5F37E490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2" y="900719"/>
            <a:ext cx="6125717" cy="55778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328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216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News/Update</vt:lpstr>
      <vt:lpstr>PowerPoint Presentation</vt:lpstr>
      <vt:lpstr>PowerPoint Presentation</vt:lpstr>
      <vt:lpstr>Collaboration meeting #3; Birmingham</vt:lpstr>
      <vt:lpstr>STFC accelerator consortia call</vt:lpstr>
      <vt:lpstr>MRC: Developmental Pathway Funding Scheme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29</cp:revision>
  <dcterms:created xsi:type="dcterms:W3CDTF">2022-02-08T12:34:24Z</dcterms:created>
  <dcterms:modified xsi:type="dcterms:W3CDTF">2023-01-31T13:36:24Z</dcterms:modified>
</cp:coreProperties>
</file>